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80" r:id="rId7"/>
    <p:sldId id="282" r:id="rId8"/>
    <p:sldId id="281" r:id="rId9"/>
    <p:sldId id="261" r:id="rId10"/>
    <p:sldId id="283" r:id="rId11"/>
    <p:sldId id="284" r:id="rId12"/>
    <p:sldId id="285" r:id="rId13"/>
    <p:sldId id="262" r:id="rId14"/>
    <p:sldId id="286" r:id="rId15"/>
    <p:sldId id="287" r:id="rId16"/>
    <p:sldId id="288" r:id="rId17"/>
    <p:sldId id="263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59678-3244-BC4B-BCFF-E451881E2A9D}" v="1" dt="2022-09-21T04:20:19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8"/>
  </p:normalViewPr>
  <p:slideViewPr>
    <p:cSldViewPr snapToGrid="0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0319D-74D7-47DD-B089-9D10D45806C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5AB8D9-F16E-4232-B7A3-46F84D8770EB}">
      <dgm:prSet/>
      <dgm:spPr/>
      <dgm:t>
        <a:bodyPr/>
        <a:lstStyle/>
        <a:p>
          <a:r>
            <a:rPr lang="en-US"/>
            <a:t>tekiah broken into 3 segments</a:t>
          </a:r>
        </a:p>
      </dgm:t>
    </dgm:pt>
    <dgm:pt modelId="{AB543E92-D73F-4E7A-A8FD-BB6F01053DCF}" type="parTrans" cxnId="{2870B547-3677-4B70-9530-7DB0849DB572}">
      <dgm:prSet/>
      <dgm:spPr/>
      <dgm:t>
        <a:bodyPr/>
        <a:lstStyle/>
        <a:p>
          <a:endParaRPr lang="en-US"/>
        </a:p>
      </dgm:t>
    </dgm:pt>
    <dgm:pt modelId="{22CA110C-7322-4E62-9F9B-766C1A1413EB}" type="sibTrans" cxnId="{2870B547-3677-4B70-9530-7DB0849DB572}">
      <dgm:prSet/>
      <dgm:spPr/>
      <dgm:t>
        <a:bodyPr/>
        <a:lstStyle/>
        <a:p>
          <a:endParaRPr lang="en-US"/>
        </a:p>
      </dgm:t>
    </dgm:pt>
    <dgm:pt modelId="{AC6B3926-74ED-4A4B-A46E-021888779FC1}">
      <dgm:prSet/>
      <dgm:spPr/>
      <dgm:t>
        <a:bodyPr/>
        <a:lstStyle/>
        <a:p>
          <a:r>
            <a:rPr lang="en-US"/>
            <a:t>an unbroken blast lasting 3 seconds</a:t>
          </a:r>
        </a:p>
      </dgm:t>
    </dgm:pt>
    <dgm:pt modelId="{741552BF-90C6-4EC0-813F-677B865141CE}" type="parTrans" cxnId="{5EFC4D88-5285-4E41-B0F9-5987D995864B}">
      <dgm:prSet/>
      <dgm:spPr/>
      <dgm:t>
        <a:bodyPr/>
        <a:lstStyle/>
        <a:p>
          <a:endParaRPr lang="en-US"/>
        </a:p>
      </dgm:t>
    </dgm:pt>
    <dgm:pt modelId="{7A3206C9-12D1-45F8-A996-5114A30AF6FB}" type="sibTrans" cxnId="{5EFC4D88-5285-4E41-B0F9-5987D995864B}">
      <dgm:prSet/>
      <dgm:spPr/>
      <dgm:t>
        <a:bodyPr/>
        <a:lstStyle/>
        <a:p>
          <a:endParaRPr lang="en-US"/>
        </a:p>
      </dgm:t>
    </dgm:pt>
    <dgm:pt modelId="{4367424F-0E4D-444F-9A0E-4FE7271F3CFE}">
      <dgm:prSet/>
      <dgm:spPr/>
      <dgm:t>
        <a:bodyPr/>
        <a:lstStyle/>
        <a:p>
          <a:r>
            <a:rPr lang="en-US"/>
            <a:t>9 rapid “fire” blasts</a:t>
          </a:r>
        </a:p>
      </dgm:t>
    </dgm:pt>
    <dgm:pt modelId="{2802EC44-05E1-42C1-BF3D-90D6AA3BF476}" type="parTrans" cxnId="{38BEEC37-D99F-47AB-834D-5BD596607F4A}">
      <dgm:prSet/>
      <dgm:spPr/>
      <dgm:t>
        <a:bodyPr/>
        <a:lstStyle/>
        <a:p>
          <a:endParaRPr lang="en-US"/>
        </a:p>
      </dgm:t>
    </dgm:pt>
    <dgm:pt modelId="{E7A3DE28-04EE-48F6-96EC-24AE59B7056F}" type="sibTrans" cxnId="{38BEEC37-D99F-47AB-834D-5BD596607F4A}">
      <dgm:prSet/>
      <dgm:spPr/>
      <dgm:t>
        <a:bodyPr/>
        <a:lstStyle/>
        <a:p>
          <a:endParaRPr lang="en-US"/>
        </a:p>
      </dgm:t>
    </dgm:pt>
    <dgm:pt modelId="{C8B53E72-CBA9-4020-AEF4-552A9B1A8048}">
      <dgm:prSet/>
      <dgm:spPr/>
      <dgm:t>
        <a:bodyPr/>
        <a:lstStyle/>
        <a:p>
          <a:r>
            <a:rPr lang="en-US"/>
            <a:t>triple tekiah – at least 9 seconds long.    </a:t>
          </a:r>
        </a:p>
      </dgm:t>
    </dgm:pt>
    <dgm:pt modelId="{A73998D9-B47D-40CC-AFC8-5C5D99F5FFD3}" type="parTrans" cxnId="{A6E1F78C-EE66-4862-8A09-CD802459F887}">
      <dgm:prSet/>
      <dgm:spPr/>
      <dgm:t>
        <a:bodyPr/>
        <a:lstStyle/>
        <a:p>
          <a:endParaRPr lang="en-US"/>
        </a:p>
      </dgm:t>
    </dgm:pt>
    <dgm:pt modelId="{3BE1DB8C-8B01-4296-A1F2-0DB353C83239}" type="sibTrans" cxnId="{A6E1F78C-EE66-4862-8A09-CD802459F887}">
      <dgm:prSet/>
      <dgm:spPr/>
      <dgm:t>
        <a:bodyPr/>
        <a:lstStyle/>
        <a:p>
          <a:endParaRPr lang="en-US"/>
        </a:p>
      </dgm:t>
    </dgm:pt>
    <dgm:pt modelId="{BE92FCCA-1053-0549-9F6C-1EBC7C505509}" type="pres">
      <dgm:prSet presAssocID="{0370319D-74D7-47DD-B089-9D10D45806C6}" presName="vert0" presStyleCnt="0">
        <dgm:presLayoutVars>
          <dgm:dir/>
          <dgm:animOne val="branch"/>
          <dgm:animLvl val="lvl"/>
        </dgm:presLayoutVars>
      </dgm:prSet>
      <dgm:spPr/>
    </dgm:pt>
    <dgm:pt modelId="{85647EC0-6555-5747-89EB-AD12EF024171}" type="pres">
      <dgm:prSet presAssocID="{355AB8D9-F16E-4232-B7A3-46F84D8770EB}" presName="thickLine" presStyleLbl="alignNode1" presStyleIdx="0" presStyleCnt="4"/>
      <dgm:spPr/>
    </dgm:pt>
    <dgm:pt modelId="{0B4D8244-8E84-E940-9EB0-EF233EB6DEBA}" type="pres">
      <dgm:prSet presAssocID="{355AB8D9-F16E-4232-B7A3-46F84D8770EB}" presName="horz1" presStyleCnt="0"/>
      <dgm:spPr/>
    </dgm:pt>
    <dgm:pt modelId="{91E2CB2B-BAC6-6A4A-87CB-E7170CBA1AEE}" type="pres">
      <dgm:prSet presAssocID="{355AB8D9-F16E-4232-B7A3-46F84D8770EB}" presName="tx1" presStyleLbl="revTx" presStyleIdx="0" presStyleCnt="4"/>
      <dgm:spPr/>
    </dgm:pt>
    <dgm:pt modelId="{5602A4E4-CB7D-734A-A7B1-271114423D34}" type="pres">
      <dgm:prSet presAssocID="{355AB8D9-F16E-4232-B7A3-46F84D8770EB}" presName="vert1" presStyleCnt="0"/>
      <dgm:spPr/>
    </dgm:pt>
    <dgm:pt modelId="{23AA9520-8D71-D44E-A850-E587EE9FABE6}" type="pres">
      <dgm:prSet presAssocID="{AC6B3926-74ED-4A4B-A46E-021888779FC1}" presName="thickLine" presStyleLbl="alignNode1" presStyleIdx="1" presStyleCnt="4"/>
      <dgm:spPr/>
    </dgm:pt>
    <dgm:pt modelId="{C3B67CBA-1B5B-6141-816E-3C63C2DD8186}" type="pres">
      <dgm:prSet presAssocID="{AC6B3926-74ED-4A4B-A46E-021888779FC1}" presName="horz1" presStyleCnt="0"/>
      <dgm:spPr/>
    </dgm:pt>
    <dgm:pt modelId="{54204580-97E7-BC4F-B198-4C316787705A}" type="pres">
      <dgm:prSet presAssocID="{AC6B3926-74ED-4A4B-A46E-021888779FC1}" presName="tx1" presStyleLbl="revTx" presStyleIdx="1" presStyleCnt="4"/>
      <dgm:spPr/>
    </dgm:pt>
    <dgm:pt modelId="{CBEA2C4A-FA41-4340-8639-EE9247A54E8A}" type="pres">
      <dgm:prSet presAssocID="{AC6B3926-74ED-4A4B-A46E-021888779FC1}" presName="vert1" presStyleCnt="0"/>
      <dgm:spPr/>
    </dgm:pt>
    <dgm:pt modelId="{5205D513-A414-BE4B-A341-62489FBD77CB}" type="pres">
      <dgm:prSet presAssocID="{4367424F-0E4D-444F-9A0E-4FE7271F3CFE}" presName="thickLine" presStyleLbl="alignNode1" presStyleIdx="2" presStyleCnt="4"/>
      <dgm:spPr/>
    </dgm:pt>
    <dgm:pt modelId="{EE9409A6-B926-1842-8750-BA1878545F4E}" type="pres">
      <dgm:prSet presAssocID="{4367424F-0E4D-444F-9A0E-4FE7271F3CFE}" presName="horz1" presStyleCnt="0"/>
      <dgm:spPr/>
    </dgm:pt>
    <dgm:pt modelId="{7D120A8B-EF84-3B40-83CD-0BD113A3E202}" type="pres">
      <dgm:prSet presAssocID="{4367424F-0E4D-444F-9A0E-4FE7271F3CFE}" presName="tx1" presStyleLbl="revTx" presStyleIdx="2" presStyleCnt="4"/>
      <dgm:spPr/>
    </dgm:pt>
    <dgm:pt modelId="{40F3A331-7FD9-794E-9A00-D24F08A4844B}" type="pres">
      <dgm:prSet presAssocID="{4367424F-0E4D-444F-9A0E-4FE7271F3CFE}" presName="vert1" presStyleCnt="0"/>
      <dgm:spPr/>
    </dgm:pt>
    <dgm:pt modelId="{664A8743-B030-8247-BAE3-6B1B0874A75B}" type="pres">
      <dgm:prSet presAssocID="{C8B53E72-CBA9-4020-AEF4-552A9B1A8048}" presName="thickLine" presStyleLbl="alignNode1" presStyleIdx="3" presStyleCnt="4"/>
      <dgm:spPr/>
    </dgm:pt>
    <dgm:pt modelId="{59B647D2-6F38-2746-AAD7-F3AA32E05454}" type="pres">
      <dgm:prSet presAssocID="{C8B53E72-CBA9-4020-AEF4-552A9B1A8048}" presName="horz1" presStyleCnt="0"/>
      <dgm:spPr/>
    </dgm:pt>
    <dgm:pt modelId="{34D41152-4CA9-CA48-A6F0-F5BE1927ABE1}" type="pres">
      <dgm:prSet presAssocID="{C8B53E72-CBA9-4020-AEF4-552A9B1A8048}" presName="tx1" presStyleLbl="revTx" presStyleIdx="3" presStyleCnt="4"/>
      <dgm:spPr/>
    </dgm:pt>
    <dgm:pt modelId="{3F2E999A-75DA-9F4B-A4EC-1F3DE43A6FAB}" type="pres">
      <dgm:prSet presAssocID="{C8B53E72-CBA9-4020-AEF4-552A9B1A8048}" presName="vert1" presStyleCnt="0"/>
      <dgm:spPr/>
    </dgm:pt>
  </dgm:ptLst>
  <dgm:cxnLst>
    <dgm:cxn modelId="{38BEEC37-D99F-47AB-834D-5BD596607F4A}" srcId="{0370319D-74D7-47DD-B089-9D10D45806C6}" destId="{4367424F-0E4D-444F-9A0E-4FE7271F3CFE}" srcOrd="2" destOrd="0" parTransId="{2802EC44-05E1-42C1-BF3D-90D6AA3BF476}" sibTransId="{E7A3DE28-04EE-48F6-96EC-24AE59B7056F}"/>
    <dgm:cxn modelId="{19BFDB3A-CA46-6D45-ABC0-7CF98A375A3B}" type="presOf" srcId="{355AB8D9-F16E-4232-B7A3-46F84D8770EB}" destId="{91E2CB2B-BAC6-6A4A-87CB-E7170CBA1AEE}" srcOrd="0" destOrd="0" presId="urn:microsoft.com/office/officeart/2008/layout/LinedList"/>
    <dgm:cxn modelId="{9D614041-E551-6B42-8FC9-19F401F5231D}" type="presOf" srcId="{C8B53E72-CBA9-4020-AEF4-552A9B1A8048}" destId="{34D41152-4CA9-CA48-A6F0-F5BE1927ABE1}" srcOrd="0" destOrd="0" presId="urn:microsoft.com/office/officeart/2008/layout/LinedList"/>
    <dgm:cxn modelId="{2870B547-3677-4B70-9530-7DB0849DB572}" srcId="{0370319D-74D7-47DD-B089-9D10D45806C6}" destId="{355AB8D9-F16E-4232-B7A3-46F84D8770EB}" srcOrd="0" destOrd="0" parTransId="{AB543E92-D73F-4E7A-A8FD-BB6F01053DCF}" sibTransId="{22CA110C-7322-4E62-9F9B-766C1A1413EB}"/>
    <dgm:cxn modelId="{C4F05A68-BD0C-6A4A-B8BE-8622BD46F471}" type="presOf" srcId="{4367424F-0E4D-444F-9A0E-4FE7271F3CFE}" destId="{7D120A8B-EF84-3B40-83CD-0BD113A3E202}" srcOrd="0" destOrd="0" presId="urn:microsoft.com/office/officeart/2008/layout/LinedList"/>
    <dgm:cxn modelId="{38DECB87-A811-F54D-97FB-9E5CDE3B470D}" type="presOf" srcId="{AC6B3926-74ED-4A4B-A46E-021888779FC1}" destId="{54204580-97E7-BC4F-B198-4C316787705A}" srcOrd="0" destOrd="0" presId="urn:microsoft.com/office/officeart/2008/layout/LinedList"/>
    <dgm:cxn modelId="{5EFC4D88-5285-4E41-B0F9-5987D995864B}" srcId="{0370319D-74D7-47DD-B089-9D10D45806C6}" destId="{AC6B3926-74ED-4A4B-A46E-021888779FC1}" srcOrd="1" destOrd="0" parTransId="{741552BF-90C6-4EC0-813F-677B865141CE}" sibTransId="{7A3206C9-12D1-45F8-A996-5114A30AF6FB}"/>
    <dgm:cxn modelId="{A6E1F78C-EE66-4862-8A09-CD802459F887}" srcId="{0370319D-74D7-47DD-B089-9D10D45806C6}" destId="{C8B53E72-CBA9-4020-AEF4-552A9B1A8048}" srcOrd="3" destOrd="0" parTransId="{A73998D9-B47D-40CC-AFC8-5C5D99F5FFD3}" sibTransId="{3BE1DB8C-8B01-4296-A1F2-0DB353C83239}"/>
    <dgm:cxn modelId="{5028B192-8543-0946-A672-2CBDBE129311}" type="presOf" srcId="{0370319D-74D7-47DD-B089-9D10D45806C6}" destId="{BE92FCCA-1053-0549-9F6C-1EBC7C505509}" srcOrd="0" destOrd="0" presId="urn:microsoft.com/office/officeart/2008/layout/LinedList"/>
    <dgm:cxn modelId="{2A0B44C4-6454-E448-BCD0-7324D6F1667E}" type="presParOf" srcId="{BE92FCCA-1053-0549-9F6C-1EBC7C505509}" destId="{85647EC0-6555-5747-89EB-AD12EF024171}" srcOrd="0" destOrd="0" presId="urn:microsoft.com/office/officeart/2008/layout/LinedList"/>
    <dgm:cxn modelId="{2BAE92BB-6EF5-784E-9D22-E90A2C948956}" type="presParOf" srcId="{BE92FCCA-1053-0549-9F6C-1EBC7C505509}" destId="{0B4D8244-8E84-E940-9EB0-EF233EB6DEBA}" srcOrd="1" destOrd="0" presId="urn:microsoft.com/office/officeart/2008/layout/LinedList"/>
    <dgm:cxn modelId="{561B9601-BC60-5D44-9156-9D04B9C7E7A9}" type="presParOf" srcId="{0B4D8244-8E84-E940-9EB0-EF233EB6DEBA}" destId="{91E2CB2B-BAC6-6A4A-87CB-E7170CBA1AEE}" srcOrd="0" destOrd="0" presId="urn:microsoft.com/office/officeart/2008/layout/LinedList"/>
    <dgm:cxn modelId="{A44AF1BD-6159-BC48-A381-AE186A5874C7}" type="presParOf" srcId="{0B4D8244-8E84-E940-9EB0-EF233EB6DEBA}" destId="{5602A4E4-CB7D-734A-A7B1-271114423D34}" srcOrd="1" destOrd="0" presId="urn:microsoft.com/office/officeart/2008/layout/LinedList"/>
    <dgm:cxn modelId="{2D407785-5545-AF4E-B667-119ECD173C5E}" type="presParOf" srcId="{BE92FCCA-1053-0549-9F6C-1EBC7C505509}" destId="{23AA9520-8D71-D44E-A850-E587EE9FABE6}" srcOrd="2" destOrd="0" presId="urn:microsoft.com/office/officeart/2008/layout/LinedList"/>
    <dgm:cxn modelId="{7EF88FC5-C29D-9B44-BC80-C67F72341877}" type="presParOf" srcId="{BE92FCCA-1053-0549-9F6C-1EBC7C505509}" destId="{C3B67CBA-1B5B-6141-816E-3C63C2DD8186}" srcOrd="3" destOrd="0" presId="urn:microsoft.com/office/officeart/2008/layout/LinedList"/>
    <dgm:cxn modelId="{1CF75150-F993-354E-A25D-50C838412CEC}" type="presParOf" srcId="{C3B67CBA-1B5B-6141-816E-3C63C2DD8186}" destId="{54204580-97E7-BC4F-B198-4C316787705A}" srcOrd="0" destOrd="0" presId="urn:microsoft.com/office/officeart/2008/layout/LinedList"/>
    <dgm:cxn modelId="{84011FDD-4D47-6D44-B903-8AFCB91EB327}" type="presParOf" srcId="{C3B67CBA-1B5B-6141-816E-3C63C2DD8186}" destId="{CBEA2C4A-FA41-4340-8639-EE9247A54E8A}" srcOrd="1" destOrd="0" presId="urn:microsoft.com/office/officeart/2008/layout/LinedList"/>
    <dgm:cxn modelId="{5AC0A92B-9E05-214F-91CA-2148179D146F}" type="presParOf" srcId="{BE92FCCA-1053-0549-9F6C-1EBC7C505509}" destId="{5205D513-A414-BE4B-A341-62489FBD77CB}" srcOrd="4" destOrd="0" presId="urn:microsoft.com/office/officeart/2008/layout/LinedList"/>
    <dgm:cxn modelId="{95FF992A-6D50-6747-9B53-BB3CE22080BD}" type="presParOf" srcId="{BE92FCCA-1053-0549-9F6C-1EBC7C505509}" destId="{EE9409A6-B926-1842-8750-BA1878545F4E}" srcOrd="5" destOrd="0" presId="urn:microsoft.com/office/officeart/2008/layout/LinedList"/>
    <dgm:cxn modelId="{CECA9517-CF24-2F4E-83D2-6E2364C2E5B1}" type="presParOf" srcId="{EE9409A6-B926-1842-8750-BA1878545F4E}" destId="{7D120A8B-EF84-3B40-83CD-0BD113A3E202}" srcOrd="0" destOrd="0" presId="urn:microsoft.com/office/officeart/2008/layout/LinedList"/>
    <dgm:cxn modelId="{A6679A50-6F5B-F54A-859B-A1F100B3755D}" type="presParOf" srcId="{EE9409A6-B926-1842-8750-BA1878545F4E}" destId="{40F3A331-7FD9-794E-9A00-D24F08A4844B}" srcOrd="1" destOrd="0" presId="urn:microsoft.com/office/officeart/2008/layout/LinedList"/>
    <dgm:cxn modelId="{91551C57-B45E-EA42-9859-7871DF4BE80B}" type="presParOf" srcId="{BE92FCCA-1053-0549-9F6C-1EBC7C505509}" destId="{664A8743-B030-8247-BAE3-6B1B0874A75B}" srcOrd="6" destOrd="0" presId="urn:microsoft.com/office/officeart/2008/layout/LinedList"/>
    <dgm:cxn modelId="{8FE1D47F-D92F-3E43-97D4-4C1B2EB0C048}" type="presParOf" srcId="{BE92FCCA-1053-0549-9F6C-1EBC7C505509}" destId="{59B647D2-6F38-2746-AAD7-F3AA32E05454}" srcOrd="7" destOrd="0" presId="urn:microsoft.com/office/officeart/2008/layout/LinedList"/>
    <dgm:cxn modelId="{371FCA81-62B5-CF43-8AA9-8D1A2CB03FB2}" type="presParOf" srcId="{59B647D2-6F38-2746-AAD7-F3AA32E05454}" destId="{34D41152-4CA9-CA48-A6F0-F5BE1927ABE1}" srcOrd="0" destOrd="0" presId="urn:microsoft.com/office/officeart/2008/layout/LinedList"/>
    <dgm:cxn modelId="{F29A2317-6960-5B40-8ECD-AC34E91A5885}" type="presParOf" srcId="{59B647D2-6F38-2746-AAD7-F3AA32E05454}" destId="{3F2E999A-75DA-9F4B-A4EC-1F3DE43A6F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47EC0-6555-5747-89EB-AD12EF024171}">
      <dsp:nvSpPr>
        <dsp:cNvPr id="0" name=""/>
        <dsp:cNvSpPr/>
      </dsp:nvSpPr>
      <dsp:spPr>
        <a:xfrm>
          <a:off x="0" y="0"/>
          <a:ext cx="57051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2CB2B-BAC6-6A4A-87CB-E7170CBA1AEE}">
      <dsp:nvSpPr>
        <dsp:cNvPr id="0" name=""/>
        <dsp:cNvSpPr/>
      </dsp:nvSpPr>
      <dsp:spPr>
        <a:xfrm>
          <a:off x="0" y="0"/>
          <a:ext cx="5705115" cy="82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tekiah broken into 3 segments</a:t>
          </a:r>
        </a:p>
      </dsp:txBody>
      <dsp:txXfrm>
        <a:off x="0" y="0"/>
        <a:ext cx="5705115" cy="821378"/>
      </dsp:txXfrm>
    </dsp:sp>
    <dsp:sp modelId="{23AA9520-8D71-D44E-A850-E587EE9FABE6}">
      <dsp:nvSpPr>
        <dsp:cNvPr id="0" name=""/>
        <dsp:cNvSpPr/>
      </dsp:nvSpPr>
      <dsp:spPr>
        <a:xfrm>
          <a:off x="0" y="821378"/>
          <a:ext cx="57051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04580-97E7-BC4F-B198-4C316787705A}">
      <dsp:nvSpPr>
        <dsp:cNvPr id="0" name=""/>
        <dsp:cNvSpPr/>
      </dsp:nvSpPr>
      <dsp:spPr>
        <a:xfrm>
          <a:off x="0" y="821378"/>
          <a:ext cx="5705115" cy="82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an unbroken blast lasting 3 seconds</a:t>
          </a:r>
        </a:p>
      </dsp:txBody>
      <dsp:txXfrm>
        <a:off x="0" y="821378"/>
        <a:ext cx="5705115" cy="821378"/>
      </dsp:txXfrm>
    </dsp:sp>
    <dsp:sp modelId="{5205D513-A414-BE4B-A341-62489FBD77CB}">
      <dsp:nvSpPr>
        <dsp:cNvPr id="0" name=""/>
        <dsp:cNvSpPr/>
      </dsp:nvSpPr>
      <dsp:spPr>
        <a:xfrm>
          <a:off x="0" y="1642757"/>
          <a:ext cx="57051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20A8B-EF84-3B40-83CD-0BD113A3E202}">
      <dsp:nvSpPr>
        <dsp:cNvPr id="0" name=""/>
        <dsp:cNvSpPr/>
      </dsp:nvSpPr>
      <dsp:spPr>
        <a:xfrm>
          <a:off x="0" y="1642757"/>
          <a:ext cx="5705115" cy="82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9 rapid “fire” blasts</a:t>
          </a:r>
        </a:p>
      </dsp:txBody>
      <dsp:txXfrm>
        <a:off x="0" y="1642757"/>
        <a:ext cx="5705115" cy="821378"/>
      </dsp:txXfrm>
    </dsp:sp>
    <dsp:sp modelId="{664A8743-B030-8247-BAE3-6B1B0874A75B}">
      <dsp:nvSpPr>
        <dsp:cNvPr id="0" name=""/>
        <dsp:cNvSpPr/>
      </dsp:nvSpPr>
      <dsp:spPr>
        <a:xfrm>
          <a:off x="0" y="2464136"/>
          <a:ext cx="57051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41152-4CA9-CA48-A6F0-F5BE1927ABE1}">
      <dsp:nvSpPr>
        <dsp:cNvPr id="0" name=""/>
        <dsp:cNvSpPr/>
      </dsp:nvSpPr>
      <dsp:spPr>
        <a:xfrm>
          <a:off x="0" y="2464136"/>
          <a:ext cx="5705115" cy="821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triple tekiah – at least 9 seconds long.    </a:t>
          </a:r>
        </a:p>
      </dsp:txBody>
      <dsp:txXfrm>
        <a:off x="0" y="2464136"/>
        <a:ext cx="5705115" cy="821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C0F5-9110-B646-8CFD-47A7919C1B4D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325DA-E474-2340-AD6D-8FA4E2E28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0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9B1AED63-EAA4-3A45-8E19-8DD5759617CE}" type="datetime1">
              <a:rPr lang="en-US" smtClean="0"/>
              <a:t>9/21/22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9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4A5-559B-6440-9F42-27899BC9FCB8}" type="datetime1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3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DA69-7CEF-0F4E-A407-9B2CA69C2F1C}" type="datetime1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3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B24D-6578-7244-878A-84F127A57438}" type="datetime1">
              <a:rPr lang="en-US" smtClean="0"/>
              <a:t>9/21/22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AC24-7B39-3F48-93BB-A0D3A72A3D3C}" type="datetime1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8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A332-69C3-7045-8645-4B1F08A22CD7}" type="datetime1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8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CC7B-0A77-4E43-9145-65C5495E2D1B}" type="datetime1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784D82DD-5C10-614F-87BD-9993BFBE0744}" type="datetime1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EDAA-B8B6-524D-86EF-6E13F8F2774D}" type="datetime1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6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0028-372A-C64F-841C-222854C3954A}" type="datetime1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5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3127-991D-5E41-88FD-1AD2B2415B3C}" type="datetime1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AB1BBAB6-C48D-3C4D-82BB-9E82D0813CE5}" type="datetime1">
              <a:rPr lang="en-US" smtClean="0"/>
              <a:t>9/21/22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68" r:id="rId7"/>
    <p:sldLayoutId id="2147483869" r:id="rId8"/>
    <p:sldLayoutId id="2147483870" r:id="rId9"/>
    <p:sldLayoutId id="2147483871" r:id="rId10"/>
    <p:sldLayoutId id="214748387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UzXdKj_9yc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8.xml"/><Relationship Id="rId3" Type="http://schemas.openxmlformats.org/officeDocument/2006/relationships/slide" Target="slide13.xml"/><Relationship Id="rId7" Type="http://schemas.openxmlformats.org/officeDocument/2006/relationships/slide" Target="slide14.xml"/><Relationship Id="rId12" Type="http://schemas.openxmlformats.org/officeDocument/2006/relationships/slide" Target="slide19.xml"/><Relationship Id="rId2" Type="http://schemas.openxmlformats.org/officeDocument/2006/relationships/slide" Target="slide9.xml"/><Relationship Id="rId16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4" Type="http://schemas.openxmlformats.org/officeDocument/2006/relationships/slide" Target="slide17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source.org/wiki/%D7%91%D7%99%D7%90%D7%95%D7%A8:%D7%95%D7%99%D7%A7%D7%A8%D7%90_%D7%9B%D7%92#%D7%9B%D7%92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e.wikisource.org/wiki/%D7%91%D7%99%D7%90%D7%95%D7%A8:%D7%91%D7%9E%D7%93%D7%91%D7%A8_%D7%9B%D7%98#%D7%9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5" name="Picture 3" descr="Diagram&#10;&#10;Description automatically generated">
            <a:extLst>
              <a:ext uri="{FF2B5EF4-FFF2-40B4-BE49-F238E27FC236}">
                <a16:creationId xmlns:a16="http://schemas.microsoft.com/office/drawing/2014/main" id="{5E2E36AB-3F96-93E8-A8B2-6CCB64852B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124" r="-1" b="16200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5B88E3-4AA4-57EE-1303-0D55F933E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latin typeface="Segoe Print" panose="02000800000000000000" pitchFamily="2" charset="0"/>
                <a:cs typeface="Baguet Script" panose="020F0502020204030204" pitchFamily="34" charset="0"/>
              </a:rPr>
              <a:t>Happy New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D6887-6977-0D0D-6AB5-7BBCF6C9C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  <a:latin typeface="Segoe Print" panose="02000800000000000000" pitchFamily="2" charset="0"/>
                <a:ea typeface="Ayuthaya" pitchFamily="2" charset="-34"/>
                <a:cs typeface="Ayuthaya" pitchFamily="2" charset="-34"/>
              </a:rPr>
              <a:t>(</a:t>
            </a:r>
            <a:r>
              <a:rPr lang="en-US" sz="2200" dirty="0" err="1">
                <a:solidFill>
                  <a:srgbClr val="FFFFFF"/>
                </a:solidFill>
                <a:latin typeface="Segoe Print" panose="02000800000000000000" pitchFamily="2" charset="0"/>
                <a:ea typeface="Ayuthaya" pitchFamily="2" charset="-34"/>
                <a:cs typeface="Ayuthaya" pitchFamily="2" charset="-34"/>
              </a:rPr>
              <a:t>rosh</a:t>
            </a:r>
            <a:r>
              <a:rPr lang="en-US" sz="2200" dirty="0">
                <a:solidFill>
                  <a:srgbClr val="FFFFFF"/>
                </a:solidFill>
                <a:latin typeface="Segoe Print" panose="02000800000000000000" pitchFamily="2" charset="0"/>
                <a:ea typeface="Ayuthaya" pitchFamily="2" charset="-34"/>
                <a:cs typeface="Ayuthaya" pitchFamily="2" charset="-34"/>
              </a:rPr>
              <a:t> </a:t>
            </a:r>
            <a:r>
              <a:rPr lang="en-US" sz="2200" dirty="0" err="1">
                <a:solidFill>
                  <a:srgbClr val="FFFFFF"/>
                </a:solidFill>
                <a:latin typeface="Segoe Print" panose="02000800000000000000" pitchFamily="2" charset="0"/>
                <a:ea typeface="Ayuthaya" pitchFamily="2" charset="-34"/>
                <a:cs typeface="Ayuthaya" pitchFamily="2" charset="-34"/>
              </a:rPr>
              <a:t>hashana</a:t>
            </a:r>
            <a:r>
              <a:rPr lang="en-US" sz="2200" dirty="0">
                <a:solidFill>
                  <a:srgbClr val="FFFFFF"/>
                </a:solidFill>
                <a:latin typeface="Segoe Print" panose="02000800000000000000" pitchFamily="2" charset="0"/>
                <a:ea typeface="Ayuthaya" pitchFamily="2" charset="-34"/>
                <a:cs typeface="Ayuthaya" pitchFamily="2" charset="-34"/>
              </a:rPr>
              <a:t> style…)</a:t>
            </a:r>
          </a:p>
        </p:txBody>
      </p:sp>
    </p:spTree>
    <p:extLst>
      <p:ext uri="{BB962C8B-B14F-4D97-AF65-F5344CB8AC3E}">
        <p14:creationId xmlns:p14="http://schemas.microsoft.com/office/powerpoint/2010/main" val="363107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3B4F-136B-49A2-EABB-18DBEDF4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 200</a:t>
            </a: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E71F-C45C-C057-3E4F-1AB27D33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1"/>
            <a:ext cx="11274612" cy="4387554"/>
          </a:xfrm>
        </p:spPr>
        <p:txBody>
          <a:bodyPr>
            <a:normAutofit/>
          </a:bodyPr>
          <a:lstStyle/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3600" dirty="0">
                <a:latin typeface="Segoe Print" panose="02000800000000000000" pitchFamily="2" charset="0"/>
              </a:rPr>
              <a:t>Explain why we eat each of the following food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endParaRPr lang="en-US" sz="3600" dirty="0">
              <a:latin typeface="Segoe Print" panose="02000800000000000000" pitchFamily="2" charset="0"/>
            </a:endParaRP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dirty="0">
                <a:latin typeface="Segoe Print" panose="02000800000000000000" pitchFamily="2" charset="0"/>
              </a:rPr>
              <a:t>Round challah 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dirty="0">
                <a:latin typeface="Segoe Print" panose="02000800000000000000" pitchFamily="2" charset="0"/>
              </a:rPr>
              <a:t>Apples and honey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dirty="0">
                <a:latin typeface="Segoe Print" panose="02000800000000000000" pitchFamily="2" charset="0"/>
              </a:rPr>
              <a:t>Fish head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dirty="0">
                <a:latin typeface="Segoe Print" panose="02000800000000000000" pitchFamily="2" charset="0"/>
              </a:rPr>
              <a:t>Pomegranate seeds</a:t>
            </a:r>
            <a:endParaRPr lang="en-US" sz="2000" dirty="0">
              <a:latin typeface="Segoe Print" panose="020008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9A20A6-0194-DBB2-CE9D-D184DA3EBB37}"/>
              </a:ext>
            </a:extLst>
          </p:cNvPr>
          <p:cNvSpPr txBox="1"/>
          <p:nvPr/>
        </p:nvSpPr>
        <p:spPr>
          <a:xfrm>
            <a:off x="7995685" y="3349256"/>
            <a:ext cx="3358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cycle of the year</a:t>
            </a:r>
          </a:p>
          <a:p>
            <a:endParaRPr lang="en-US" dirty="0"/>
          </a:p>
          <a:p>
            <a:r>
              <a:rPr lang="en-US" dirty="0"/>
              <a:t>For a sweet year</a:t>
            </a:r>
          </a:p>
          <a:p>
            <a:endParaRPr lang="en-US" dirty="0"/>
          </a:p>
          <a:p>
            <a:r>
              <a:rPr lang="en-US" dirty="0"/>
              <a:t>To be heads and not tails</a:t>
            </a:r>
          </a:p>
          <a:p>
            <a:endParaRPr lang="en-US" dirty="0"/>
          </a:p>
          <a:p>
            <a:r>
              <a:rPr lang="en-US" dirty="0"/>
              <a:t>Blessings as the number of the seeds</a:t>
            </a:r>
          </a:p>
        </p:txBody>
      </p:sp>
    </p:spTree>
    <p:extLst>
      <p:ext uri="{BB962C8B-B14F-4D97-AF65-F5344CB8AC3E}">
        <p14:creationId xmlns:p14="http://schemas.microsoft.com/office/powerpoint/2010/main" val="31216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3B4F-136B-49A2-EABB-18DBEDF4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 300</a:t>
            </a: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E71F-C45C-C057-3E4F-1AB27D33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1"/>
            <a:ext cx="11274612" cy="4387554"/>
          </a:xfrm>
        </p:spPr>
        <p:txBody>
          <a:bodyPr>
            <a:normAutofit/>
          </a:bodyPr>
          <a:lstStyle/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3600" dirty="0">
                <a:latin typeface="Segoe Print" panose="02000800000000000000" pitchFamily="2" charset="0"/>
              </a:rPr>
              <a:t>How many seeds are in the pomegranate?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endParaRPr lang="en-US" sz="3600" dirty="0">
              <a:latin typeface="Segoe Print" panose="02000800000000000000" pitchFamily="2" charset="0"/>
            </a:endParaRP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3600" dirty="0">
                <a:latin typeface="Segoe Print" panose="02000800000000000000" pitchFamily="2" charset="0"/>
              </a:rPr>
              <a:t>613</a:t>
            </a:r>
          </a:p>
        </p:txBody>
      </p:sp>
    </p:spTree>
    <p:extLst>
      <p:ext uri="{BB962C8B-B14F-4D97-AF65-F5344CB8AC3E}">
        <p14:creationId xmlns:p14="http://schemas.microsoft.com/office/powerpoint/2010/main" val="20661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3B4F-136B-49A2-EABB-18DBEDF4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 400</a:t>
            </a: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E71F-C45C-C057-3E4F-1AB27D33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1"/>
            <a:ext cx="11274612" cy="4387554"/>
          </a:xfrm>
        </p:spPr>
        <p:txBody>
          <a:bodyPr>
            <a:normAutofit/>
          </a:bodyPr>
          <a:lstStyle/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3600" dirty="0">
                <a:latin typeface="Segoe Print" panose="02000800000000000000" pitchFamily="2" charset="0"/>
              </a:rPr>
              <a:t>What prayer is being said for the apples dipped in honey?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3600" dirty="0">
                <a:latin typeface="Segoe Print" panose="02000800000000000000" pitchFamily="2" charset="0"/>
              </a:rPr>
              <a:t>What else does it qualify for?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endParaRPr lang="he-IL" sz="3600" dirty="0">
              <a:latin typeface="Segoe Print" panose="02000800000000000000" pitchFamily="2" charset="0"/>
            </a:endParaRP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dirty="0">
                <a:latin typeface="Segoe Print" panose="02000800000000000000" pitchFamily="2" charset="0"/>
              </a:rPr>
              <a:t>Creator of the fruit of the tree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dirty="0">
                <a:latin typeface="Segoe Print" panose="02000800000000000000" pitchFamily="2" charset="0"/>
              </a:rPr>
              <a:t>Qualifies for pomegranate seeds too!</a:t>
            </a:r>
          </a:p>
        </p:txBody>
      </p:sp>
    </p:spTree>
    <p:extLst>
      <p:ext uri="{BB962C8B-B14F-4D97-AF65-F5344CB8AC3E}">
        <p14:creationId xmlns:p14="http://schemas.microsoft.com/office/powerpoint/2010/main" val="9346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82F6-B37E-50CE-C249-CB432C41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Customs &amp; Symbols 100</a:t>
            </a:r>
            <a:endParaRPr lang="en-US" dirty="0">
              <a:latin typeface="Segoe Print" panose="02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F1B0-DC78-4BB6-70CA-724A293E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Segoe Print" panose="02000800000000000000" pitchFamily="2" charset="0"/>
              </a:rPr>
              <a:t>What are the 3 things we celebrate on </a:t>
            </a:r>
          </a:p>
          <a:p>
            <a:pPr marL="0" indent="0" algn="ctr">
              <a:buNone/>
            </a:pPr>
            <a:r>
              <a:rPr lang="en-US" sz="3600" dirty="0">
                <a:latin typeface="Segoe Print" panose="02000800000000000000" pitchFamily="2" charset="0"/>
              </a:rPr>
              <a:t>Rosh Hashana?</a:t>
            </a:r>
          </a:p>
          <a:p>
            <a:pPr marL="0" indent="0" algn="ctr">
              <a:buNone/>
            </a:pPr>
            <a:endParaRPr lang="en-US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The creation of the world</a:t>
            </a: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The individual</a:t>
            </a: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The Nation</a:t>
            </a:r>
          </a:p>
        </p:txBody>
      </p:sp>
    </p:spTree>
    <p:extLst>
      <p:ext uri="{BB962C8B-B14F-4D97-AF65-F5344CB8AC3E}">
        <p14:creationId xmlns:p14="http://schemas.microsoft.com/office/powerpoint/2010/main" val="394286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82F6-B37E-50CE-C249-CB432C41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Customs &amp; Symbols </a:t>
            </a:r>
            <a:r>
              <a:rPr lang="en-US" u="sng" dirty="0">
                <a:latin typeface="Segoe Print" panose="02000800000000000000" pitchFamily="2" charset="0"/>
              </a:rPr>
              <a:t>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F1B0-DC78-4BB6-70CA-724A293E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Segoe Print" panose="02000800000000000000" pitchFamily="2" charset="0"/>
              </a:rPr>
              <a:t>What is the shofar made of?</a:t>
            </a:r>
            <a:endParaRPr lang="he-IL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he-IL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Segoe Print" panose="02000800000000000000" pitchFamily="2" charset="0"/>
              </a:rPr>
              <a:t>A hollow animal horn</a:t>
            </a:r>
          </a:p>
        </p:txBody>
      </p:sp>
    </p:spTree>
    <p:extLst>
      <p:ext uri="{BB962C8B-B14F-4D97-AF65-F5344CB8AC3E}">
        <p14:creationId xmlns:p14="http://schemas.microsoft.com/office/powerpoint/2010/main" val="32428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82F6-B37E-50CE-C249-CB432C41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Customs &amp; Symbols </a:t>
            </a:r>
            <a:r>
              <a:rPr lang="en-US" u="sng" dirty="0">
                <a:latin typeface="Segoe Print" panose="02000800000000000000" pitchFamily="2" charset="0"/>
              </a:rPr>
              <a:t>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F1B0-DC78-4BB6-70CA-724A293E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Segoe Print" panose="02000800000000000000" pitchFamily="2" charset="0"/>
              </a:rPr>
              <a:t>How is a shofar made?</a:t>
            </a:r>
          </a:p>
          <a:p>
            <a:pPr marL="0" indent="0" algn="ctr">
              <a:buNone/>
            </a:pPr>
            <a:endParaRPr lang="en-US" sz="44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By filing, cleaning and hollowing an animal horn</a:t>
            </a:r>
          </a:p>
        </p:txBody>
      </p:sp>
    </p:spTree>
    <p:extLst>
      <p:ext uri="{BB962C8B-B14F-4D97-AF65-F5344CB8AC3E}">
        <p14:creationId xmlns:p14="http://schemas.microsoft.com/office/powerpoint/2010/main" val="17558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82F6-B37E-50CE-C249-CB432C41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Customs &amp; Symbols </a:t>
            </a:r>
            <a:r>
              <a:rPr lang="en-US" u="sng" dirty="0">
                <a:latin typeface="Segoe Print" panose="02000800000000000000" pitchFamily="2" charset="0"/>
              </a:rPr>
              <a:t>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F1B0-DC78-4BB6-70CA-724A293E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3200" dirty="0">
                <a:latin typeface="Segoe Print" panose="02000800000000000000" pitchFamily="2" charset="0"/>
              </a:rPr>
              <a:t>What are 2 additional names for Rosh Hashana?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endParaRPr lang="en-US" sz="2400" dirty="0">
              <a:latin typeface="Segoe Print" panose="02000800000000000000" pitchFamily="2" charset="0"/>
            </a:endParaRP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000" dirty="0">
                <a:latin typeface="Segoe Print" panose="02000800000000000000" pitchFamily="2" charset="0"/>
              </a:rPr>
              <a:t>Yom </a:t>
            </a:r>
            <a:r>
              <a:rPr lang="en-US" sz="2000" dirty="0" err="1">
                <a:latin typeface="Segoe Print" panose="02000800000000000000" pitchFamily="2" charset="0"/>
              </a:rPr>
              <a:t>Hadin</a:t>
            </a:r>
            <a:r>
              <a:rPr lang="en-US" sz="2000" dirty="0">
                <a:latin typeface="Segoe Print" panose="02000800000000000000" pitchFamily="2" charset="0"/>
              </a:rPr>
              <a:t> – day of judgment</a:t>
            </a:r>
          </a:p>
          <a:p>
            <a: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000" dirty="0">
                <a:latin typeface="Segoe Print" panose="02000800000000000000" pitchFamily="2" charset="0"/>
              </a:rPr>
              <a:t>Yom </a:t>
            </a:r>
            <a:r>
              <a:rPr lang="en-US" sz="2000" dirty="0" err="1">
                <a:latin typeface="Segoe Print" panose="02000800000000000000" pitchFamily="2" charset="0"/>
              </a:rPr>
              <a:t>Truah</a:t>
            </a:r>
            <a:r>
              <a:rPr lang="en-US" sz="2000" dirty="0">
                <a:latin typeface="Segoe Print" panose="02000800000000000000" pitchFamily="2" charset="0"/>
              </a:rPr>
              <a:t> – day of</a:t>
            </a:r>
            <a:r>
              <a:rPr lang="he-IL" sz="2000" dirty="0">
                <a:latin typeface="Segoe Print" panose="02000800000000000000" pitchFamily="2" charset="0"/>
              </a:rPr>
              <a:t> </a:t>
            </a:r>
            <a:r>
              <a:rPr lang="en-US" sz="2000" dirty="0">
                <a:latin typeface="Segoe Print" panose="02000800000000000000" pitchFamily="2" charset="0"/>
              </a:rPr>
              <a:t>cheer</a:t>
            </a:r>
          </a:p>
        </p:txBody>
      </p:sp>
    </p:spTree>
    <p:extLst>
      <p:ext uri="{BB962C8B-B14F-4D97-AF65-F5344CB8AC3E}">
        <p14:creationId xmlns:p14="http://schemas.microsoft.com/office/powerpoint/2010/main" val="277028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9D7B-FD44-F8C0-3119-5D9A8F53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Traditions 100</a:t>
            </a:r>
            <a:endParaRPr lang="en-US" dirty="0">
              <a:latin typeface="Segoe Print" panose="02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A523-5A6E-8937-D82D-56C5FF9E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Segoe Print" panose="02000800000000000000" pitchFamily="2" charset="0"/>
              </a:rPr>
              <a:t>The traditional way to greet your Jewish friend on Rosh Hashana is to…</a:t>
            </a:r>
          </a:p>
          <a:p>
            <a:pPr marL="0" indent="0" algn="ctr">
              <a:buNone/>
            </a:pPr>
            <a:endParaRPr lang="en-US" sz="32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32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Literally, wish them a happy and sweet new year </a:t>
            </a:r>
          </a:p>
        </p:txBody>
      </p:sp>
    </p:spTree>
    <p:extLst>
      <p:ext uri="{BB962C8B-B14F-4D97-AF65-F5344CB8AC3E}">
        <p14:creationId xmlns:p14="http://schemas.microsoft.com/office/powerpoint/2010/main" val="10769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9D7B-FD44-F8C0-3119-5D9A8F53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Traditions </a:t>
            </a:r>
            <a:r>
              <a:rPr lang="en-US" u="sng" dirty="0">
                <a:latin typeface="Segoe Print" panose="02000800000000000000" pitchFamily="2" charset="0"/>
              </a:rPr>
              <a:t>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A523-5A6E-8937-D82D-56C5FF9E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Segoe Print" panose="02000800000000000000" pitchFamily="2" charset="0"/>
              </a:rPr>
              <a:t>What is the fast of Gedaliah?</a:t>
            </a:r>
            <a:endParaRPr lang="he-IL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he-IL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A fast that’s happening the day after Rosh Hashana, symbolizing the death of </a:t>
            </a:r>
            <a:r>
              <a:rPr lang="en-US" sz="2400" dirty="0" err="1">
                <a:latin typeface="Segoe Print" panose="02000800000000000000" pitchFamily="2" charset="0"/>
              </a:rPr>
              <a:t>Gedaliahu</a:t>
            </a:r>
            <a:r>
              <a:rPr lang="en-US" sz="2400" dirty="0">
                <a:latin typeface="Segoe Print" panose="02000800000000000000" pitchFamily="2" charset="0"/>
              </a:rPr>
              <a:t> Ben Ahikam, governor of Judea</a:t>
            </a:r>
            <a:endParaRPr lang="en-US" sz="2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4000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4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9D7B-FD44-F8C0-3119-5D9A8F53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Traditions </a:t>
            </a:r>
            <a:r>
              <a:rPr lang="en-US" u="sng" dirty="0">
                <a:latin typeface="Segoe Print" panose="02000800000000000000" pitchFamily="2" charset="0"/>
              </a:rPr>
              <a:t>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A523-5A6E-8937-D82D-56C5FF9E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Segoe Print" panose="02000800000000000000" pitchFamily="2" charset="0"/>
              </a:rPr>
              <a:t>What are the 3 special prayers on the Rosh Hashana </a:t>
            </a:r>
            <a:r>
              <a:rPr lang="en-US" sz="3200" dirty="0" err="1">
                <a:latin typeface="Segoe Print" panose="02000800000000000000" pitchFamily="2" charset="0"/>
              </a:rPr>
              <a:t>mosafe</a:t>
            </a:r>
            <a:r>
              <a:rPr lang="en-US" sz="3200" dirty="0">
                <a:latin typeface="Segoe Print" panose="02000800000000000000" pitchFamily="2" charset="0"/>
              </a:rPr>
              <a:t>?</a:t>
            </a:r>
          </a:p>
          <a:p>
            <a:pPr marL="0" indent="0" algn="ctr">
              <a:buNone/>
            </a:pPr>
            <a:endParaRPr lang="en-US" sz="32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32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Half Kaddish</a:t>
            </a: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Incantation prayer</a:t>
            </a:r>
          </a:p>
          <a:p>
            <a:pPr marL="0" indent="0" algn="ctr">
              <a:buNone/>
            </a:pPr>
            <a:r>
              <a:rPr lang="en-US" sz="2400" dirty="0">
                <a:latin typeface="Segoe Print" panose="02000800000000000000" pitchFamily="2" charset="0"/>
              </a:rPr>
              <a:t>The return of the </a:t>
            </a:r>
            <a:r>
              <a:rPr lang="en-US" sz="2400" dirty="0" err="1">
                <a:latin typeface="Segoe Print" panose="02000800000000000000" pitchFamily="2" charset="0"/>
              </a:rPr>
              <a:t>Shatz</a:t>
            </a:r>
            <a:endParaRPr lang="en-US" sz="2400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AA2BDC-CE4A-18EF-ACD5-1AD754507A89}"/>
              </a:ext>
            </a:extLst>
          </p:cNvPr>
          <p:cNvSpPr txBox="1"/>
          <p:nvPr/>
        </p:nvSpPr>
        <p:spPr>
          <a:xfrm>
            <a:off x="8140995" y="3689498"/>
            <a:ext cx="276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Print" panose="02000800000000000000" pitchFamily="2" charset="0"/>
              </a:rPr>
              <a:t>My home...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577ED-B3FA-A36B-6839-D84F0CA0FCD6}"/>
              </a:ext>
            </a:extLst>
          </p:cNvPr>
          <p:cNvSpPr txBox="1"/>
          <p:nvPr/>
        </p:nvSpPr>
        <p:spPr>
          <a:xfrm>
            <a:off x="3065721" y="2721114"/>
            <a:ext cx="6060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000" dirty="0">
                <a:latin typeface="Segoe Print" panose="02000800000000000000" pitchFamily="2" charset="0"/>
                <a:hlinkClick r:id="rId2"/>
              </a:rPr>
              <a:t>Rosh Hashana at home</a:t>
            </a:r>
            <a:endParaRPr lang="en-US" sz="4000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5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9D7B-FD44-F8C0-3119-5D9A8F53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Traditions </a:t>
            </a:r>
            <a:r>
              <a:rPr lang="en-US" u="sng" dirty="0">
                <a:latin typeface="Segoe Print" panose="02000800000000000000" pitchFamily="2" charset="0"/>
              </a:rPr>
              <a:t>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A523-5A6E-8937-D82D-56C5FF9E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Segoe Print" panose="02000800000000000000" pitchFamily="2" charset="0"/>
              </a:rPr>
              <a:t>Why do some people avoid eating nuts on Rosh Hashana?</a:t>
            </a:r>
          </a:p>
          <a:p>
            <a:pPr marL="0" indent="0" algn="ctr">
              <a:buNone/>
            </a:pPr>
            <a:endParaRPr lang="en-US" sz="32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3200" dirty="0">
              <a:latin typeface="Segoe Print" panose="02000800000000000000" pitchFamily="2" charset="0"/>
            </a:endParaRPr>
          </a:p>
          <a:p>
            <a:pPr marL="0" indent="0" algn="ctr">
              <a:buFontTx/>
              <a:buNone/>
            </a:pPr>
            <a:r>
              <a:rPr lang="en-US" altLang="en-US" sz="1800" dirty="0">
                <a:latin typeface="Segoe Print" panose="02000800000000000000" pitchFamily="2" charset="0"/>
              </a:rPr>
              <a:t>Because the Hebrew word for nut is “eh-</a:t>
            </a:r>
            <a:r>
              <a:rPr lang="en-US" altLang="en-US" sz="1800" dirty="0" err="1">
                <a:latin typeface="Segoe Print" panose="02000800000000000000" pitchFamily="2" charset="0"/>
              </a:rPr>
              <a:t>goze</a:t>
            </a:r>
            <a:r>
              <a:rPr lang="en-US" altLang="en-US" sz="1800" dirty="0">
                <a:latin typeface="Segoe Print" panose="02000800000000000000" pitchFamily="2" charset="0"/>
              </a:rPr>
              <a:t>” which has the same numerical values as “</a:t>
            </a:r>
            <a:r>
              <a:rPr lang="en-US" altLang="en-US" sz="1800" dirty="0" err="1">
                <a:latin typeface="Segoe Print" panose="02000800000000000000" pitchFamily="2" charset="0"/>
              </a:rPr>
              <a:t>chet</a:t>
            </a:r>
            <a:r>
              <a:rPr lang="en-US" altLang="en-US" sz="1800" dirty="0">
                <a:latin typeface="Segoe Print" panose="02000800000000000000" pitchFamily="2" charset="0"/>
              </a:rPr>
              <a:t>,” meaning sin. </a:t>
            </a:r>
          </a:p>
          <a:p>
            <a:pPr marL="0" indent="0" algn="ctr">
              <a:buFontTx/>
              <a:buNone/>
            </a:pPr>
            <a:r>
              <a:rPr lang="en-US" altLang="en-US" sz="1800" dirty="0">
                <a:latin typeface="Segoe Print" panose="02000800000000000000" pitchFamily="2" charset="0"/>
              </a:rPr>
              <a:t>On Yom </a:t>
            </a:r>
            <a:r>
              <a:rPr lang="en-US" altLang="en-US" sz="1800" dirty="0" err="1">
                <a:latin typeface="Segoe Print" panose="02000800000000000000" pitchFamily="2" charset="0"/>
              </a:rPr>
              <a:t>Hadin</a:t>
            </a:r>
            <a:r>
              <a:rPr lang="en-US" altLang="en-US" sz="1800" dirty="0">
                <a:latin typeface="Segoe Print" panose="02000800000000000000" pitchFamily="2" charset="0"/>
              </a:rPr>
              <a:t>, the thinking goes, its worthwhile to avoid all shades of sin - even numerical ones.</a:t>
            </a:r>
          </a:p>
        </p:txBody>
      </p:sp>
    </p:spTree>
    <p:extLst>
      <p:ext uri="{BB962C8B-B14F-4D97-AF65-F5344CB8AC3E}">
        <p14:creationId xmlns:p14="http://schemas.microsoft.com/office/powerpoint/2010/main" val="237056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7D65-6C6B-6FF5-ED07-AF2D29B8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234963"/>
            <a:ext cx="11274612" cy="23880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Segoe Print" panose="02000800000000000000" pitchFamily="2" charset="0"/>
              </a:rPr>
              <a:t>This is it?</a:t>
            </a:r>
            <a:br>
              <a:rPr lang="en-US" dirty="0">
                <a:latin typeface="Segoe Print" panose="02000800000000000000" pitchFamily="2" charset="0"/>
              </a:rPr>
            </a:br>
            <a:br>
              <a:rPr lang="en-US" dirty="0">
                <a:latin typeface="Segoe Print" panose="02000800000000000000" pitchFamily="2" charset="0"/>
              </a:rPr>
            </a:br>
            <a:r>
              <a:rPr lang="en-US" dirty="0">
                <a:latin typeface="Segoe Print" panose="02000800000000000000" pitchFamily="2" charset="0"/>
              </a:rPr>
              <a:t>Is the game over already?</a:t>
            </a:r>
          </a:p>
        </p:txBody>
      </p:sp>
    </p:spTree>
    <p:extLst>
      <p:ext uri="{BB962C8B-B14F-4D97-AF65-F5344CB8AC3E}">
        <p14:creationId xmlns:p14="http://schemas.microsoft.com/office/powerpoint/2010/main" val="3071622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7D65-6C6B-6FF5-ED07-AF2D29B8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234963"/>
            <a:ext cx="11274612" cy="23880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Segoe Print" panose="02000800000000000000" pitchFamily="2" charset="0"/>
              </a:rPr>
              <a:t>Do you want to know the prize?</a:t>
            </a:r>
          </a:p>
        </p:txBody>
      </p:sp>
    </p:spTree>
    <p:extLst>
      <p:ext uri="{BB962C8B-B14F-4D97-AF65-F5344CB8AC3E}">
        <p14:creationId xmlns:p14="http://schemas.microsoft.com/office/powerpoint/2010/main" val="711991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7D65-6C6B-6FF5-ED07-AF2D29B8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2234963"/>
            <a:ext cx="11274612" cy="23880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Segoe Print" panose="02000800000000000000" pitchFamily="2" charset="0"/>
              </a:rPr>
              <a:t>Okay fine, if you insist…</a:t>
            </a:r>
          </a:p>
        </p:txBody>
      </p:sp>
    </p:spTree>
    <p:extLst>
      <p:ext uri="{BB962C8B-B14F-4D97-AF65-F5344CB8AC3E}">
        <p14:creationId xmlns:p14="http://schemas.microsoft.com/office/powerpoint/2010/main" val="2696444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7D65-6C6B-6FF5-ED07-AF2D29B8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725141"/>
            <a:ext cx="11274612" cy="14120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Segoe Print" panose="02000800000000000000" pitchFamily="2" charset="0"/>
              </a:rPr>
              <a:t>The prize is…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B18048-5292-45F4-E2E0-4C9B61305E58}"/>
              </a:ext>
            </a:extLst>
          </p:cNvPr>
          <p:cNvSpPr txBox="1"/>
          <p:nvPr/>
        </p:nvSpPr>
        <p:spPr>
          <a:xfrm>
            <a:off x="4284922" y="3521625"/>
            <a:ext cx="4093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egoe Print" panose="02000800000000000000" pitchFamily="2" charset="0"/>
              </a:rPr>
              <a:t>Eternal fame </a:t>
            </a:r>
          </a:p>
        </p:txBody>
      </p:sp>
      <p:pic>
        <p:nvPicPr>
          <p:cNvPr id="5" name="Graphic 4" descr="Drum with solid fill">
            <a:extLst>
              <a:ext uri="{FF2B5EF4-FFF2-40B4-BE49-F238E27FC236}">
                <a16:creationId xmlns:a16="http://schemas.microsoft.com/office/drawing/2014/main" id="{BEBE1A09-E805-9B63-6FD9-A0ACFE5E8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8791" y="2488019"/>
            <a:ext cx="914400" cy="914400"/>
          </a:xfrm>
          <a:prstGeom prst="rect">
            <a:avLst/>
          </a:prstGeom>
        </p:spPr>
      </p:pic>
      <p:pic>
        <p:nvPicPr>
          <p:cNvPr id="7" name="Graphic 6" descr="Drum outline">
            <a:extLst>
              <a:ext uri="{FF2B5EF4-FFF2-40B4-BE49-F238E27FC236}">
                <a16:creationId xmlns:a16="http://schemas.microsoft.com/office/drawing/2014/main" id="{39AC743F-7D01-48B5-19F3-56EC70455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52121" y="2259418"/>
            <a:ext cx="914400" cy="914400"/>
          </a:xfrm>
          <a:prstGeom prst="rect">
            <a:avLst/>
          </a:prstGeom>
        </p:spPr>
      </p:pic>
      <p:pic>
        <p:nvPicPr>
          <p:cNvPr id="8" name="Graphic 7" descr="Drum with solid fill">
            <a:extLst>
              <a:ext uri="{FF2B5EF4-FFF2-40B4-BE49-F238E27FC236}">
                <a16:creationId xmlns:a16="http://schemas.microsoft.com/office/drawing/2014/main" id="{DF094E80-37A5-D397-8BBF-02DB38E8D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4921" y="4801897"/>
            <a:ext cx="914400" cy="914400"/>
          </a:xfrm>
          <a:prstGeom prst="rect">
            <a:avLst/>
          </a:prstGeom>
        </p:spPr>
      </p:pic>
      <p:pic>
        <p:nvPicPr>
          <p:cNvPr id="9" name="Graphic 8" descr="Drum outline">
            <a:extLst>
              <a:ext uri="{FF2B5EF4-FFF2-40B4-BE49-F238E27FC236}">
                <a16:creationId xmlns:a16="http://schemas.microsoft.com/office/drawing/2014/main" id="{762535DE-5846-BAEB-0A00-4B308F5B53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36651" y="50593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0E640-1F25-4497-DB0E-73898372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446" y="2131828"/>
            <a:ext cx="4781107" cy="1297172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atin typeface="Segoe Print" panose="02000800000000000000" pitchFamily="2" charset="0"/>
              </a:rPr>
              <a:t>Jeopardy!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2B659-CD22-B0DD-6DBE-577199FF46C7}"/>
              </a:ext>
            </a:extLst>
          </p:cNvPr>
          <p:cNvSpPr txBox="1"/>
          <p:nvPr/>
        </p:nvSpPr>
        <p:spPr>
          <a:xfrm>
            <a:off x="3948223" y="3657601"/>
            <a:ext cx="429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Print" panose="02000800000000000000" pitchFamily="2" charset="0"/>
              </a:rPr>
              <a:t>Again, Rosh Hashana style</a:t>
            </a:r>
          </a:p>
        </p:txBody>
      </p:sp>
    </p:spTree>
    <p:extLst>
      <p:ext uri="{BB962C8B-B14F-4D97-AF65-F5344CB8AC3E}">
        <p14:creationId xmlns:p14="http://schemas.microsoft.com/office/powerpoint/2010/main" val="220157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94E9028-9E01-9A1B-DABF-E1F8D8604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81477"/>
              </p:ext>
            </p:extLst>
          </p:nvPr>
        </p:nvGraphicFramePr>
        <p:xfrm>
          <a:off x="776177" y="393405"/>
          <a:ext cx="10717620" cy="59329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79405">
                  <a:extLst>
                    <a:ext uri="{9D8B030D-6E8A-4147-A177-3AD203B41FA5}">
                      <a16:colId xmlns:a16="http://schemas.microsoft.com/office/drawing/2014/main" val="3443276459"/>
                    </a:ext>
                  </a:extLst>
                </a:gridCol>
                <a:gridCol w="2679405">
                  <a:extLst>
                    <a:ext uri="{9D8B030D-6E8A-4147-A177-3AD203B41FA5}">
                      <a16:colId xmlns:a16="http://schemas.microsoft.com/office/drawing/2014/main" val="372487027"/>
                    </a:ext>
                  </a:extLst>
                </a:gridCol>
                <a:gridCol w="2679405">
                  <a:extLst>
                    <a:ext uri="{9D8B030D-6E8A-4147-A177-3AD203B41FA5}">
                      <a16:colId xmlns:a16="http://schemas.microsoft.com/office/drawing/2014/main" val="3482554695"/>
                    </a:ext>
                  </a:extLst>
                </a:gridCol>
                <a:gridCol w="2679405">
                  <a:extLst>
                    <a:ext uri="{9D8B030D-6E8A-4147-A177-3AD203B41FA5}">
                      <a16:colId xmlns:a16="http://schemas.microsoft.com/office/drawing/2014/main" val="875903816"/>
                    </a:ext>
                  </a:extLst>
                </a:gridCol>
              </a:tblGrid>
              <a:tr h="1186593"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Religion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Food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Customs</a:t>
                      </a:r>
                    </a:p>
                    <a:p>
                      <a:pPr algn="ctr"/>
                      <a:r>
                        <a:rPr 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&amp;</a:t>
                      </a:r>
                    </a:p>
                    <a:p>
                      <a:pPr algn="ctr"/>
                      <a:r>
                        <a:rPr lang="en-US" sz="2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Symbols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Traditions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516812"/>
                  </a:ext>
                </a:extLst>
              </a:tr>
              <a:tr h="1186593"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" action="ppaction://hlinkshowjump?jump=nextslid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152406"/>
                  </a:ext>
                </a:extLst>
              </a:tr>
              <a:tr h="1186593"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72596"/>
                  </a:ext>
                </a:extLst>
              </a:tr>
              <a:tr h="1186593"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08717"/>
                  </a:ext>
                </a:extLst>
              </a:tr>
              <a:tr h="1186593"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  <a:p>
                      <a:pPr algn="ctr"/>
                      <a:r>
                        <a:rPr lang="en-US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  <a:hlinkClick r:id="rId1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Print" panose="020008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932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74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FE6F-FA61-71BB-7E41-3D9A79FE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Segoe Print" panose="02000800000000000000" pitchFamily="2" charset="0"/>
                <a:hlinkClick r:id="" action="ppaction://hlinkshowjump?jump=previous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Religion 100</a:t>
            </a:r>
            <a:endParaRPr lang="en-US" sz="3200" dirty="0">
              <a:latin typeface="Segoe Print" panose="02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4B40-C800-ACCB-3071-5B081BA7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>
                <a:latin typeface="Segoe Print" panose="02000800000000000000" pitchFamily="2" charset="0"/>
              </a:rPr>
              <a:t>What are the high holidays?</a:t>
            </a:r>
          </a:p>
          <a:p>
            <a:pPr marL="0" indent="0" algn="ctr">
              <a:buNone/>
            </a:pPr>
            <a:endParaRPr lang="en-US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24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Segoe Print" panose="02000800000000000000" pitchFamily="2" charset="0"/>
              </a:rPr>
              <a:t>Rosh Hashana</a:t>
            </a:r>
          </a:p>
          <a:p>
            <a:pPr marL="0" indent="0" algn="ctr">
              <a:buNone/>
            </a:pPr>
            <a:r>
              <a:rPr lang="en-US" sz="3000" dirty="0">
                <a:latin typeface="Segoe Print" panose="02000800000000000000" pitchFamily="2" charset="0"/>
              </a:rPr>
              <a:t>Yom Kippur</a:t>
            </a:r>
          </a:p>
          <a:p>
            <a:pPr marL="0" indent="0" algn="ctr">
              <a:buNone/>
            </a:pPr>
            <a:r>
              <a:rPr lang="en-US" sz="3000" dirty="0">
                <a:latin typeface="Segoe Print" panose="02000800000000000000" pitchFamily="2" charset="0"/>
              </a:rPr>
              <a:t>Sukkot</a:t>
            </a:r>
          </a:p>
          <a:p>
            <a:pPr marL="0" indent="0" algn="ctr">
              <a:buNone/>
            </a:pPr>
            <a:r>
              <a:rPr lang="en-US" sz="3000" dirty="0">
                <a:latin typeface="Segoe Print" panose="02000800000000000000" pitchFamily="2" charset="0"/>
              </a:rPr>
              <a:t>Simchat Tora</a:t>
            </a:r>
          </a:p>
        </p:txBody>
      </p:sp>
    </p:spTree>
    <p:extLst>
      <p:ext uri="{BB962C8B-B14F-4D97-AF65-F5344CB8AC3E}">
        <p14:creationId xmlns:p14="http://schemas.microsoft.com/office/powerpoint/2010/main" val="27288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FE6F-FA61-71BB-7E41-3D9A79FE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Religion 200</a:t>
            </a:r>
            <a:endParaRPr lang="en-US" sz="3200" dirty="0">
              <a:latin typeface="Segoe Print" panose="02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4B40-C800-ACCB-3071-5B081BA7E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504142"/>
            <a:ext cx="11274612" cy="9107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Segoe Print" panose="02000800000000000000" pitchFamily="2" charset="0"/>
              </a:rPr>
              <a:t>Match the terms and explanations</a:t>
            </a:r>
            <a:endParaRPr lang="he-IL" sz="40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endParaRPr lang="en-US" sz="3600" dirty="0">
              <a:latin typeface="Segoe Print" panose="02000800000000000000" pitchFamily="2" charset="0"/>
            </a:endParaRPr>
          </a:p>
          <a:p>
            <a:pPr marL="0" indent="0" algn="r">
              <a:buNone/>
            </a:pPr>
            <a:endParaRPr lang="en-US" sz="3200" dirty="0">
              <a:latin typeface="Segoe Print" panose="020008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65B766-6F73-68AE-93CF-3E93FE509D12}"/>
              </a:ext>
            </a:extLst>
          </p:cNvPr>
          <p:cNvSpPr/>
          <p:nvPr/>
        </p:nvSpPr>
        <p:spPr>
          <a:xfrm>
            <a:off x="9799674" y="4133780"/>
            <a:ext cx="1718930" cy="17189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he-IL" sz="2800" dirty="0"/>
              <a:t>שברים</a:t>
            </a:r>
            <a:endParaRPr lang="en-US" sz="28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7BBBC8-8D79-8722-7455-06FE7C821963}"/>
              </a:ext>
            </a:extLst>
          </p:cNvPr>
          <p:cNvSpPr/>
          <p:nvPr/>
        </p:nvSpPr>
        <p:spPr>
          <a:xfrm>
            <a:off x="9799674" y="2294861"/>
            <a:ext cx="1718930" cy="17189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he-IL" sz="2800" dirty="0"/>
              <a:t>תקיעה גדולה </a:t>
            </a:r>
            <a:endParaRPr lang="en-US" sz="2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AC3BF84-D371-7363-E40F-2733437B609B}"/>
              </a:ext>
            </a:extLst>
          </p:cNvPr>
          <p:cNvSpPr/>
          <p:nvPr/>
        </p:nvSpPr>
        <p:spPr>
          <a:xfrm>
            <a:off x="1114367" y="2294861"/>
            <a:ext cx="1718930" cy="17189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he-IL" sz="2800" dirty="0"/>
              <a:t>תרועה</a:t>
            </a:r>
            <a:endParaRPr lang="en-US" sz="28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65642E-A143-BABA-AEA2-D7AD7082E154}"/>
              </a:ext>
            </a:extLst>
          </p:cNvPr>
          <p:cNvSpPr/>
          <p:nvPr/>
        </p:nvSpPr>
        <p:spPr>
          <a:xfrm>
            <a:off x="1114367" y="4133780"/>
            <a:ext cx="1704754" cy="171893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j-lt"/>
              </a:rPr>
              <a:t>ת</a:t>
            </a:r>
            <a:r>
              <a:rPr lang="he-IL" sz="2800" dirty="0" err="1">
                <a:solidFill>
                  <a:schemeClr val="tx1"/>
                </a:solidFill>
                <a:latin typeface="+mj-lt"/>
              </a:rPr>
              <a:t>קיעה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5" name="TextBox 10">
            <a:extLst>
              <a:ext uri="{FF2B5EF4-FFF2-40B4-BE49-F238E27FC236}">
                <a16:creationId xmlns:a16="http://schemas.microsoft.com/office/drawing/2014/main" id="{23355419-A2A7-7EAD-8B4A-9D505518E4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039562"/>
              </p:ext>
            </p:extLst>
          </p:nvPr>
        </p:nvGraphicFramePr>
        <p:xfrm>
          <a:off x="3488970" y="2567195"/>
          <a:ext cx="5705115" cy="328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301D29-BAF1-7777-583D-8ED4920BD1FD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8587565" y="3762060"/>
            <a:ext cx="1463840" cy="1394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8D7D0BA-CB58-2456-BCC5-DBBA1FE30738}"/>
              </a:ext>
            </a:extLst>
          </p:cNvPr>
          <p:cNvCxnSpPr>
            <a:cxnSpLocks/>
            <a:stCxn id="9" idx="7"/>
          </p:cNvCxnSpPr>
          <p:nvPr/>
        </p:nvCxnSpPr>
        <p:spPr>
          <a:xfrm flipV="1">
            <a:off x="2569466" y="3885827"/>
            <a:ext cx="1138465" cy="4996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09E8BF6-8DBC-81FF-42CC-6BD6653E4FDD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833297" y="3154326"/>
            <a:ext cx="771140" cy="14630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0DCCE1-AB43-2677-2099-1D31B04F220F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8080744" y="2829705"/>
            <a:ext cx="1970661" cy="15558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FE6F-FA61-71BB-7E41-3D9A79FE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Religion</a:t>
            </a:r>
            <a:r>
              <a:rPr lang="en-US" sz="3200" dirty="0">
                <a:solidFill>
                  <a:srgbClr val="568E88"/>
                </a:solidFill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3200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endParaRPr lang="en-US" sz="3200" dirty="0">
              <a:latin typeface="Segoe Print" panose="02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4B40-C800-ACCB-3071-5B081BA7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e-IL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202122"/>
                </a:solidFill>
                <a:latin typeface="Segoe Print" panose="02000800000000000000" pitchFamily="2" charset="0"/>
              </a:rPr>
              <a:t>How many days are between Rosh Hashana and Yom Kippur?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202122"/>
                </a:solidFill>
                <a:latin typeface="Segoe Print" panose="02000800000000000000" pitchFamily="2" charset="0"/>
              </a:rPr>
              <a:t>What are they called?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202122"/>
              </a:solidFill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202122"/>
                </a:solidFill>
                <a:latin typeface="Segoe Print" panose="02000800000000000000" pitchFamily="2" charset="0"/>
              </a:rPr>
              <a:t>10 days of repentance</a:t>
            </a:r>
          </a:p>
          <a:p>
            <a:pPr marL="0" indent="0" algn="ctr">
              <a:buNone/>
            </a:pPr>
            <a:r>
              <a:rPr lang="en-US" sz="3600" b="1" dirty="0" err="1">
                <a:solidFill>
                  <a:srgbClr val="202122"/>
                </a:solidFill>
                <a:latin typeface="Segoe Print" panose="02000800000000000000" pitchFamily="2" charset="0"/>
              </a:rPr>
              <a:t>ע</a:t>
            </a:r>
            <a:r>
              <a:rPr lang="he-IL" sz="3600" b="1" dirty="0">
                <a:solidFill>
                  <a:srgbClr val="202122"/>
                </a:solidFill>
                <a:latin typeface="Segoe Print" panose="02000800000000000000" pitchFamily="2" charset="0"/>
              </a:rPr>
              <a:t>שרת ימי תשובה</a:t>
            </a:r>
            <a:endParaRPr lang="he-IL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000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8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FE6F-FA61-71BB-7E41-3D9A79FE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Religion 400</a:t>
            </a:r>
            <a:endParaRPr lang="en-US" sz="3200" dirty="0">
              <a:latin typeface="Segoe Print" panose="020008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4B40-C800-ACCB-3071-5B081BA7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e-IL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Segoe Print" panose="02000800000000000000" pitchFamily="2" charset="0"/>
              </a:rPr>
              <a:t>Where in the Torah, does it tell us explicitly that the first day of </a:t>
            </a:r>
            <a:r>
              <a:rPr lang="he-IL" sz="3600" b="1" dirty="0" err="1">
                <a:latin typeface="Segoe Print" panose="02000800000000000000" pitchFamily="2" charset="0"/>
              </a:rPr>
              <a:t>Tishrei</a:t>
            </a:r>
            <a:r>
              <a:rPr lang="en-US" sz="3600" b="1" dirty="0">
                <a:latin typeface="Segoe Print" panose="02000800000000000000" pitchFamily="2" charset="0"/>
              </a:rPr>
              <a:t> is Rosh Hashanah? </a:t>
            </a:r>
            <a:endParaRPr lang="en-US" sz="3600" dirty="0">
              <a:latin typeface="Segoe Print" panose="02000800000000000000" pitchFamily="2" charset="0"/>
            </a:endParaRPr>
          </a:p>
          <a:p>
            <a:pPr marL="0" indent="0" algn="ctr">
              <a:buNone/>
            </a:pP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”דַּבֵּר אֶל בְּנֵי יִשְׂרָאֵל </a:t>
            </a:r>
            <a:r>
              <a:rPr lang="he-IL" sz="1400" dirty="0" err="1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לֵאמֹר</a:t>
            </a: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בַּחֹדֶשׁ הַשְּׁבִיעִי בְּאֶחָד לַחֹדֶשׁ יִהְיֶה לָכֶם </a:t>
            </a:r>
            <a:r>
              <a:rPr lang="he-IL" sz="1400" b="1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שַׁבָּתוֹן </a:t>
            </a:r>
            <a:r>
              <a:rPr lang="he-IL" sz="1400" b="1" dirty="0" err="1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זִכְרוֹן</a:t>
            </a:r>
            <a:r>
              <a:rPr lang="he-IL" sz="1400" b="1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תְּרוּעָה</a:t>
            </a: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מִקְרָא קֹדֶשׁ. כָּל מְלֶאכֶת עֲבֹדָה לֹא תַעֲשׂוּ וְהִקְרַבְתֶּם </a:t>
            </a:r>
            <a:r>
              <a:rPr lang="he-IL" sz="1400" dirty="0" err="1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אִשֶּׁה</a:t>
            </a: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לַ-ה'.”</a:t>
            </a:r>
            <a:r>
              <a:rPr lang="he-IL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he-IL" sz="2000" dirty="0">
                <a:solidFill>
                  <a:srgbClr val="202122"/>
                </a:solidFill>
                <a:latin typeface="Arial" panose="020B0604020202020204" pitchFamily="34" charset="0"/>
              </a:rPr>
              <a:t>(</a:t>
            </a:r>
            <a:r>
              <a:rPr lang="he-IL" sz="2000" dirty="0">
                <a:solidFill>
                  <a:srgbClr val="3366CC"/>
                </a:solidFill>
                <a:latin typeface="Arial" panose="020B0604020202020204" pitchFamily="34" charset="0"/>
                <a:hlinkClick r:id="rId3" tooltip="s:ביאור:ויקרא כג"/>
              </a:rPr>
              <a:t>ויקרא כ"ג, כ"ג-כ"ה</a:t>
            </a:r>
            <a:r>
              <a:rPr lang="he-IL" sz="2000" dirty="0">
                <a:solidFill>
                  <a:srgbClr val="202122"/>
                </a:solidFill>
                <a:latin typeface="Arial" panose="020B0604020202020204" pitchFamily="34" charset="0"/>
              </a:rPr>
              <a:t>) </a:t>
            </a:r>
          </a:p>
          <a:p>
            <a:pPr marL="0" indent="0" algn="ctr">
              <a:buNone/>
            </a:pP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”וּבַחֹדֶשׁ הַשְּׁבִיעִי בְּאֶחָד לַחֹדֶשׁ מִקְרָא קֹדֶשׁ יִהְיֶה לָכֶם כָּל מְלֶאכֶת עֲבֹדָה לֹא תַעֲשׂוּ </a:t>
            </a:r>
            <a:r>
              <a:rPr lang="he-IL" sz="1400" b="1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יוֹם תְּרוּעָה</a:t>
            </a: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יִהְיֶה לָכֶם. וַעֲשִׂיתֶם עֹלָה לְרֵיחַ </a:t>
            </a:r>
            <a:r>
              <a:rPr lang="he-IL" sz="1400" dirty="0" err="1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נִיחֹח</a:t>
            </a:r>
            <a:r>
              <a:rPr lang="he-IL" sz="1400" dirty="0">
                <a:solidFill>
                  <a:srgbClr val="20212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ַ.”</a:t>
            </a:r>
            <a:r>
              <a:rPr lang="he-IL" sz="1400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he-IL" sz="2000" dirty="0">
                <a:solidFill>
                  <a:srgbClr val="202122"/>
                </a:solidFill>
                <a:latin typeface="Arial" panose="020B0604020202020204" pitchFamily="34" charset="0"/>
              </a:rPr>
              <a:t>(</a:t>
            </a:r>
            <a:r>
              <a:rPr lang="he-IL" sz="2000" dirty="0">
                <a:solidFill>
                  <a:srgbClr val="3366CC"/>
                </a:solidFill>
                <a:latin typeface="Arial" panose="020B0604020202020204" pitchFamily="34" charset="0"/>
                <a:hlinkClick r:id="rId4" tooltip="s:ביאור:במדבר כט"/>
              </a:rPr>
              <a:t>במדבר כ"ט, א'-ו'</a:t>
            </a:r>
            <a:r>
              <a:rPr lang="he-IL" sz="2000" dirty="0">
                <a:solidFill>
                  <a:srgbClr val="202122"/>
                </a:solidFill>
                <a:latin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3000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6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3B4F-136B-49A2-EABB-18DBEDF4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Print" panose="02000800000000000000" pitchFamily="2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 100</a:t>
            </a:r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6E71F-C45C-C057-3E4F-1AB27D33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49451"/>
            <a:ext cx="11274612" cy="4068578"/>
          </a:xfrm>
        </p:spPr>
        <p:txBody>
          <a:bodyPr>
            <a:normAutofit lnSpcReduction="10000"/>
          </a:bodyPr>
          <a:lstStyle/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dirty="0">
                <a:latin typeface="Segoe Print" panose="02000800000000000000" pitchFamily="2" charset="0"/>
              </a:rPr>
              <a:t>What foods do we eat on Rosh Hashana?</a:t>
            </a: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endParaRPr lang="en-US" sz="4000" dirty="0">
              <a:latin typeface="Segoe Print" panose="02000800000000000000" pitchFamily="2" charset="0"/>
            </a:endParaRP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endParaRPr lang="en-US" sz="4000" dirty="0">
              <a:latin typeface="Segoe Print" panose="02000800000000000000" pitchFamily="2" charset="0"/>
            </a:endParaRP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Segoe Print" panose="02000800000000000000" pitchFamily="2" charset="0"/>
              </a:rPr>
              <a:t>Round challah</a:t>
            </a: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Segoe Print" panose="02000800000000000000" pitchFamily="2" charset="0"/>
              </a:rPr>
              <a:t>Apples and honey</a:t>
            </a: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Segoe Print" panose="02000800000000000000" pitchFamily="2" charset="0"/>
              </a:rPr>
              <a:t>Fish head</a:t>
            </a:r>
          </a:p>
          <a:p>
            <a:pPr marL="0" indent="0" algn="ct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Segoe Print" panose="02000800000000000000" pitchFamily="2" charset="0"/>
              </a:rPr>
              <a:t>Pomegranate seeds</a:t>
            </a:r>
          </a:p>
        </p:txBody>
      </p:sp>
    </p:spTree>
    <p:extLst>
      <p:ext uri="{BB962C8B-B14F-4D97-AF65-F5344CB8AC3E}">
        <p14:creationId xmlns:p14="http://schemas.microsoft.com/office/powerpoint/2010/main" val="22642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ppledVTI">
  <a:themeElements>
    <a:clrScheme name="AnalogousFromLightSeedRightStep">
      <a:dk1>
        <a:srgbClr val="000000"/>
      </a:dk1>
      <a:lt1>
        <a:srgbClr val="FFFFFF"/>
      </a:lt1>
      <a:dk2>
        <a:srgbClr val="412427"/>
      </a:dk2>
      <a:lt2>
        <a:srgbClr val="E2E8E7"/>
      </a:lt2>
      <a:accent1>
        <a:srgbClr val="C6969B"/>
      </a:accent1>
      <a:accent2>
        <a:srgbClr val="BA927F"/>
      </a:accent2>
      <a:accent3>
        <a:srgbClr val="AEA384"/>
      </a:accent3>
      <a:accent4>
        <a:srgbClr val="A0A873"/>
      </a:accent4>
      <a:accent5>
        <a:srgbClr val="93AB81"/>
      </a:accent5>
      <a:accent6>
        <a:srgbClr val="79B078"/>
      </a:accent6>
      <a:hlink>
        <a:srgbClr val="568E88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{70DB45C7-ADB2-044B-A80C-4E35AE55C580}tf10001061</Template>
  <TotalTime>639</TotalTime>
  <Words>570</Words>
  <Application>Microsoft Macintosh PowerPoint</Application>
  <PresentationFormat>Widescreen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Avenir Next LT Pro</vt:lpstr>
      <vt:lpstr>AvenirNext LT Pro Medium</vt:lpstr>
      <vt:lpstr>Calibri</vt:lpstr>
      <vt:lpstr>David</vt:lpstr>
      <vt:lpstr>Sabon Next LT</vt:lpstr>
      <vt:lpstr>Segoe Print</vt:lpstr>
      <vt:lpstr>DappledVTI</vt:lpstr>
      <vt:lpstr>Happy New Year</vt:lpstr>
      <vt:lpstr>PowerPoint Presentation</vt:lpstr>
      <vt:lpstr>Jeopardy!</vt:lpstr>
      <vt:lpstr>PowerPoint Presentation</vt:lpstr>
      <vt:lpstr>Religion 100</vt:lpstr>
      <vt:lpstr>Religion 200</vt:lpstr>
      <vt:lpstr>Religion 300</vt:lpstr>
      <vt:lpstr>Religion 400</vt:lpstr>
      <vt:lpstr>Food 100 </vt:lpstr>
      <vt:lpstr>Food 200 </vt:lpstr>
      <vt:lpstr>Food 300 </vt:lpstr>
      <vt:lpstr>Food 400 </vt:lpstr>
      <vt:lpstr>Customs &amp; Symbols 100</vt:lpstr>
      <vt:lpstr>Customs &amp; Symbols 200</vt:lpstr>
      <vt:lpstr>Customs &amp; Symbols 300</vt:lpstr>
      <vt:lpstr>Customs &amp; Symbols 400</vt:lpstr>
      <vt:lpstr>Traditions 100</vt:lpstr>
      <vt:lpstr>Traditions 200</vt:lpstr>
      <vt:lpstr>Traditions 300</vt:lpstr>
      <vt:lpstr>Traditions 400</vt:lpstr>
      <vt:lpstr>This is it?  Is the game over already?</vt:lpstr>
      <vt:lpstr>Do you want to know the prize?</vt:lpstr>
      <vt:lpstr>Okay fine, if you insist…</vt:lpstr>
      <vt:lpstr>The prize is…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</dc:title>
  <dc:creator>liloosh 004 lihi</dc:creator>
  <cp:lastModifiedBy>liloosh 004 lihi</cp:lastModifiedBy>
  <cp:revision>2</cp:revision>
  <dcterms:created xsi:type="dcterms:W3CDTF">2022-09-21T03:04:46Z</dcterms:created>
  <dcterms:modified xsi:type="dcterms:W3CDTF">2022-09-21T13:44:12Z</dcterms:modified>
</cp:coreProperties>
</file>