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1449" r:id="rId7"/>
    <p:sldId id="258" r:id="rId8"/>
    <p:sldId id="259" r:id="rId9"/>
    <p:sldId id="260" r:id="rId10"/>
    <p:sldId id="1450" r:id="rId11"/>
    <p:sldId id="1422" r:id="rId12"/>
    <p:sldId id="1423" r:id="rId13"/>
    <p:sldId id="14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D"/>
    <a:srgbClr val="FACB0D"/>
    <a:srgbClr val="B9115E"/>
    <a:srgbClr val="BB3C1D"/>
    <a:srgbClr val="F52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2"/>
    <p:restoredTop sz="83333"/>
  </p:normalViewPr>
  <p:slideViewPr>
    <p:cSldViewPr snapToGrid="0">
      <p:cViewPr varScale="1">
        <p:scale>
          <a:sx n="55" d="100"/>
          <a:sy n="55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9A5FD-C192-5145-AE8E-AF09D6E175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EADC-0247-584A-B6A6-20062B5D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5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7DC5-07A3-08B3-6704-5786B9AE9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C38B7-138B-24D3-4B55-E5274FD41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4ADD-2027-9767-B75A-2FDA6B45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07D34-FDCD-5789-A040-FEF28D07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A47D4-3028-856E-D429-DA059189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E2B4-8C1A-268F-5BDD-C4A1D43F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5B25C-D4D4-78BA-E4DA-DA5A0553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F621-A71B-1670-F3AE-28055F45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AFA9-9A44-E817-E5F0-075DD0FA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6026B-8CBA-754E-871A-9F098EF0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21634-3B82-2FB5-A4CF-F3031FA5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64C82-8AFC-7F0D-7778-9D4290935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80FE7-42E9-1B51-6697-544AAF0E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C12E-0135-312E-7447-8A8EC00D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F0B35-3420-E968-CD05-74B8ABCB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/ center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784DCC-C328-124F-BF9E-E66C3372C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82600"/>
            <a:ext cx="11074400" cy="760413"/>
          </a:xfrm>
          <a:prstGeom prst="rect">
            <a:avLst/>
          </a:prstGeom>
        </p:spPr>
        <p:txBody>
          <a:bodyPr/>
          <a:lstStyle>
            <a:lvl1pPr algn="ctr">
              <a:defRPr sz="5333" b="1" i="0" spc="-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26166D-6383-0243-AFEB-5727F878CD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1803400"/>
            <a:ext cx="11277600" cy="4064000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90575" indent="-380990" algn="ctr"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62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  Slide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0332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1FF3-884B-DA8D-1312-04D865DF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35BA-DFB7-B03A-CBE6-63811249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82CFC-2DE2-2F3C-D54F-B9E299FF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30DFC-A2B3-68CC-A660-1644C67B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8B87-CA6E-49CF-F290-1DAD87A8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F3BD-A3B2-FF52-9B11-5457DF45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B278F-51C3-0F3C-FDDF-3A7A129BE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310F-3488-E398-C069-394F7632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8990D-792C-F459-99AA-7BC83D2A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0056-285D-7CDB-A153-595D78D4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F6CB-D974-A052-5041-C6E3F795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29DA-E0C6-7830-73AD-D3AED95E3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6BCCB-CA0A-99C0-C57C-822C7A858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AA26B-4242-D16D-9627-95B56711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464A9-9783-6266-5F06-D5FF7C72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7209B-F12B-DF60-DD00-E5999A27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887-1904-424D-A0B6-676092CA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06AEF-5441-465B-7C82-5E977C57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A5F0B-406D-0E08-1F31-C79B3825F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BB13B-8AB2-5B51-B3A8-0AB27850D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A5FE9-619D-F0E8-EBDB-812E83CF0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574AA-5A97-8FFB-57E2-EF0F4B49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CE32C-9C83-1ED5-9CC9-6F17BBEB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813D-66FD-8C9B-B9A2-E83FB8D3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D5A2-B779-CF31-3B5D-2ADF8691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2B950-BED8-4BF6-FFE7-076BAFE0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11992-BF02-3F6B-CB4A-4BA2112B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1685D-71A0-44B4-A2A5-864F4964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3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3302-3BD6-E88C-FD01-937BCE3A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633CF-81D1-43DE-ECCB-D6ABA4B5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6B257-A20A-6AC2-5B53-6B1E859F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C39B-7E72-3E29-0B78-F5B52414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00B6-384B-7279-DDF3-EBD492F9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E614A-F175-6284-4EE4-F20443FB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9BC00-0C45-8746-C2E2-3B211557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73BC8-1F59-8C73-50C2-47E8F154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7831B-F2DB-95DD-966B-78EB91CF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784A-01C7-1BFA-BE4D-7E253B1E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25455-3DE7-A796-C277-18DABB909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B3B3C-1ED6-0323-A331-9303C99EF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4C795-43B7-FDFA-83AE-3347AB1E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E83C4-ABD9-F6F4-113A-4A6CDF60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BB1F1-2EA3-A08E-A97C-6ED62602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58910-A1A5-A788-55B1-6C3F5706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2B56-B28F-DBF0-59C8-13621E56E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16C81-31AC-D68E-DBB1-6A19EE4F6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AC833-D346-27F5-C542-8A95C09E1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EAEB-630D-9E95-193B-2FA53FBDD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0698B8-3193-B01B-59BC-BE0E9E233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7AC66B-FC5C-5515-8D02-53CA971A46C3}"/>
              </a:ext>
            </a:extLst>
          </p:cNvPr>
          <p:cNvSpPr/>
          <p:nvPr/>
        </p:nvSpPr>
        <p:spPr>
          <a:xfrm rot="5400000">
            <a:off x="2381223" y="-2387085"/>
            <a:ext cx="6858000" cy="11632170"/>
          </a:xfrm>
          <a:prstGeom prst="rect">
            <a:avLst/>
          </a:prstGeom>
          <a:gradFill flip="none" rotWithShape="1">
            <a:gsLst>
              <a:gs pos="41000">
                <a:schemeClr val="bg1">
                  <a:alpha val="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6BA5E380-056F-B637-EDCC-32AF8F6A4222}"/>
              </a:ext>
            </a:extLst>
          </p:cNvPr>
          <p:cNvSpPr txBox="1">
            <a:spLocks/>
          </p:cNvSpPr>
          <p:nvPr/>
        </p:nvSpPr>
        <p:spPr>
          <a:xfrm>
            <a:off x="860602" y="3782003"/>
            <a:ext cx="7699248" cy="535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sz="2800" spc="-15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feriado</a:t>
            </a: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</a:t>
            </a: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judaico</a:t>
            </a:r>
            <a:endParaRPr lang="en-US" sz="2800" spc="-1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07CCC-1909-B559-39FE-FAFE021C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8160" y="638222"/>
            <a:ext cx="5703459" cy="3066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B13BF8C-6189-D408-C89C-49B39DC3C0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5735641"/>
            <a:ext cx="2094484" cy="497339"/>
          </a:xfrm>
          <a:prstGeom prst="rect">
            <a:avLst/>
          </a:prstGeom>
        </p:spPr>
      </p:pic>
      <p:pic>
        <p:nvPicPr>
          <p:cNvPr id="12" name="מציין מיקום תוכן 1">
            <a:extLst>
              <a:ext uri="{FF2B5EF4-FFF2-40B4-BE49-F238E27FC236}">
                <a16:creationId xmlns:a16="http://schemas.microsoft.com/office/drawing/2014/main" id="{67BF6EE6-8488-02AB-A9AD-BEC7F9BEBD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37556E0-558F-8191-D463-11CE9845AD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D480B987-B5CA-E297-A4A6-3A4260EDCD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2361" y="5092446"/>
            <a:ext cx="27862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wimming, fish, holding, playing&#10;&#10;Description automatically generated">
            <a:extLst>
              <a:ext uri="{FF2B5EF4-FFF2-40B4-BE49-F238E27FC236}">
                <a16:creationId xmlns:a16="http://schemas.microsoft.com/office/drawing/2014/main" id="{4287336D-5D4F-C745-A5B7-B930416A8A43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B69C5-33DA-4A4E-8E23-2711F1A15613}"/>
              </a:ext>
            </a:extLst>
          </p:cNvPr>
          <p:cNvSpPr txBox="1"/>
          <p:nvPr/>
        </p:nvSpPr>
        <p:spPr>
          <a:xfrm>
            <a:off x="1828800" y="1295401"/>
            <a:ext cx="82822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8000" b="0" i="0" spc="-300" dirty="0">
                <a:solidFill>
                  <a:schemeClr val="bg1"/>
                </a:solidFill>
                <a:effectLst/>
                <a:latin typeface="Open-Sans-Hebrew"/>
              </a:rPr>
              <a:t>መልካም  የስግድ በዓል</a:t>
            </a:r>
            <a:endParaRPr lang="en-US" sz="8000" b="0" i="0" spc="-300" dirty="0">
              <a:solidFill>
                <a:schemeClr val="bg1"/>
              </a:solidFill>
              <a:effectLst/>
              <a:latin typeface="Open-Sans-Hebrew"/>
            </a:endParaRPr>
          </a:p>
          <a:p>
            <a:pPr algn="ctr"/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Melkam</a:t>
            </a:r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Ye’sigd</a:t>
            </a:r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Bahal</a:t>
            </a:r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Abençoado o feriado de </a:t>
            </a:r>
            <a:r>
              <a:rPr lang="pt-BR" sz="2800" i="1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endParaRPr lang="en-US" b="1" spc="-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spc="-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Feliz</a:t>
            </a:r>
            <a:r>
              <a:rPr lang="en-US" sz="72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-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endParaRPr lang="en-US" sz="7200" b="1" spc="-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6">
            <a:extLst>
              <a:ext uri="{FF2B5EF4-FFF2-40B4-BE49-F238E27FC236}">
                <a16:creationId xmlns:a16="http://schemas.microsoft.com/office/drawing/2014/main" id="{5F18A7F1-0817-3145-A48D-17ADBFBEB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81" y="5356081"/>
            <a:ext cx="2837038" cy="7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6AC71-0CDD-AF69-8948-C7F0ADF6CB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5DB5FD-F577-D312-ECCD-A1DA39DE120E}"/>
              </a:ext>
            </a:extLst>
          </p:cNvPr>
          <p:cNvSpPr/>
          <p:nvPr/>
        </p:nvSpPr>
        <p:spPr>
          <a:xfrm rot="5400000">
            <a:off x="2381223" y="-2387085"/>
            <a:ext cx="6858000" cy="1163217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362C4E2-CD7F-6FE7-D951-558FFD012664}"/>
              </a:ext>
            </a:extLst>
          </p:cNvPr>
          <p:cNvSpPr txBox="1">
            <a:spLocks/>
          </p:cNvSpPr>
          <p:nvPr/>
        </p:nvSpPr>
        <p:spPr>
          <a:xfrm>
            <a:off x="478399" y="414627"/>
            <a:ext cx="6056513" cy="6040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spc="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400" spc="0" dirty="0" err="1">
                <a:solidFill>
                  <a:schemeClr val="bg1">
                    <a:lumMod val="95000"/>
                  </a:schemeClr>
                </a:solidFill>
              </a:rPr>
              <a:t>Sigd</a:t>
            </a:r>
            <a:r>
              <a:rPr lang="pt-BR" sz="2400" spc="0" dirty="0">
                <a:solidFill>
                  <a:schemeClr val="bg1">
                    <a:lumMod val="95000"/>
                  </a:schemeClr>
                </a:solidFill>
              </a:rPr>
              <a:t> é um feriado judaico que foi preservado pelos judeus etíopes durante séculos. Centra-se na ideia de aceitar a Torá e ansiar por Israel e Jerusalém</a:t>
            </a:r>
            <a:endParaRPr lang="en-US" sz="2400" spc="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spc="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</a:rPr>
              <a:t>Celebrado no dia 29 de </a:t>
            </a:r>
            <a:r>
              <a:rPr lang="pt-BR" sz="2000" b="0" spc="0" dirty="0" err="1">
                <a:solidFill>
                  <a:schemeClr val="bg1">
                    <a:lumMod val="95000"/>
                  </a:schemeClr>
                </a:solidFill>
              </a:rPr>
              <a:t>Cheshvan</a:t>
            </a:r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</a:rPr>
              <a:t>50 dias após </a:t>
            </a:r>
            <a:r>
              <a:rPr lang="pt-BR" sz="2000" b="0" spc="0" dirty="0" err="1">
                <a:solidFill>
                  <a:schemeClr val="bg1">
                    <a:lumMod val="95000"/>
                  </a:schemeClr>
                </a:solidFill>
              </a:rPr>
              <a:t>Yom</a:t>
            </a:r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b="0" spc="0" dirty="0" err="1">
                <a:solidFill>
                  <a:schemeClr val="bg1">
                    <a:lumMod val="95000"/>
                  </a:schemeClr>
                </a:solidFill>
              </a:rPr>
              <a:t>Kippur</a:t>
            </a:r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BR" sz="2000" b="0" spc="0" dirty="0" err="1">
                <a:solidFill>
                  <a:schemeClr val="bg1">
                    <a:lumMod val="95000"/>
                  </a:schemeClr>
                </a:solidFill>
              </a:rPr>
              <a:t>Sigd</a:t>
            </a:r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</a:rPr>
              <a:t> é uma das expressões mais proeminentes de lembrança da promessa que o povo judeu fez a Deus no Monte Sinai.</a:t>
            </a:r>
          </a:p>
          <a:p>
            <a:endParaRPr lang="en-US" sz="2000" b="0" spc="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</a:rPr>
              <a:t>O significado literal da palavra </a:t>
            </a:r>
            <a:r>
              <a:rPr lang="pt-BR" sz="2000" b="0" spc="0" dirty="0" err="1">
                <a:solidFill>
                  <a:schemeClr val="bg1">
                    <a:lumMod val="95000"/>
                  </a:schemeClr>
                </a:solidFill>
              </a:rPr>
              <a:t>Sigd</a:t>
            </a:r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</a:rPr>
              <a:t> é curvar-se.</a:t>
            </a:r>
            <a:endParaRPr lang="en-US" sz="2000" b="0" spc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33C643D-2B27-D3B4-7909-928E383A78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מציין מיקום תוכן 1">
            <a:extLst>
              <a:ext uri="{FF2B5EF4-FFF2-40B4-BE49-F238E27FC236}">
                <a16:creationId xmlns:a16="http://schemas.microsoft.com/office/drawing/2014/main" id="{2EE7F6FF-B65E-2053-96B8-E6810AFB15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5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ninavi\Desktop\443273.jpg">
            <a:extLst>
              <a:ext uri="{FF2B5EF4-FFF2-40B4-BE49-F238E27FC236}">
                <a16:creationId xmlns:a16="http://schemas.microsoft.com/office/drawing/2014/main" id="{689EA23A-66D5-F9C4-5A37-6C1F7888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7681"/>
            <a:ext cx="12191999" cy="682031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5DB5FD-F577-D312-ECCD-A1DA39DE120E}"/>
              </a:ext>
            </a:extLst>
          </p:cNvPr>
          <p:cNvSpPr/>
          <p:nvPr/>
        </p:nvSpPr>
        <p:spPr>
          <a:xfrm rot="5400000">
            <a:off x="2381223" y="-2387085"/>
            <a:ext cx="6858000" cy="1163217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0"/>
                </a:schemeClr>
              </a:gs>
              <a:gs pos="85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362C4E2-CD7F-6FE7-D951-558FFD012664}"/>
              </a:ext>
            </a:extLst>
          </p:cNvPr>
          <p:cNvSpPr txBox="1">
            <a:spLocks/>
          </p:cNvSpPr>
          <p:nvPr/>
        </p:nvSpPr>
        <p:spPr>
          <a:xfrm>
            <a:off x="478398" y="414627"/>
            <a:ext cx="6154049" cy="602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Celebrar o recebimento da Torá</a:t>
            </a:r>
          </a:p>
          <a:p>
            <a:pPr>
              <a:spcAft>
                <a:spcPts val="600"/>
              </a:spcAft>
            </a:pPr>
            <a:endParaRPr lang="pt-B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Renovar nossa aliança com Deus como o povo judeu fez nos dias de Ezra e </a:t>
            </a:r>
            <a:r>
              <a:rPr lang="pt-BR" sz="2000" b="0" spc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Neemia</a:t>
            </a:r>
            <a:endParaRPr lang="pt-B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t-B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Lembrar nosso anseio por Jerusalém</a:t>
            </a:r>
          </a:p>
          <a:p>
            <a:pPr>
              <a:spcAft>
                <a:spcPts val="600"/>
              </a:spcAft>
            </a:pPr>
            <a:endParaRPr lang="pt-B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dia de jejum, arrependimento e oração</a:t>
            </a:r>
          </a:p>
          <a:p>
            <a:pPr>
              <a:spcAft>
                <a:spcPts val="600"/>
              </a:spcAft>
            </a:pPr>
            <a:endParaRPr lang="pt-B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Incentivar a comunidade a preservar sua identidade judaica</a:t>
            </a:r>
          </a:p>
          <a:p>
            <a:pPr>
              <a:spcAft>
                <a:spcPts val="600"/>
              </a:spcAft>
            </a:pPr>
            <a:endParaRPr lang="pt-B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0" spc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en-US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spc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pt-B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en-US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0" spc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spc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endParaRPr lang="en-US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33C643D-2B27-D3B4-7909-928E383A78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מציין מיקום תוכן 1">
            <a:extLst>
              <a:ext uri="{FF2B5EF4-FFF2-40B4-BE49-F238E27FC236}">
                <a16:creationId xmlns:a16="http://schemas.microsoft.com/office/drawing/2014/main" id="{2EE7F6FF-B65E-2053-96B8-E6810AFB15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4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91C786-15E3-6224-1519-5B9B1EA0D3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5DB5FD-F577-D312-ECCD-A1DA39DE120E}"/>
              </a:ext>
            </a:extLst>
          </p:cNvPr>
          <p:cNvSpPr/>
          <p:nvPr/>
        </p:nvSpPr>
        <p:spPr>
          <a:xfrm rot="5400000">
            <a:off x="2246070" y="-2246070"/>
            <a:ext cx="6858000" cy="11350137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</a:schemeClr>
              </a:gs>
              <a:gs pos="92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362C4E2-CD7F-6FE7-D951-558FFD012664}"/>
              </a:ext>
            </a:extLst>
          </p:cNvPr>
          <p:cNvSpPr txBox="1">
            <a:spLocks/>
          </p:cNvSpPr>
          <p:nvPr/>
        </p:nvSpPr>
        <p:spPr>
          <a:xfrm>
            <a:off x="478400" y="414627"/>
            <a:ext cx="5483488" cy="602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origens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spc="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raízes do feriado são antigas, com laços bíblicos com os livros de Ezra e </a:t>
            </a:r>
            <a:r>
              <a:rPr lang="pt-BR" sz="2000" b="0" spc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Neemia</a:t>
            </a:r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quando o povo judeu retornou a Jerusalém do exílio na Babilônia, reunindo-se no Primeiro Templo</a:t>
            </a:r>
            <a:endParaRPr lang="en-US" sz="2000" b="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origens possíveis de </a:t>
            </a:r>
            <a:r>
              <a:rPr lang="pt-BR" sz="2400" spc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sz="240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Declarado pelo rei Gideão no século VI como um dia de paz entre judeus e cristãos</a:t>
            </a:r>
          </a:p>
          <a:p>
            <a:pPr marL="0" indent="0">
              <a:buNone/>
            </a:pPr>
            <a:endParaRPr lang="pt-BR" sz="2000" b="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Estabelecido por </a:t>
            </a:r>
            <a:r>
              <a:rPr lang="pt-BR" sz="2000" b="0" spc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Qesoch</a:t>
            </a:r>
            <a:r>
              <a:rPr lang="pt-BR" sz="2000" b="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(líderes judeus / rabinos) no século 15</a:t>
            </a:r>
            <a:endParaRPr lang="en-US" sz="2000" b="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33C643D-2B27-D3B4-7909-928E383A78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מציין מיקום תוכן 1">
            <a:extLst>
              <a:ext uri="{FF2B5EF4-FFF2-40B4-BE49-F238E27FC236}">
                <a16:creationId xmlns:a16="http://schemas.microsoft.com/office/drawing/2014/main" id="{2EE7F6FF-B65E-2053-96B8-E6810AFB15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1">
            <a:extLst>
              <a:ext uri="{FF2B5EF4-FFF2-40B4-BE49-F238E27FC236}">
                <a16:creationId xmlns:a16="http://schemas.microsoft.com/office/drawing/2014/main" id="{A910DFB6-AB31-8B68-9F74-9E93C5265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FF1B35-32B6-44C5-1398-B203B2E67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8" name="Title 13">
            <a:extLst>
              <a:ext uri="{FF2B5EF4-FFF2-40B4-BE49-F238E27FC236}">
                <a16:creationId xmlns:a16="http://schemas.microsoft.com/office/drawing/2014/main" id="{6A142618-2A97-CCA9-D533-DBF2039A9417}"/>
              </a:ext>
            </a:extLst>
          </p:cNvPr>
          <p:cNvSpPr txBox="1">
            <a:spLocks/>
          </p:cNvSpPr>
          <p:nvPr/>
        </p:nvSpPr>
        <p:spPr>
          <a:xfrm>
            <a:off x="4675632" y="2127406"/>
            <a:ext cx="3054096" cy="829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Etiópia</a:t>
            </a:r>
            <a:endParaRPr lang="en-US" sz="4400" spc="-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67EA1-9243-3F93-8F3E-5743AA7917B1}"/>
              </a:ext>
            </a:extLst>
          </p:cNvPr>
          <p:cNvSpPr txBox="1"/>
          <p:nvPr/>
        </p:nvSpPr>
        <p:spPr>
          <a:xfrm>
            <a:off x="565692" y="3258665"/>
            <a:ext cx="745664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Reunindo-se como uma comunidade na base de uma alta montanha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de jejum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Qesoch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lideram a subida ao topo da montanha, onde realizam uma cerimônia religiosa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Celebrações em toda a comunidade com música, dança e festa – um momento de reconexão e alegria comunitária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21C2ED-6720-6CE5-803D-C1ACB10296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CBCB84-5DC0-9A2A-8B03-2476E5A659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47656" y="511841"/>
            <a:ext cx="4900118" cy="2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2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:\Users\pninavi\Desktop\300px-Sigd_in_ethiopia_4.jpg">
            <a:extLst>
              <a:ext uri="{FF2B5EF4-FFF2-40B4-BE49-F238E27FC236}">
                <a16:creationId xmlns:a16="http://schemas.microsoft.com/office/drawing/2014/main" id="{66C42327-85EC-3712-AD5F-B8CED07D4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FF524C-D78A-0D20-7A55-88EF68078245}"/>
              </a:ext>
            </a:extLst>
          </p:cNvPr>
          <p:cNvSpPr/>
          <p:nvPr/>
        </p:nvSpPr>
        <p:spPr>
          <a:xfrm rot="5400000">
            <a:off x="2720218" y="-2726080"/>
            <a:ext cx="6858000" cy="1231015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rgbClr val="FAA00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67EA1-9243-3F93-8F3E-5743AA7917B1}"/>
              </a:ext>
            </a:extLst>
          </p:cNvPr>
          <p:cNvSpPr txBox="1"/>
          <p:nvPr/>
        </p:nvSpPr>
        <p:spPr>
          <a:xfrm>
            <a:off x="565692" y="3427317"/>
            <a:ext cx="36893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judeus etíopes optam por colocar pedras ou livros sagrados em suas cabeças enquanto sobem a montanha como um símbolo de submissão a D'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FF1B35-32B6-44C5-1398-B203B2E67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pic>
        <p:nvPicPr>
          <p:cNvPr id="5" name="מציין מיקום תוכן 1">
            <a:extLst>
              <a:ext uri="{FF2B5EF4-FFF2-40B4-BE49-F238E27FC236}">
                <a16:creationId xmlns:a16="http://schemas.microsoft.com/office/drawing/2014/main" id="{A910DFB6-AB31-8B68-9F74-9E93C52652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6AA7FD0-1706-1297-1DA3-F829AB66D3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24B1E71-D14C-9115-5842-A505AC37DA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87" y="311790"/>
            <a:ext cx="1663691" cy="893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600C9D-F8C2-A6DC-C85E-7DDEC35618E3}"/>
              </a:ext>
            </a:extLst>
          </p:cNvPr>
          <p:cNvSpPr txBox="1"/>
          <p:nvPr/>
        </p:nvSpPr>
        <p:spPr>
          <a:xfrm>
            <a:off x="595257" y="5947711"/>
            <a:ext cx="62688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(Hagar Salomon, Between Ethnicity and Religiosity – Group Faces of Religious Conversions Among Beta Israel </a:t>
            </a:r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Etiópia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Fotografado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aldeia </a:t>
            </a:r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judaica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Etiópia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Ambober</a:t>
            </a:r>
            <a:r>
              <a:rPr lang="en-US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1984)</a:t>
            </a:r>
          </a:p>
        </p:txBody>
      </p:sp>
    </p:spTree>
    <p:extLst>
      <p:ext uri="{BB962C8B-B14F-4D97-AF65-F5344CB8AC3E}">
        <p14:creationId xmlns:p14="http://schemas.microsoft.com/office/powerpoint/2010/main" val="247990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1">
            <a:extLst>
              <a:ext uri="{FF2B5EF4-FFF2-40B4-BE49-F238E27FC236}">
                <a16:creationId xmlns:a16="http://schemas.microsoft.com/office/drawing/2014/main" id="{A910DFB6-AB31-8B68-9F74-9E93C5265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FF1B35-32B6-44C5-1398-B203B2E67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8" name="Title 13">
            <a:extLst>
              <a:ext uri="{FF2B5EF4-FFF2-40B4-BE49-F238E27FC236}">
                <a16:creationId xmlns:a16="http://schemas.microsoft.com/office/drawing/2014/main" id="{6A142618-2A97-CCA9-D533-DBF2039A9417}"/>
              </a:ext>
            </a:extLst>
          </p:cNvPr>
          <p:cNvSpPr txBox="1">
            <a:spLocks/>
          </p:cNvSpPr>
          <p:nvPr/>
        </p:nvSpPr>
        <p:spPr>
          <a:xfrm>
            <a:off x="4675632" y="2127406"/>
            <a:ext cx="3054096" cy="829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Israel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BE6AA-1D10-904D-2576-9312F5F4A6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5692" y="534990"/>
            <a:ext cx="4900118" cy="2632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567EA1-9243-3F93-8F3E-5743AA7917B1}"/>
              </a:ext>
            </a:extLst>
          </p:cNvPr>
          <p:cNvSpPr txBox="1"/>
          <p:nvPr/>
        </p:nvSpPr>
        <p:spPr>
          <a:xfrm>
            <a:off x="565692" y="3258665"/>
            <a:ext cx="91147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julho de 2008, o Knesset aprovou uma lei que adiciona o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lista de feriados nacionais em Israel</a:t>
            </a:r>
          </a:p>
          <a:p>
            <a:pPr marL="34290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cerimônia religiosa acontece no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Ha'Natziv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um calçadão com vista para a Cidade Velha de Jerusalém</a:t>
            </a:r>
          </a:p>
          <a:p>
            <a:pPr marL="34290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cerimônia é seguida por um desfile para o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Kotel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trajes tradicionais e música antes que o jejum termine e as danças e celebrações comecem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21C2ED-6720-6CE5-803D-C1ACB10296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0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8BB09E-703D-2BAA-3C06-18E05C898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860" y="-8486"/>
            <a:ext cx="1219786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FF524C-D78A-0D20-7A55-88EF68078245}"/>
              </a:ext>
            </a:extLst>
          </p:cNvPr>
          <p:cNvSpPr/>
          <p:nvPr/>
        </p:nvSpPr>
        <p:spPr>
          <a:xfrm rot="5400000">
            <a:off x="6032110" y="-6037972"/>
            <a:ext cx="6858000" cy="18933944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0"/>
                </a:schemeClr>
              </a:gs>
              <a:gs pos="100000">
                <a:srgbClr val="FAA00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67EA1-9243-3F93-8F3E-5743AA7917B1}"/>
              </a:ext>
            </a:extLst>
          </p:cNvPr>
          <p:cNvSpPr txBox="1"/>
          <p:nvPr/>
        </p:nvSpPr>
        <p:spPr>
          <a:xfrm>
            <a:off x="565692" y="5977027"/>
            <a:ext cx="32858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Rabinos etíopes abençoando o público na celebração </a:t>
            </a:r>
            <a:r>
              <a:rPr lang="pt-BR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</a:t>
            </a:r>
            <a:r>
              <a:rPr lang="pt-BR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Ha'Natziv</a:t>
            </a:r>
            <a:r>
              <a:rPr lang="pt-BR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Jerusalém</a:t>
            </a:r>
            <a:endParaRPr lang="en-US" sz="10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FF1B35-32B6-44C5-1398-B203B2E67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pic>
        <p:nvPicPr>
          <p:cNvPr id="5" name="מציין מיקום תוכן 1">
            <a:extLst>
              <a:ext uri="{FF2B5EF4-FFF2-40B4-BE49-F238E27FC236}">
                <a16:creationId xmlns:a16="http://schemas.microsoft.com/office/drawing/2014/main" id="{A910DFB6-AB31-8B68-9F74-9E93C52652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B38FF-0FCF-6586-3778-6C7316F350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2A0C2D-4183-CF98-D1C5-428467F0637B}"/>
              </a:ext>
            </a:extLst>
          </p:cNvPr>
          <p:cNvSpPr txBox="1"/>
          <p:nvPr/>
        </p:nvSpPr>
        <p:spPr>
          <a:xfrm>
            <a:off x="484610" y="1668155"/>
            <a:ext cx="52377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pt-BR" sz="3200" b="1" spc="-150" dirty="0">
                <a:solidFill>
                  <a:schemeClr val="bg1"/>
                </a:solidFill>
                <a:latin typeface="Helvetica Neue" panose="02000503000000020004" pitchFamily="2" charset="0"/>
              </a:rPr>
              <a:t>Mas por que os judeus precisam continuar celebrando o </a:t>
            </a:r>
            <a:r>
              <a:rPr lang="pt-BR" sz="3200" b="1" spc="-150" dirty="0" err="1">
                <a:solidFill>
                  <a:schemeClr val="bg1"/>
                </a:solidFill>
                <a:latin typeface="Helvetica Neue" panose="02000503000000020004" pitchFamily="2" charset="0"/>
              </a:rPr>
              <a:t>Sigd</a:t>
            </a:r>
            <a:r>
              <a:rPr lang="pt-BR" sz="3200" b="1" spc="-150" dirty="0">
                <a:solidFill>
                  <a:schemeClr val="bg1"/>
                </a:solidFill>
                <a:latin typeface="Helvetica Neue" panose="02000503000000020004" pitchFamily="2" charset="0"/>
              </a:rPr>
              <a:t> em Jerusalém, uma vez que o sonho de alcançá-lo é realidade?</a:t>
            </a:r>
          </a:p>
          <a:p>
            <a:pPr fontAlgn="base">
              <a:spcAft>
                <a:spcPts val="1200"/>
              </a:spcAft>
            </a:pPr>
            <a:r>
              <a:rPr lang="pt-BR" sz="2400" b="1" spc="-150" dirty="0">
                <a:solidFill>
                  <a:schemeClr val="bg1"/>
                </a:solidFill>
                <a:latin typeface="Helvetica Neue" panose="02000503000000020004" pitchFamily="2" charset="0"/>
              </a:rPr>
              <a:t>Porque ainda há outros judeus que desejam estar em Jerusalém que ainda não cumpriram o sonho</a:t>
            </a:r>
            <a:endParaRPr lang="en-US" sz="2400" b="1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F55142-38E2-719A-6A95-145B1E1E3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5862" y="-8965"/>
            <a:ext cx="12197861" cy="68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DBE0E3-2DC6-E8F3-6778-70023AF76DEA}"/>
              </a:ext>
            </a:extLst>
          </p:cNvPr>
          <p:cNvSpPr/>
          <p:nvPr/>
        </p:nvSpPr>
        <p:spPr>
          <a:xfrm rot="5400000">
            <a:off x="2240207" y="-2246069"/>
            <a:ext cx="6858000" cy="11350137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84EA1F6-518B-DDB9-9A26-8E81A394260A}"/>
              </a:ext>
            </a:extLst>
          </p:cNvPr>
          <p:cNvSpPr txBox="1">
            <a:spLocks/>
          </p:cNvSpPr>
          <p:nvPr/>
        </p:nvSpPr>
        <p:spPr>
          <a:xfrm>
            <a:off x="478400" y="414627"/>
            <a:ext cx="6065619" cy="602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pt-BR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feriado judaico celebrado em todo o mundo</a:t>
            </a:r>
            <a:endParaRPr lang="en-US" sz="1800" b="0" spc="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Israel:</a:t>
            </a:r>
          </a:p>
          <a:p>
            <a:r>
              <a:rPr lang="pt-B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Promovendo uma sociedade israelense multicultural e diversificada</a:t>
            </a:r>
          </a:p>
          <a:p>
            <a:endParaRPr lang="pt-BR" sz="2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judaicas em todo o mundo:</a:t>
            </a:r>
          </a:p>
          <a:p>
            <a:r>
              <a:rPr lang="pt-B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feriado é sobre o anseio por Jerusalém, um desejo com o qual os judeus podem se relacionar, vivendo fora de Israel</a:t>
            </a:r>
            <a:endParaRPr lang="en-US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90AEB12-5691-9EDD-6AE8-4F70BFC8CC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מציין מיקום תוכן 1">
            <a:extLst>
              <a:ext uri="{FF2B5EF4-FFF2-40B4-BE49-F238E27FC236}">
                <a16:creationId xmlns:a16="http://schemas.microsoft.com/office/drawing/2014/main" id="{7B55E20C-9271-1A98-D0DC-DED8F5B10E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181C9459AE1418D056E06C124D61B" ma:contentTypeVersion="8" ma:contentTypeDescription="Create a new document." ma:contentTypeScope="" ma:versionID="84ae83b62eaa019ee981fe7687b4ed47">
  <xsd:schema xmlns:xsd="http://www.w3.org/2001/XMLSchema" xmlns:xs="http://www.w3.org/2001/XMLSchema" xmlns:p="http://schemas.microsoft.com/office/2006/metadata/properties" xmlns:ns3="44bc8faf-e6fb-4d11-9432-80325fe0e61c" targetNamespace="http://schemas.microsoft.com/office/2006/metadata/properties" ma:root="true" ma:fieldsID="4fc69f521c781f2c94ced99916afeb69" ns3:_="">
    <xsd:import namespace="44bc8faf-e6fb-4d11-9432-80325fe0e6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c8faf-e6fb-4d11-9432-80325fe0e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D8C48-8333-4AE5-888F-68B45597E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c8faf-e6fb-4d11-9432-80325fe0e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9E01F-979B-4DAC-BC4E-BB74BFDC05B5}">
  <ds:schemaRefs>
    <ds:schemaRef ds:uri="http://purl.org/dc/dcmitype/"/>
    <ds:schemaRef ds:uri="44bc8faf-e6fb-4d11-9432-80325fe0e61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27FFFF-7BCE-42CA-8F88-8B1BE8DDFD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501</Words>
  <Application>Microsoft Office PowerPoint</Application>
  <PresentationFormat>מסך רחב</PresentationFormat>
  <Paragraphs>62</Paragraphs>
  <Slides>10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Open-Sans-Hebrew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Melissa</dc:creator>
  <cp:lastModifiedBy>Huberman, Eduardo</cp:lastModifiedBy>
  <cp:revision>30</cp:revision>
  <dcterms:created xsi:type="dcterms:W3CDTF">2022-09-29T17:12:53Z</dcterms:created>
  <dcterms:modified xsi:type="dcterms:W3CDTF">2022-11-03T05:49:40Z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0x010100692181C9459AE1418D056E06C124D61B</vt:lpwstr>
  </property>
</Properties>
</file>