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1424" r:id="rId3"/>
    <p:sldId id="1420" r:id="rId4"/>
    <p:sldId id="1425" r:id="rId5"/>
    <p:sldId id="1426" r:id="rId6"/>
    <p:sldId id="1427" r:id="rId7"/>
    <p:sldId id="1428" r:id="rId8"/>
    <p:sldId id="142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2C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398"/>
    <p:restoredTop sz="83265"/>
  </p:normalViewPr>
  <p:slideViewPr>
    <p:cSldViewPr snapToGrid="0">
      <p:cViewPr varScale="1">
        <p:scale>
          <a:sx n="55" d="100"/>
          <a:sy n="55" d="100"/>
        </p:scale>
        <p:origin x="6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9A5FD-C192-5145-AE8E-AF09D6E17591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EEADC-0247-584A-B6A6-20062B5D5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019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EEADC-0247-584A-B6A6-20062B5D56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547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56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52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389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98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08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441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EEADC-0247-584A-B6A6-20062B5D569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669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27DC5-07A3-08B3-6704-5786B9AE97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2C38B7-138B-24D3-4B55-E5274FD41A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A64ADD-2027-9767-B75A-2FDA6B455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4589-D7B6-7D43-9C5E-81D2E52E33A2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07D34-FDCD-5789-A040-FEF28D070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5A47D4-3028-856E-D429-DA059189A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F769-E675-4B4C-AAC0-99A8CDFBF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444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9E2B4-8C1A-268F-5BDD-C4A1D43FB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65B25C-D4D4-78BA-E4DA-DA5A0553FE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6F621-A71B-1670-F3AE-28055F45C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4589-D7B6-7D43-9C5E-81D2E52E33A2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F0AFA9-9A44-E817-E5F0-075DD0FA5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6026B-8CBA-754E-871A-9F098EF0A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F769-E675-4B4C-AAC0-99A8CDFBF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44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821634-3B82-2FB5-A4CF-F3031FA578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964C82-8AFC-7F0D-7778-9D42909353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D80FE7-42E9-1B51-6697-544AAF0E1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4589-D7B6-7D43-9C5E-81D2E52E33A2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FC12E-0135-312E-7447-8A8EC00D5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F0B35-3420-E968-CD05-74B8ABCBB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F769-E675-4B4C-AAC0-99A8CDFBF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059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31FF3-884B-DA8D-1312-04D865DFC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C35BA-DFB7-B03A-CBE6-638112496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82CFC-2DE2-2F3C-D54F-B9E299FFB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4589-D7B6-7D43-9C5E-81D2E52E33A2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30DFC-A2B3-68CC-A660-1644C67B2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68B87-CA6E-49CF-F290-1DAD87A8D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F769-E675-4B4C-AAC0-99A8CDFBF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24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FF3BD-A3B2-FF52-9B11-5457DF451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DB278F-51C3-0F3C-FDDF-3A7A129BE3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5D310F-3488-E398-C069-394F7632B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4589-D7B6-7D43-9C5E-81D2E52E33A2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A8990D-792C-F459-99AA-7BC83D2A5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F0056-285D-7CDB-A153-595D78D41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F769-E675-4B4C-AAC0-99A8CDFBF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060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9F6CB-D974-A052-5041-C6E3F795E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929DA-E0C6-7830-73AD-D3AED95E3E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86BCCB-CA0A-99C0-C57C-822C7A858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AA26B-4242-D16D-9627-95B56711D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4589-D7B6-7D43-9C5E-81D2E52E33A2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8464A9-9783-6266-5F06-D5FF7C721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B7209B-F12B-DF60-DD00-E5999A27E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F769-E675-4B4C-AAC0-99A8CDFBF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78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AA887-1904-424D-A0B6-676092CAD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D06AEF-5441-465B-7C82-5E977C57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2A5F0B-406D-0E08-1F31-C79B3825F5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7BB13B-8AB2-5B51-B3A8-0AB27850DF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2A5FE9-619D-F0E8-EBDB-812E83CF07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E574AA-5A97-8FFB-57E2-EF0F4B499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4589-D7B6-7D43-9C5E-81D2E52E33A2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DCE32C-9C83-1ED5-9CC9-6F17BBEBD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54813D-66FD-8C9B-B9A2-E83FB8D31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F769-E675-4B4C-AAC0-99A8CDFBF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73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4D5A2-B779-CF31-3B5D-2ADF86915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42B950-BED8-4BF6-FFE7-076BAFE00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4589-D7B6-7D43-9C5E-81D2E52E33A2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411992-BF02-3F6B-CB4A-4BA2112B5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61685D-71A0-44B4-A2A5-864F4964E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F769-E675-4B4C-AAC0-99A8CDFBF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232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6F3302-3BD6-E88C-FD01-937BCE3A7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4589-D7B6-7D43-9C5E-81D2E52E33A2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F633CF-81D1-43DE-ECCB-D6ABA4B50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16B257-A20A-6AC2-5B53-6B1E859F9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F769-E675-4B4C-AAC0-99A8CDFBF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456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2C39B-7E72-3E29-0B78-F5B524149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400B6-384B-7279-DDF3-EBD492F9A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9E614A-F175-6284-4EE4-F20443FB63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39BC00-0C45-8746-C2E2-3B2115573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4589-D7B6-7D43-9C5E-81D2E52E33A2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273BC8-1F59-8C73-50C2-47E8F154A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37831B-F2DB-95DD-966B-78EB91CF8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F769-E675-4B4C-AAC0-99A8CDFBF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01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8784A-01C7-1BFA-BE4D-7E253B1E8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C25455-3DE7-A796-C277-18DABB9096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DB3B3C-1ED6-0323-A331-9303C99EFC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4C795-43B7-FDFA-83AE-3347AB1E1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4589-D7B6-7D43-9C5E-81D2E52E33A2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4E83C4-ABD9-F6F4-113A-4A6CDF609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7BB1F1-2EA3-A08E-A97C-6ED626020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F769-E675-4B4C-AAC0-99A8CDFBF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04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D58910-A1A5-A788-55B1-6C3F5706F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62B56-B28F-DBF0-59C8-13621E56E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16C81-31AC-D68E-DBB1-6A19EE4F66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54589-D7B6-7D43-9C5E-81D2E52E33A2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AC833-D346-27F5-C542-8A95C09E13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90EAEB-630D-9E95-193B-2FA53FBDD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5F769-E675-4B4C-AAC0-99A8CDFBF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265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0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2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3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04856C5-F647-DC13-5A74-FE7A27541E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14" name="Picture 1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37556E0-558F-8191-D463-11CE9845ADC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339982" y="339980"/>
            <a:ext cx="6858001" cy="6178037"/>
          </a:xfrm>
          <a:prstGeom prst="rect">
            <a:avLst/>
          </a:prstGeom>
        </p:spPr>
      </p:pic>
      <p:sp>
        <p:nvSpPr>
          <p:cNvPr id="4" name="Title 13">
            <a:extLst>
              <a:ext uri="{FF2B5EF4-FFF2-40B4-BE49-F238E27FC236}">
                <a16:creationId xmlns:a16="http://schemas.microsoft.com/office/drawing/2014/main" id="{6BA5E380-056F-B637-EDCC-32AF8F6A4222}"/>
              </a:ext>
            </a:extLst>
          </p:cNvPr>
          <p:cNvSpPr txBox="1">
            <a:spLocks/>
          </p:cNvSpPr>
          <p:nvPr/>
        </p:nvSpPr>
        <p:spPr>
          <a:xfrm>
            <a:off x="860602" y="3782003"/>
            <a:ext cx="7699248" cy="5356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800" spc="-15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15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Sigd</a:t>
            </a:r>
            <a:r>
              <a:rPr lang="en-US" sz="2800" spc="-15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15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Quizz</a:t>
            </a:r>
            <a:r>
              <a:rPr lang="en-US" sz="2800" spc="-15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pour les enfants</a:t>
            </a:r>
          </a:p>
        </p:txBody>
      </p:sp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1B13BF8C-6189-D408-C89C-49B39DC3C0C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692" y="5735641"/>
            <a:ext cx="2094484" cy="497339"/>
          </a:xfrm>
          <a:prstGeom prst="rect">
            <a:avLst/>
          </a:prstGeom>
        </p:spPr>
      </p:pic>
      <p:pic>
        <p:nvPicPr>
          <p:cNvPr id="12" name="מציין מיקום תוכן 1">
            <a:extLst>
              <a:ext uri="{FF2B5EF4-FFF2-40B4-BE49-F238E27FC236}">
                <a16:creationId xmlns:a16="http://schemas.microsoft.com/office/drawing/2014/main" id="{67BF6EE6-8488-02AB-A9AD-BEC7F9BEBDB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692" y="6500490"/>
            <a:ext cx="11626308" cy="457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B17AEF-95B1-DE01-2765-716CD537578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601" y="1104396"/>
            <a:ext cx="4900118" cy="2632457"/>
          </a:xfrm>
          <a:prstGeom prst="rect">
            <a:avLst/>
          </a:prstGeom>
          <a:effectLst>
            <a:glow rad="1150310">
              <a:schemeClr val="bg1">
                <a:alpha val="30136"/>
              </a:schemeClr>
            </a:glow>
          </a:effectLst>
        </p:spPr>
      </p:pic>
      <p:sp>
        <p:nvSpPr>
          <p:cNvPr id="2" name="Title 13">
            <a:extLst>
              <a:ext uri="{FF2B5EF4-FFF2-40B4-BE49-F238E27FC236}">
                <a16:creationId xmlns:a16="http://schemas.microsoft.com/office/drawing/2014/main" id="{60D44876-9441-DDDB-C56B-69F8C8872FC4}"/>
              </a:ext>
            </a:extLst>
          </p:cNvPr>
          <p:cNvSpPr txBox="1">
            <a:spLocks/>
          </p:cNvSpPr>
          <p:nvPr/>
        </p:nvSpPr>
        <p:spPr>
          <a:xfrm>
            <a:off x="860601" y="4108555"/>
            <a:ext cx="7699248" cy="5356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fr-FR" sz="1400" i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*Veuillez voir en mode présentation pour voir les réponses</a:t>
            </a:r>
            <a:endParaRPr lang="en-US" sz="1400" i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271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4B8422A4-44A6-784F-805E-22DF383ACC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48180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28B1F2C-6171-D1B6-4458-0ECF18DA13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2779" y="0"/>
            <a:ext cx="5979222" cy="53863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D860F7-A006-154D-98A2-9EF8089804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0588" y="357509"/>
            <a:ext cx="7091896" cy="1040484"/>
          </a:xfrm>
        </p:spPr>
        <p:txBody>
          <a:bodyPr>
            <a:normAutofit/>
          </a:bodyPr>
          <a:lstStyle/>
          <a:p>
            <a:pPr algn="r"/>
            <a:r>
              <a:rPr lang="fr-FR" sz="3200" b="1" spc="-151" dirty="0">
                <a:solidFill>
                  <a:srgbClr val="1C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quoi ressemble une matinée de vacances </a:t>
            </a:r>
            <a:r>
              <a:rPr lang="fr-FR" sz="3200" b="1" spc="-151" dirty="0" err="1">
                <a:solidFill>
                  <a:srgbClr val="1C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Sigd</a:t>
            </a:r>
            <a:r>
              <a:rPr lang="fr-FR" sz="3200" b="1" spc="-151" dirty="0">
                <a:solidFill>
                  <a:srgbClr val="1C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traditionnelle ?</a:t>
            </a:r>
            <a:endParaRPr lang="en-US" sz="2667" spc="-151" dirty="0">
              <a:solidFill>
                <a:srgbClr val="1C16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9BDC20CB-224C-4ACB-A4EB-E07B868192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90746" y="1884468"/>
            <a:ext cx="6720838" cy="3273217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Prendre une douche, porter des vêtements blancs et manger un grand festin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Prendre une douche et aller à l'école ou au travail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Prends une douche et va danser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מציין מיקום תוכן 1">
            <a:extLst>
              <a:ext uri="{FF2B5EF4-FFF2-40B4-BE49-F238E27FC236}">
                <a16:creationId xmlns:a16="http://schemas.microsoft.com/office/drawing/2014/main" id="{7DB4B656-489A-ED2A-7BC7-8DE6C4BB2CB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692" y="6500490"/>
            <a:ext cx="11626308" cy="45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C9583A-6EF1-4F87-AF56-980A8CA6E40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5390" y="5535066"/>
            <a:ext cx="2466194" cy="88392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18861F2-823B-1E47-452F-9ACE1FBB3411}"/>
              </a:ext>
            </a:extLst>
          </p:cNvPr>
          <p:cNvCxnSpPr>
            <a:cxnSpLocks/>
          </p:cNvCxnSpPr>
          <p:nvPr/>
        </p:nvCxnSpPr>
        <p:spPr>
          <a:xfrm>
            <a:off x="5293465" y="1554786"/>
            <a:ext cx="6898534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BD666E62-2F8D-0B70-030C-5AA301F7A3C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prstClr val="black"/>
              <a:schemeClr val="bg1">
                <a:tint val="45000"/>
                <a:satMod val="400000"/>
              </a:schemeClr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" y="158496"/>
            <a:ext cx="1663691" cy="89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27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0F04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0F04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B3D982-D5C0-67DB-C518-EA755A659E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1559" y="0"/>
            <a:ext cx="48180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28B1F2C-6171-D1B6-4458-0ECF18DA13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2779" y="0"/>
            <a:ext cx="5979222" cy="53863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D860F7-A006-154D-98A2-9EF8089804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0588" y="145469"/>
            <a:ext cx="7091896" cy="780472"/>
          </a:xfrm>
        </p:spPr>
        <p:txBody>
          <a:bodyPr>
            <a:normAutofit/>
          </a:bodyPr>
          <a:lstStyle/>
          <a:p>
            <a:pPr algn="r"/>
            <a:r>
              <a:rPr lang="fr-FR" sz="3200" b="1" spc="-151" dirty="0">
                <a:solidFill>
                  <a:srgbClr val="1C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vacances de </a:t>
            </a:r>
            <a:r>
              <a:rPr lang="fr-FR" sz="3200" b="1" spc="-151" dirty="0" err="1">
                <a:solidFill>
                  <a:srgbClr val="1C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Sigd</a:t>
            </a:r>
            <a:r>
              <a:rPr lang="fr-FR" sz="3200" b="1" spc="-151" dirty="0">
                <a:solidFill>
                  <a:srgbClr val="1C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sont…</a:t>
            </a:r>
            <a:endParaRPr lang="en-US" sz="2667" spc="-151" dirty="0">
              <a:solidFill>
                <a:srgbClr val="1C16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9BDC20CB-224C-4ACB-A4EB-E07B868192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90746" y="1412416"/>
            <a:ext cx="6493255" cy="3273217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fête juive de nostalgie et d'espoir de retourner à Jérusalem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version éthiopienne d'Halloween (porter des costumes avec des robes blanches)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fête célébrée par les Ethiopiens en Ethiopie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מציין מיקום תוכן 1">
            <a:extLst>
              <a:ext uri="{FF2B5EF4-FFF2-40B4-BE49-F238E27FC236}">
                <a16:creationId xmlns:a16="http://schemas.microsoft.com/office/drawing/2014/main" id="{7DB4B656-489A-ED2A-7BC7-8DE6C4BB2CB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692" y="6500490"/>
            <a:ext cx="11626308" cy="45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C9583A-6EF1-4F87-AF56-980A8CA6E40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5390" y="5535066"/>
            <a:ext cx="2466194" cy="88392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18861F2-823B-1E47-452F-9ACE1FBB3411}"/>
              </a:ext>
            </a:extLst>
          </p:cNvPr>
          <p:cNvCxnSpPr>
            <a:cxnSpLocks/>
          </p:cNvCxnSpPr>
          <p:nvPr/>
        </p:nvCxnSpPr>
        <p:spPr>
          <a:xfrm>
            <a:off x="5293465" y="1082734"/>
            <a:ext cx="6898534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3BD5A30B-C18E-190B-8FB7-40A9687E47E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prstClr val="black"/>
              <a:schemeClr val="bg1">
                <a:tint val="45000"/>
                <a:satMod val="400000"/>
              </a:schemeClr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087" y="311790"/>
            <a:ext cx="1663691" cy="893773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5BD7D486-F604-15FF-AF22-ECEF1E2E2C1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prstClr val="black"/>
              <a:schemeClr val="bg1">
                <a:tint val="45000"/>
                <a:satMod val="400000"/>
              </a:schemeClr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" y="158496"/>
            <a:ext cx="1663691" cy="89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21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0F04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0F04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0F04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0F04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0F04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0F04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7D1C99-966F-A7D0-C1B6-529E608F36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4"/>
          <a:stretch/>
        </p:blipFill>
        <p:spPr bwMode="auto">
          <a:xfrm>
            <a:off x="-5860" y="-8486"/>
            <a:ext cx="4818074" cy="6858000"/>
          </a:xfrm>
          <a:prstGeom prst="rect">
            <a:avLst/>
          </a:prstGeom>
          <a:noFill/>
        </p:spPr>
      </p:pic>
      <p:pic>
        <p:nvPicPr>
          <p:cNvPr id="10" name="Picture 9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28B1F2C-6171-D1B6-4458-0ECF18DA13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2779" y="0"/>
            <a:ext cx="5979222" cy="53863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D860F7-A006-154D-98A2-9EF8089804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0588" y="357509"/>
            <a:ext cx="7091896" cy="1040484"/>
          </a:xfrm>
        </p:spPr>
        <p:txBody>
          <a:bodyPr>
            <a:normAutofit/>
          </a:bodyPr>
          <a:lstStyle/>
          <a:p>
            <a:pPr algn="r"/>
            <a:r>
              <a:rPr lang="fr-FR" sz="3200" b="1" spc="-151" dirty="0">
                <a:solidFill>
                  <a:srgbClr val="1C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Où le </a:t>
            </a:r>
            <a:r>
              <a:rPr lang="fr-FR" sz="3200" b="1" spc="-151" dirty="0" err="1">
                <a:solidFill>
                  <a:srgbClr val="1C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Sigd</a:t>
            </a:r>
            <a:r>
              <a:rPr lang="fr-FR" sz="3200" b="1" spc="-151" dirty="0">
                <a:solidFill>
                  <a:srgbClr val="1C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a-t-il été célébré en Éthiopie ?</a:t>
            </a:r>
            <a:endParaRPr lang="en-US" sz="2667" spc="-151" dirty="0">
              <a:solidFill>
                <a:srgbClr val="1C16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9BDC20CB-224C-4ACB-A4EB-E07B868192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02404" y="1884468"/>
            <a:ext cx="6720838" cy="3273217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 une montagne aussi haute que le mont Sinaï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l'école la plus proche du quartier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bord de mer (comme la côte méditerranéenne)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מציין מיקום תוכן 1">
            <a:extLst>
              <a:ext uri="{FF2B5EF4-FFF2-40B4-BE49-F238E27FC236}">
                <a16:creationId xmlns:a16="http://schemas.microsoft.com/office/drawing/2014/main" id="{7DB4B656-489A-ED2A-7BC7-8DE6C4BB2CB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692" y="6500490"/>
            <a:ext cx="11626308" cy="45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C9583A-6EF1-4F87-AF56-980A8CA6E40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5390" y="5535066"/>
            <a:ext cx="2466194" cy="88392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18861F2-823B-1E47-452F-9ACE1FBB3411}"/>
              </a:ext>
            </a:extLst>
          </p:cNvPr>
          <p:cNvCxnSpPr>
            <a:cxnSpLocks/>
          </p:cNvCxnSpPr>
          <p:nvPr/>
        </p:nvCxnSpPr>
        <p:spPr>
          <a:xfrm>
            <a:off x="5293465" y="1554786"/>
            <a:ext cx="6898534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3BD5A30B-C18E-190B-8FB7-40A9687E47E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prstClr val="black"/>
              <a:schemeClr val="bg1">
                <a:tint val="45000"/>
                <a:satMod val="400000"/>
              </a:schemeClr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087" y="311790"/>
            <a:ext cx="1663691" cy="893773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FF6AB951-B49E-94B1-7351-D832E3339EA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prstClr val="black"/>
              <a:schemeClr val="bg1">
                <a:tint val="45000"/>
                <a:satMod val="400000"/>
              </a:schemeClr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" y="158496"/>
            <a:ext cx="1663691" cy="89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5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0F04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0F04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0F04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0F04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0F04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0F04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48E4804-66F0-B0D6-55CE-88CD214391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48180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28B1F2C-6171-D1B6-4458-0ECF18DA13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2779" y="0"/>
            <a:ext cx="5979222" cy="53863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D860F7-A006-154D-98A2-9EF8089804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0588" y="357509"/>
            <a:ext cx="7091896" cy="1040484"/>
          </a:xfrm>
        </p:spPr>
        <p:txBody>
          <a:bodyPr>
            <a:normAutofit/>
          </a:bodyPr>
          <a:lstStyle/>
          <a:p>
            <a:pPr algn="r"/>
            <a:r>
              <a:rPr lang="fr-FR" sz="3200" b="1" spc="-151" dirty="0">
                <a:solidFill>
                  <a:srgbClr val="1C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 est le lieu central pour célébrer le </a:t>
            </a:r>
            <a:r>
              <a:rPr lang="fr-FR" sz="3200" b="1" spc="-151" dirty="0" err="1">
                <a:solidFill>
                  <a:srgbClr val="1C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Sigd</a:t>
            </a:r>
            <a:r>
              <a:rPr lang="fr-FR" sz="3200" b="1" spc="-151" dirty="0">
                <a:solidFill>
                  <a:srgbClr val="1C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Israël ?</a:t>
            </a:r>
            <a:endParaRPr lang="en-US" sz="2667" spc="-151" dirty="0">
              <a:solidFill>
                <a:srgbClr val="1C16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9BDC20CB-224C-4ACB-A4EB-E07B868192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02404" y="1884468"/>
            <a:ext cx="6720838" cy="3273217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Centre-</a:t>
            </a:r>
            <a:r>
              <a:rPr lang="pt-B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ville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pt-B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Haïfa</a:t>
            </a: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Promenade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Armon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Ha'Natziv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 </a:t>
            </a:r>
            <a:r>
              <a:rPr lang="pt-B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Jérusalem</a:t>
            </a: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Théâtre </a:t>
            </a:r>
            <a:r>
              <a:rPr lang="pt-B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Ha'Bimah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 </a:t>
            </a:r>
            <a:r>
              <a:rPr lang="pt-B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-Aviv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מציין מיקום תוכן 1">
            <a:extLst>
              <a:ext uri="{FF2B5EF4-FFF2-40B4-BE49-F238E27FC236}">
                <a16:creationId xmlns:a16="http://schemas.microsoft.com/office/drawing/2014/main" id="{7DB4B656-489A-ED2A-7BC7-8DE6C4BB2CB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692" y="6500490"/>
            <a:ext cx="11626308" cy="45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C9583A-6EF1-4F87-AF56-980A8CA6E40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5390" y="5535066"/>
            <a:ext cx="2466194" cy="88392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18861F2-823B-1E47-452F-9ACE1FBB3411}"/>
              </a:ext>
            </a:extLst>
          </p:cNvPr>
          <p:cNvCxnSpPr>
            <a:cxnSpLocks/>
          </p:cNvCxnSpPr>
          <p:nvPr/>
        </p:nvCxnSpPr>
        <p:spPr>
          <a:xfrm>
            <a:off x="5293465" y="1554786"/>
            <a:ext cx="6898534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2B528F8-EBF4-1171-B1EB-757A6EC14D1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prstClr val="black"/>
              <a:schemeClr val="bg1">
                <a:tint val="45000"/>
                <a:satMod val="400000"/>
              </a:schemeClr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" y="158496"/>
            <a:ext cx="1663691" cy="89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73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D1B3C6C0-64B3-1FCA-E66C-D8411D2746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1561" y="0"/>
            <a:ext cx="48180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28B1F2C-6171-D1B6-4458-0ECF18DA13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2779" y="0"/>
            <a:ext cx="5979222" cy="53863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D860F7-A006-154D-98A2-9EF8089804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0588" y="145469"/>
            <a:ext cx="7091896" cy="780472"/>
          </a:xfrm>
        </p:spPr>
        <p:txBody>
          <a:bodyPr>
            <a:normAutofit/>
          </a:bodyPr>
          <a:lstStyle/>
          <a:p>
            <a:pPr algn="r"/>
            <a:r>
              <a:rPr lang="pt-BR" sz="3200" b="1" spc="-151" dirty="0" err="1">
                <a:solidFill>
                  <a:srgbClr val="1C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</a:t>
            </a:r>
            <a:r>
              <a:rPr lang="pt-BR" sz="3200" b="1" spc="-151" dirty="0">
                <a:solidFill>
                  <a:srgbClr val="1C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spc="-151" dirty="0" err="1">
                <a:solidFill>
                  <a:srgbClr val="1C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fête</a:t>
            </a:r>
            <a:r>
              <a:rPr lang="pt-BR" sz="3200" b="1" spc="-151" dirty="0">
                <a:solidFill>
                  <a:srgbClr val="1C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3200" b="1" spc="-151" dirty="0" err="1">
                <a:solidFill>
                  <a:srgbClr val="1C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t-on</a:t>
            </a:r>
            <a:r>
              <a:rPr lang="pt-BR" sz="3200" b="1" spc="-151" dirty="0">
                <a:solidFill>
                  <a:srgbClr val="1C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spc="-151" dirty="0" err="1">
                <a:solidFill>
                  <a:srgbClr val="1C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Sigd</a:t>
            </a:r>
            <a:r>
              <a:rPr lang="pt-BR" sz="3200" b="1" spc="-151" dirty="0">
                <a:solidFill>
                  <a:srgbClr val="1C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?</a:t>
            </a:r>
            <a:endParaRPr lang="en-US" sz="2667" spc="-151" dirty="0">
              <a:solidFill>
                <a:srgbClr val="1C16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9BDC20CB-224C-4ACB-A4EB-E07B868192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90746" y="1412416"/>
            <a:ext cx="6493255" cy="3273217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semaine après Yom Kippour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semaines après Yom Kippour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an après Yom Kippour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מציין מיקום תוכן 1">
            <a:extLst>
              <a:ext uri="{FF2B5EF4-FFF2-40B4-BE49-F238E27FC236}">
                <a16:creationId xmlns:a16="http://schemas.microsoft.com/office/drawing/2014/main" id="{7DB4B656-489A-ED2A-7BC7-8DE6C4BB2CB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692" y="6500490"/>
            <a:ext cx="11626308" cy="45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C9583A-6EF1-4F87-AF56-980A8CA6E40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5390" y="5535066"/>
            <a:ext cx="2466194" cy="88392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18861F2-823B-1E47-452F-9ACE1FBB3411}"/>
              </a:ext>
            </a:extLst>
          </p:cNvPr>
          <p:cNvCxnSpPr>
            <a:cxnSpLocks/>
          </p:cNvCxnSpPr>
          <p:nvPr/>
        </p:nvCxnSpPr>
        <p:spPr>
          <a:xfrm>
            <a:off x="5293465" y="1082734"/>
            <a:ext cx="6898534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092DB09B-AC18-02AF-3C41-2C64880058C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prstClr val="black"/>
              <a:schemeClr val="bg1">
                <a:tint val="45000"/>
                <a:satMod val="400000"/>
              </a:schemeClr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" y="158496"/>
            <a:ext cx="1663691" cy="89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90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ninavi\Desktop\443273.jpg">
            <a:extLst>
              <a:ext uri="{FF2B5EF4-FFF2-40B4-BE49-F238E27FC236}">
                <a16:creationId xmlns:a16="http://schemas.microsoft.com/office/drawing/2014/main" id="{DF97F749-FFA3-619D-8B98-3446B49D7E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735" y="0"/>
            <a:ext cx="4818074" cy="6858000"/>
          </a:xfrm>
          <a:prstGeom prst="rect">
            <a:avLst/>
          </a:prstGeom>
          <a:noFill/>
        </p:spPr>
      </p:pic>
      <p:pic>
        <p:nvPicPr>
          <p:cNvPr id="10" name="Picture 9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28B1F2C-6171-D1B6-4458-0ECF18DA13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2779" y="0"/>
            <a:ext cx="5979222" cy="53863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D860F7-A006-154D-98A2-9EF8089804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0588" y="357509"/>
            <a:ext cx="7091896" cy="1040484"/>
          </a:xfrm>
        </p:spPr>
        <p:txBody>
          <a:bodyPr>
            <a:normAutofit/>
          </a:bodyPr>
          <a:lstStyle/>
          <a:p>
            <a:pPr algn="r"/>
            <a:r>
              <a:rPr lang="fr-FR" sz="3200" b="1" spc="-151" dirty="0">
                <a:solidFill>
                  <a:srgbClr val="1C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 l'État d'Israël a-t-il déclaré </a:t>
            </a:r>
            <a:r>
              <a:rPr lang="fr-FR" sz="3200" b="1" spc="-151" dirty="0" err="1">
                <a:solidFill>
                  <a:srgbClr val="1C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Sigd</a:t>
            </a:r>
            <a:r>
              <a:rPr lang="fr-FR" sz="3200" b="1" spc="-151" dirty="0">
                <a:solidFill>
                  <a:srgbClr val="1C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jour férié ?</a:t>
            </a:r>
            <a:endParaRPr lang="en-US" sz="2667" spc="-151" dirty="0">
              <a:solidFill>
                <a:srgbClr val="1C16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9BDC20CB-224C-4ACB-A4EB-E07B868192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02404" y="1884468"/>
            <a:ext cx="6720838" cy="3273217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1948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2008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pic>
        <p:nvPicPr>
          <p:cNvPr id="7" name="מציין מיקום תוכן 1">
            <a:extLst>
              <a:ext uri="{FF2B5EF4-FFF2-40B4-BE49-F238E27FC236}">
                <a16:creationId xmlns:a16="http://schemas.microsoft.com/office/drawing/2014/main" id="{7DB4B656-489A-ED2A-7BC7-8DE6C4BB2CB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692" y="6500490"/>
            <a:ext cx="11626308" cy="45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C9583A-6EF1-4F87-AF56-980A8CA6E40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5390" y="5535066"/>
            <a:ext cx="2466194" cy="88392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18861F2-823B-1E47-452F-9ACE1FBB3411}"/>
              </a:ext>
            </a:extLst>
          </p:cNvPr>
          <p:cNvCxnSpPr>
            <a:cxnSpLocks/>
          </p:cNvCxnSpPr>
          <p:nvPr/>
        </p:nvCxnSpPr>
        <p:spPr>
          <a:xfrm>
            <a:off x="5293465" y="1554786"/>
            <a:ext cx="6898534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C5ACCEC2-146B-492C-A37B-D2ABEB85262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prstClr val="black"/>
              <a:schemeClr val="bg1">
                <a:tint val="45000"/>
                <a:satMod val="400000"/>
              </a:schemeClr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" y="158496"/>
            <a:ext cx="1663691" cy="89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99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0F04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0F04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4FB978E3-3DEF-DDEA-8C31-613688997B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5862" y="-8965"/>
            <a:ext cx="12197861" cy="686696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0DBE0E3-2DC6-E8F3-6778-70023AF76DEA}"/>
              </a:ext>
            </a:extLst>
          </p:cNvPr>
          <p:cNvSpPr/>
          <p:nvPr/>
        </p:nvSpPr>
        <p:spPr>
          <a:xfrm rot="5400000">
            <a:off x="2240207" y="-2246069"/>
            <a:ext cx="6858000" cy="11350137"/>
          </a:xfrm>
          <a:prstGeom prst="rect">
            <a:avLst/>
          </a:prstGeom>
          <a:gradFill flip="none" rotWithShape="1">
            <a:gsLst>
              <a:gs pos="47000">
                <a:schemeClr val="bg1">
                  <a:alpha val="0"/>
                </a:schemeClr>
              </a:gs>
              <a:gs pos="100000">
                <a:srgbClr val="00206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E90AEB12-5691-9EDD-6AE8-4F70BFC8CC5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9117" y="5735641"/>
            <a:ext cx="2094484" cy="4973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מציין מיקום תוכן 1">
            <a:extLst>
              <a:ext uri="{FF2B5EF4-FFF2-40B4-BE49-F238E27FC236}">
                <a16:creationId xmlns:a16="http://schemas.microsoft.com/office/drawing/2014/main" id="{7B55E20C-9271-1A98-D0DC-DED8F5B10E4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692" y="6500490"/>
            <a:ext cx="11626308" cy="45719"/>
          </a:xfrm>
          <a:prstGeom prst="rect">
            <a:avLst/>
          </a:prstGeom>
        </p:spPr>
      </p:pic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7E5CE4A4-3EA7-81E7-214F-8BE3FA84B51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" y="626740"/>
            <a:ext cx="4547616" cy="24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5618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185</Words>
  <Application>Microsoft Office PowerPoint</Application>
  <PresentationFormat>מסך רחב</PresentationFormat>
  <Paragraphs>28</Paragraphs>
  <Slides>8</Slides>
  <Notes>8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מצגת של PowerPoint‏</vt:lpstr>
      <vt:lpstr>À quoi ressemble une matinée de vacances Sigd traditionnelle ?</vt:lpstr>
      <vt:lpstr>Les vacances de Sigd sont…</vt:lpstr>
      <vt:lpstr>Où le Sigd a-t-il été célébré en Éthiopie ?</vt:lpstr>
      <vt:lpstr>Quel est le lieu central pour célébrer le Sigd en Israël ?</vt:lpstr>
      <vt:lpstr>Quand fête-t-on Sigd ?</vt:lpstr>
      <vt:lpstr>Quand l'État d'Israël a-t-il déclaré Sigd jour férié ?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Roman, Melissa</dc:creator>
  <cp:lastModifiedBy>Huberman, Eduardo</cp:lastModifiedBy>
  <cp:revision>28</cp:revision>
  <dcterms:created xsi:type="dcterms:W3CDTF">2022-09-29T17:12:53Z</dcterms:created>
  <dcterms:modified xsi:type="dcterms:W3CDTF">2022-11-10T09:49:08Z</dcterms:modified>
</cp:coreProperties>
</file>