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7" r:id="rId3"/>
    <p:sldId id="278" r:id="rId4"/>
    <p:sldId id="274" r:id="rId5"/>
    <p:sldId id="275" r:id="rId6"/>
    <p:sldId id="276" r:id="rId7"/>
    <p:sldId id="258" r:id="rId8"/>
    <p:sldId id="266" r:id="rId9"/>
    <p:sldId id="267" r:id="rId10"/>
    <p:sldId id="271"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E8E98A-975A-4CCB-B948-623A0D3950B8}">
          <p14:sldIdLst>
            <p14:sldId id="256"/>
            <p14:sldId id="277"/>
            <p14:sldId id="278"/>
            <p14:sldId id="274"/>
            <p14:sldId id="275"/>
            <p14:sldId id="276"/>
          </p14:sldIdLst>
        </p14:section>
        <p14:section name="Untitled Section" id="{F88B5111-7C04-420D-80E5-EEC746E511FF}">
          <p14:sldIdLst>
            <p14:sldId id="258"/>
            <p14:sldId id="266"/>
            <p14:sldId id="267"/>
            <p14:sldId id="271"/>
            <p14:sldId id="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3" autoAdjust="0"/>
    <p:restoredTop sz="94660"/>
  </p:normalViewPr>
  <p:slideViewPr>
    <p:cSldViewPr>
      <p:cViewPr varScale="1">
        <p:scale>
          <a:sx n="99" d="100"/>
          <a:sy n="99" d="100"/>
        </p:scale>
        <p:origin x="2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7492F7F-35CA-4475-B8BF-386F1AB24479}" type="datetimeFigureOut">
              <a:rPr lang="he-IL" smtClean="0"/>
              <a:pPr/>
              <a:t>ח'/חשון/תש"פ</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FE2F24F-E5B6-4EC2-86C9-EDC659B4D2C7}" type="slidenum">
              <a:rPr lang="he-IL" smtClean="0"/>
              <a:pPr/>
              <a:t>‹#›</a:t>
            </a:fld>
            <a:endParaRPr lang="he-IL"/>
          </a:p>
        </p:txBody>
      </p:sp>
    </p:spTree>
    <p:extLst>
      <p:ext uri="{BB962C8B-B14F-4D97-AF65-F5344CB8AC3E}">
        <p14:creationId xmlns:p14="http://schemas.microsoft.com/office/powerpoint/2010/main" val="36073420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FE2F24F-E5B6-4EC2-86C9-EDC659B4D2C7}" type="slidenum">
              <a:rPr lang="he-IL" smtClean="0"/>
              <a:pPr/>
              <a:t>10</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41A4DC-0513-47C8-97D5-FAA8497BA03F}"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2946C-B249-4512-B826-8B66D115EB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1A4DC-0513-47C8-97D5-FAA8497BA03F}"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2946C-B249-4512-B826-8B66D115EB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1A4DC-0513-47C8-97D5-FAA8497BA03F}"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2946C-B249-4512-B826-8B66D115EB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1A4DC-0513-47C8-97D5-FAA8497BA03F}"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2946C-B249-4512-B826-8B66D115EB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41A4DC-0513-47C8-97D5-FAA8497BA03F}"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2946C-B249-4512-B826-8B66D115EB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41A4DC-0513-47C8-97D5-FAA8497BA03F}"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2946C-B249-4512-B826-8B66D115EB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41A4DC-0513-47C8-97D5-FAA8497BA03F}" type="datetimeFigureOut">
              <a:rPr lang="en-US" smtClean="0"/>
              <a:pPr/>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E2946C-B249-4512-B826-8B66D115EB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41A4DC-0513-47C8-97D5-FAA8497BA03F}" type="datetimeFigureOut">
              <a:rPr lang="en-US" smtClean="0"/>
              <a:pPr/>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E2946C-B249-4512-B826-8B66D115EB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1A4DC-0513-47C8-97D5-FAA8497BA03F}" type="datetimeFigureOut">
              <a:rPr lang="en-US" smtClean="0"/>
              <a:pPr/>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E2946C-B249-4512-B826-8B66D115EB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1A4DC-0513-47C8-97D5-FAA8497BA03F}"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2946C-B249-4512-B826-8B66D115EB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1A4DC-0513-47C8-97D5-FAA8497BA03F}"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2946C-B249-4512-B826-8B66D115EB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1A4DC-0513-47C8-97D5-FAA8497BA03F}" type="datetimeFigureOut">
              <a:rPr lang="en-US" smtClean="0"/>
              <a:pPr/>
              <a:t>11/6/2019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2946C-B249-4512-B826-8B66D115EB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12439"/>
            <a:ext cx="8077200" cy="778361"/>
          </a:xfrm>
        </p:spPr>
        <p:txBody>
          <a:bodyPr>
            <a:noAutofit/>
          </a:bodyPr>
          <a:lstStyle/>
          <a:p>
            <a:r>
              <a:rPr lang="en-US" sz="13800" b="1" dirty="0" smtClean="0">
                <a:solidFill>
                  <a:srgbClr val="FF0000"/>
                </a:solidFill>
                <a:effectLst>
                  <a:outerShdw blurRad="38100" dist="38100" dir="2700000" algn="tl">
                    <a:srgbClr val="000000">
                      <a:alpha val="43137"/>
                    </a:srgbClr>
                  </a:outerShdw>
                </a:effectLst>
                <a:cs typeface="Times New Roman" pitchFamily="18" charset="0"/>
              </a:rPr>
              <a:t>Beta</a:t>
            </a:r>
            <a:r>
              <a:rPr lang="en-US" sz="4800" b="1" dirty="0" smtClean="0">
                <a:solidFill>
                  <a:srgbClr val="FF0000"/>
                </a:solidFill>
                <a:effectLst>
                  <a:outerShdw blurRad="38100" dist="38100" dir="2700000" algn="tl">
                    <a:srgbClr val="000000">
                      <a:alpha val="43137"/>
                    </a:srgbClr>
                  </a:outerShdw>
                </a:effectLst>
                <a:cs typeface="Times New Roman" pitchFamily="18" charset="0"/>
              </a:rPr>
              <a:t>  </a:t>
            </a:r>
            <a:r>
              <a:rPr lang="en-US" sz="13800" b="1" dirty="0" smtClean="0">
                <a:solidFill>
                  <a:srgbClr val="FF0000"/>
                </a:solidFill>
                <a:effectLst>
                  <a:outerShdw blurRad="38100" dist="38100" dir="2700000" algn="tl">
                    <a:srgbClr val="000000">
                      <a:alpha val="43137"/>
                    </a:srgbClr>
                  </a:outerShdw>
                </a:effectLst>
                <a:cs typeface="Times New Roman" pitchFamily="18" charset="0"/>
              </a:rPr>
              <a:t>Israel</a:t>
            </a:r>
            <a:endParaRPr lang="en-US" sz="13800" b="1" dirty="0">
              <a:solidFill>
                <a:srgbClr val="FF0000"/>
              </a:solidFill>
              <a:effectLst>
                <a:outerShdw blurRad="38100" dist="38100" dir="2700000" algn="tl">
                  <a:srgbClr val="000000">
                    <a:alpha val="43137"/>
                  </a:srgbClr>
                </a:outerShdw>
              </a:effectLst>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3"/>
            <a:ext cx="9144000" cy="67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0" y="3657600"/>
            <a:ext cx="7162800" cy="1754326"/>
          </a:xfrm>
          <a:prstGeom prst="rect">
            <a:avLst/>
          </a:prstGeom>
          <a:noFill/>
        </p:spPr>
        <p:txBody>
          <a:bodyPr wrap="square" rtlCol="1">
            <a:spAutoFit/>
          </a:bodyPr>
          <a:lstStyle/>
          <a:p>
            <a:pPr algn="ctr"/>
            <a:r>
              <a:rPr lang="en-US" sz="5400" b="1" dirty="0" smtClean="0">
                <a:solidFill>
                  <a:schemeClr val="accent3">
                    <a:lumMod val="50000"/>
                  </a:schemeClr>
                </a:solidFill>
              </a:rPr>
              <a:t>Celebrating </a:t>
            </a:r>
            <a:r>
              <a:rPr lang="en-US" sz="5400" b="1" dirty="0" err="1" smtClean="0">
                <a:solidFill>
                  <a:schemeClr val="accent3">
                    <a:lumMod val="50000"/>
                  </a:schemeClr>
                </a:solidFill>
              </a:rPr>
              <a:t>Sigd</a:t>
            </a:r>
            <a:r>
              <a:rPr lang="en-US" sz="5400" b="1" dirty="0" smtClean="0">
                <a:solidFill>
                  <a:schemeClr val="accent3">
                    <a:lumMod val="50000"/>
                  </a:schemeClr>
                </a:solidFill>
              </a:rPr>
              <a:t> </a:t>
            </a:r>
          </a:p>
          <a:p>
            <a:pPr algn="ctr"/>
            <a:r>
              <a:rPr lang="en-US" sz="5400" b="1" dirty="0" smtClean="0">
                <a:solidFill>
                  <a:schemeClr val="accent3">
                    <a:lumMod val="50000"/>
                  </a:schemeClr>
                </a:solidFill>
              </a:rPr>
              <a:t>A Jewish biblical holiday </a:t>
            </a:r>
            <a:endParaRPr lang="he-IL" sz="5400" b="1" dirty="0">
              <a:solidFill>
                <a:schemeClr val="accent3">
                  <a:lumMod val="50000"/>
                </a:schemeClr>
              </a:solidFill>
            </a:endParaRPr>
          </a:p>
        </p:txBody>
      </p:sp>
      <p:grpSp>
        <p:nvGrpSpPr>
          <p:cNvPr id="5" name="קבוצה 4"/>
          <p:cNvGrpSpPr/>
          <p:nvPr/>
        </p:nvGrpSpPr>
        <p:grpSpPr>
          <a:xfrm>
            <a:off x="-76200" y="5943600"/>
            <a:ext cx="9220200" cy="914400"/>
            <a:chOff x="-76200" y="5943600"/>
            <a:chExt cx="9220200" cy="91440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78063"/>
              <a:ext cx="9144000" cy="67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5943600"/>
              <a:ext cx="1524000" cy="307777"/>
            </a:xfrm>
            <a:prstGeom prst="rect">
              <a:avLst/>
            </a:prstGeom>
            <a:noFill/>
          </p:spPr>
          <p:txBody>
            <a:bodyPr wrap="square" rtlCol="1">
              <a:spAutoFit/>
            </a:bodyPr>
            <a:lstStyle/>
            <a:p>
              <a:r>
                <a:rPr lang="en-US" sz="1400" dirty="0" smtClean="0"/>
                <a:t>@Pnina Agenyahu</a:t>
              </a:r>
              <a:endParaRPr lang="he-IL" sz="1400"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pninavi\Desktop\%20%20~1.JPG"/>
          <p:cNvPicPr>
            <a:picLocks noGrp="1" noChangeAspect="1" noChangeArrowheads="1"/>
          </p:cNvPicPr>
          <p:nvPr>
            <p:ph idx="1"/>
          </p:nvPr>
        </p:nvPicPr>
        <p:blipFill rotWithShape="1">
          <a:blip r:embed="rId3" cstate="print"/>
          <a:srcRect t="10583"/>
          <a:stretch/>
        </p:blipFill>
        <p:spPr bwMode="auto">
          <a:xfrm>
            <a:off x="-1" y="883108"/>
            <a:ext cx="9176657" cy="6154087"/>
          </a:xfrm>
          <a:prstGeom prst="rect">
            <a:avLst/>
          </a:prstGeom>
          <a:noFill/>
        </p:spPr>
      </p:pic>
      <p:sp>
        <p:nvSpPr>
          <p:cNvPr id="5" name="מלבן 4"/>
          <p:cNvSpPr/>
          <p:nvPr/>
        </p:nvSpPr>
        <p:spPr>
          <a:xfrm>
            <a:off x="-76200" y="0"/>
            <a:ext cx="9296401" cy="954107"/>
          </a:xfrm>
          <a:prstGeom prst="rect">
            <a:avLst/>
          </a:prstGeom>
          <a:solidFill>
            <a:schemeClr val="accent5">
              <a:lumMod val="20000"/>
              <a:lumOff val="80000"/>
            </a:schemeClr>
          </a:solidFill>
        </p:spPr>
        <p:txBody>
          <a:bodyPr wrap="square">
            <a:spAutoFit/>
          </a:bodyPr>
          <a:lstStyle/>
          <a:p>
            <a:r>
              <a:rPr lang="en-US" dirty="0" smtClean="0">
                <a:solidFill>
                  <a:schemeClr val="accent3">
                    <a:lumMod val="50000"/>
                  </a:schemeClr>
                </a:solidFill>
              </a:rPr>
              <a:t>At the conclusion of the ceremony were squatting on their knees bowing down and were saying:</a:t>
            </a:r>
          </a:p>
          <a:p>
            <a:endParaRPr lang="en-US" dirty="0" smtClean="0">
              <a:solidFill>
                <a:schemeClr val="accent3">
                  <a:lumMod val="50000"/>
                </a:schemeClr>
              </a:solidFill>
            </a:endParaRPr>
          </a:p>
          <a:p>
            <a:pPr algn="ctr"/>
            <a:r>
              <a:rPr lang="en-US" dirty="0" smtClean="0">
                <a:solidFill>
                  <a:schemeClr val="accent3">
                    <a:lumMod val="50000"/>
                  </a:schemeClr>
                </a:solidFill>
              </a:rPr>
              <a:t>    </a:t>
            </a:r>
            <a:r>
              <a:rPr lang="en-US" sz="2000" b="1" dirty="0" smtClean="0">
                <a:solidFill>
                  <a:schemeClr val="accent3">
                    <a:lumMod val="50000"/>
                  </a:schemeClr>
                </a:solidFill>
                <a:latin typeface="Tahoma" pitchFamily="34" charset="0"/>
                <a:ea typeface="Tahoma" pitchFamily="34" charset="0"/>
                <a:cs typeface="Tahoma" pitchFamily="34" charset="0"/>
              </a:rPr>
              <a:t>"</a:t>
            </a:r>
            <a:r>
              <a:rPr lang="en-US" b="1" dirty="0" smtClean="0">
                <a:solidFill>
                  <a:schemeClr val="accent3">
                    <a:lumMod val="50000"/>
                  </a:schemeClr>
                </a:solidFill>
                <a:latin typeface="Tahoma" pitchFamily="34" charset="0"/>
                <a:ea typeface="Tahoma" pitchFamily="34" charset="0"/>
                <a:cs typeface="Tahoma" pitchFamily="34" charset="0"/>
              </a:rPr>
              <a:t>As we got to the holiday this year so we will have it next year in Jerusalem.“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r>
              <a:rPr lang="en-US" sz="5400" b="1" u="sng" dirty="0" err="1" smtClean="0">
                <a:solidFill>
                  <a:schemeClr val="accent3">
                    <a:lumMod val="50000"/>
                  </a:schemeClr>
                </a:solidFill>
                <a:effectLst>
                  <a:outerShdw blurRad="38100" dist="38100" dir="2700000" algn="tl">
                    <a:srgbClr val="000000">
                      <a:alpha val="43137"/>
                    </a:srgbClr>
                  </a:outerShdw>
                </a:effectLst>
                <a:latin typeface="+mn-lt"/>
                <a:cs typeface="Times New Roman" pitchFamily="18" charset="0"/>
              </a:rPr>
              <a:t>Sigd</a:t>
            </a:r>
            <a:r>
              <a:rPr lang="en-US" sz="5400" b="1" u="sng" dirty="0" smtClean="0">
                <a:solidFill>
                  <a:schemeClr val="accent3">
                    <a:lumMod val="50000"/>
                  </a:schemeClr>
                </a:solidFill>
                <a:effectLst>
                  <a:outerShdw blurRad="38100" dist="38100" dir="2700000" algn="tl">
                    <a:srgbClr val="000000">
                      <a:alpha val="43137"/>
                    </a:srgbClr>
                  </a:outerShdw>
                </a:effectLst>
                <a:latin typeface="+mn-lt"/>
                <a:cs typeface="Times New Roman" pitchFamily="18" charset="0"/>
              </a:rPr>
              <a:t> relevant for world  Jewry </a:t>
            </a:r>
            <a:endParaRPr lang="en-US" sz="5400" b="1" u="sng" dirty="0">
              <a:solidFill>
                <a:schemeClr val="accent3">
                  <a:lumMod val="50000"/>
                </a:schemeClr>
              </a:solidFill>
              <a:effectLst>
                <a:outerShdw blurRad="38100" dist="38100" dir="2700000" algn="tl">
                  <a:srgbClr val="000000">
                    <a:alpha val="43137"/>
                  </a:srgbClr>
                </a:outerShdw>
              </a:effectLst>
              <a:latin typeface="+mn-lt"/>
              <a:cs typeface="Times New Roman" pitchFamily="18" charset="0"/>
            </a:endParaRPr>
          </a:p>
        </p:txBody>
      </p:sp>
      <p:sp>
        <p:nvSpPr>
          <p:cNvPr id="3" name="Content Placeholder 2"/>
          <p:cNvSpPr>
            <a:spLocks noGrp="1"/>
          </p:cNvSpPr>
          <p:nvPr>
            <p:ph idx="1"/>
          </p:nvPr>
        </p:nvSpPr>
        <p:spPr>
          <a:xfrm>
            <a:off x="82623" y="1623219"/>
            <a:ext cx="9126691" cy="1881981"/>
          </a:xfrm>
        </p:spPr>
        <p:txBody>
          <a:bodyPr>
            <a:normAutofit/>
          </a:bodyPr>
          <a:lstStyle/>
          <a:p>
            <a:r>
              <a:rPr lang="en-US" b="1" dirty="0" smtClean="0">
                <a:solidFill>
                  <a:schemeClr val="accent3">
                    <a:lumMod val="50000"/>
                  </a:schemeClr>
                </a:solidFill>
                <a:latin typeface="Times New Roman" pitchFamily="18" charset="0"/>
                <a:cs typeface="Times New Roman" pitchFamily="18" charset="0"/>
              </a:rPr>
              <a:t>Social motive </a:t>
            </a:r>
            <a:endParaRPr lang="en-US" sz="2000" b="1" dirty="0">
              <a:solidFill>
                <a:schemeClr val="accent3">
                  <a:lumMod val="50000"/>
                </a:schemeClr>
              </a:solidFill>
            </a:endParaRPr>
          </a:p>
          <a:p>
            <a:pPr marL="174625" indent="-87313">
              <a:buNone/>
            </a:pPr>
            <a:r>
              <a:rPr lang="en-US" sz="2000" b="1" dirty="0" smtClean="0">
                <a:solidFill>
                  <a:schemeClr val="accent3">
                    <a:lumMod val="50000"/>
                  </a:schemeClr>
                </a:solidFill>
              </a:rPr>
              <a:t>  </a:t>
            </a:r>
            <a:r>
              <a:rPr lang="en-US" sz="1800" dirty="0" smtClean="0">
                <a:solidFill>
                  <a:schemeClr val="accent3">
                    <a:lumMod val="50000"/>
                  </a:schemeClr>
                </a:solidFill>
              </a:rPr>
              <a:t>Combined of unique traditions of smaller groups is a key part of the diversity of Jewish people</a:t>
            </a:r>
          </a:p>
          <a:p>
            <a:r>
              <a:rPr lang="en-US" b="1" dirty="0" smtClean="0">
                <a:solidFill>
                  <a:schemeClr val="accent3">
                    <a:lumMod val="50000"/>
                  </a:schemeClr>
                </a:solidFill>
                <a:latin typeface="Times New Roman" pitchFamily="18" charset="0"/>
                <a:cs typeface="Times New Roman" pitchFamily="18" charset="0"/>
              </a:rPr>
              <a:t>Jewish Value</a:t>
            </a:r>
            <a:endParaRPr lang="en-US" sz="2000" b="1" dirty="0">
              <a:solidFill>
                <a:schemeClr val="accent3">
                  <a:lumMod val="50000"/>
                </a:schemeClr>
              </a:solidFill>
            </a:endParaRPr>
          </a:p>
          <a:p>
            <a:pPr marL="0" indent="0">
              <a:buNone/>
            </a:pPr>
            <a:r>
              <a:rPr lang="en-US" sz="1800" dirty="0" smtClean="0">
                <a:solidFill>
                  <a:schemeClr val="accent3">
                    <a:lumMod val="50000"/>
                  </a:schemeClr>
                </a:solidFill>
              </a:rPr>
              <a:t>     longing  yearning for Jerusalem is still  a significant component for Jews living in the world</a:t>
            </a:r>
          </a:p>
          <a:p>
            <a:endParaRPr lang="en-US" sz="1400" b="1" dirty="0">
              <a:solidFill>
                <a:srgbClr val="FF0000"/>
              </a:solidFill>
            </a:endParaRPr>
          </a:p>
          <a:p>
            <a:pPr marL="0" indent="0">
              <a:buNone/>
            </a:pPr>
            <a:endParaRPr lang="en-US" sz="1500" b="1" dirty="0">
              <a:solidFill>
                <a:srgbClr val="FF0000"/>
              </a:solidFill>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3"/>
            <a:ext cx="9144000" cy="67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קבוצה 4"/>
          <p:cNvGrpSpPr/>
          <p:nvPr/>
        </p:nvGrpSpPr>
        <p:grpSpPr>
          <a:xfrm>
            <a:off x="-76200" y="3713276"/>
            <a:ext cx="9220200" cy="3151981"/>
            <a:chOff x="-76200" y="3572895"/>
            <a:chExt cx="9220201" cy="3312886"/>
          </a:xfrm>
        </p:grpSpPr>
        <p:pic>
          <p:nvPicPr>
            <p:cNvPr id="4" name="Picture 4" descr="C:\Users\pninavi\Desktop\post-4559-125844119657.jpg"/>
            <p:cNvPicPr>
              <a:picLocks noChangeAspect="1" noChangeArrowheads="1"/>
            </p:cNvPicPr>
            <p:nvPr/>
          </p:nvPicPr>
          <p:blipFill rotWithShape="1">
            <a:blip r:embed="rId3" cstate="print"/>
            <a:srcRect l="28341" t="19026"/>
            <a:stretch/>
          </p:blipFill>
          <p:spPr bwMode="auto">
            <a:xfrm>
              <a:off x="-76200" y="3572895"/>
              <a:ext cx="4648200" cy="3312886"/>
            </a:xfrm>
            <a:prstGeom prst="rect">
              <a:avLst/>
            </a:prstGeom>
            <a:noFill/>
            <a:ln>
              <a:noFill/>
            </a:ln>
          </p:spPr>
        </p:pic>
        <p:pic>
          <p:nvPicPr>
            <p:cNvPr id="6" name="Picture 4" descr="C:\Users\pninavi\Desktop\post-4559-125844119657.jpg"/>
            <p:cNvPicPr>
              <a:picLocks noChangeAspect="1" noChangeArrowheads="1"/>
            </p:cNvPicPr>
            <p:nvPr/>
          </p:nvPicPr>
          <p:blipFill rotWithShape="1">
            <a:blip r:embed="rId3" cstate="print"/>
            <a:srcRect t="19026" r="29348"/>
            <a:stretch/>
          </p:blipFill>
          <p:spPr bwMode="auto">
            <a:xfrm>
              <a:off x="4561115" y="3572895"/>
              <a:ext cx="4582886" cy="3312886"/>
            </a:xfrm>
            <a:prstGeom prst="rect">
              <a:avLst/>
            </a:prstGeom>
            <a:noFill/>
            <a:ln>
              <a:noFill/>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765628"/>
            <a:ext cx="8229600" cy="1143000"/>
          </a:xfrm>
        </p:spPr>
        <p:txBody>
          <a:bodyPr/>
          <a:lstStyle/>
          <a:p>
            <a:pPr algn="l"/>
            <a:r>
              <a:rPr lang="en-US" b="1" u="sng" dirty="0" smtClean="0">
                <a:solidFill>
                  <a:schemeClr val="accent3">
                    <a:lumMod val="50000"/>
                  </a:schemeClr>
                </a:solidFill>
              </a:rPr>
              <a:t>The Jewish life in Ethiopia: </a:t>
            </a:r>
            <a:endParaRPr lang="he-IL" b="1" u="sng" dirty="0">
              <a:solidFill>
                <a:schemeClr val="accent3">
                  <a:lumMod val="50000"/>
                </a:schemeClr>
              </a:solidFill>
            </a:endParaRPr>
          </a:p>
        </p:txBody>
      </p:sp>
      <p:sp>
        <p:nvSpPr>
          <p:cNvPr id="4" name="Title 1"/>
          <p:cNvSpPr txBox="1">
            <a:spLocks noGrp="1"/>
          </p:cNvSpPr>
          <p:nvPr>
            <p:ph idx="1"/>
          </p:nvPr>
        </p:nvSpPr>
        <p:spPr>
          <a:xfrm>
            <a:off x="152400" y="1875971"/>
            <a:ext cx="8229600" cy="4525963"/>
          </a:xfrm>
          <a:prstGeom prst="rect">
            <a:avLst/>
          </a:prstGeom>
        </p:spPr>
        <p:txBody>
          <a:bodyPr vert="horz" lIns="91440" tIns="45720" rIns="91440" bIns="45720" rtlCol="0" anchor="ctr">
            <a:noAutofit/>
          </a:bodyPr>
          <a:lstStyle/>
          <a:p>
            <a:pPr>
              <a:spcBef>
                <a:spcPct val="0"/>
              </a:spcBef>
            </a:pPr>
            <a:r>
              <a:rPr lang="en-US" sz="2400" dirty="0" smtClean="0">
                <a:ea typeface="+mj-ea"/>
                <a:cs typeface="Arial" pitchFamily="34" charset="0"/>
              </a:rPr>
              <a:t>Orit -  (</a:t>
            </a:r>
            <a:r>
              <a:rPr lang="en-US" sz="2400" dirty="0" err="1" smtClean="0">
                <a:ea typeface="+mj-ea"/>
                <a:cs typeface="Arial" pitchFamily="34" charset="0"/>
              </a:rPr>
              <a:t>tora</a:t>
            </a:r>
            <a:r>
              <a:rPr lang="en-US" sz="2400" dirty="0" smtClean="0">
                <a:ea typeface="+mj-ea"/>
                <a:cs typeface="Arial" pitchFamily="34" charset="0"/>
              </a:rPr>
              <a:t>) The holy book was the main guide for Jewish life</a:t>
            </a:r>
            <a:r>
              <a:rPr lang="en-US" sz="2400" dirty="0" smtClean="0">
                <a:cs typeface="Arial" pitchFamily="34" charset="0"/>
              </a:rPr>
              <a:t>.</a:t>
            </a:r>
          </a:p>
          <a:p>
            <a:pPr>
              <a:spcBef>
                <a:spcPct val="0"/>
              </a:spcBef>
            </a:pPr>
            <a:endParaRPr lang="en-US" sz="2400" dirty="0" smtClean="0">
              <a:cs typeface="Arial" pitchFamily="34" charset="0"/>
            </a:endParaRPr>
          </a:p>
          <a:p>
            <a:pPr>
              <a:spcBef>
                <a:spcPct val="0"/>
              </a:spcBef>
            </a:pPr>
            <a:r>
              <a:rPr lang="en-US" sz="2400" dirty="0" smtClean="0">
                <a:cs typeface="Arial" pitchFamily="34" charset="0"/>
              </a:rPr>
              <a:t>Ethiopian Jews didn’t recognize the Mishnah and the Talmud.</a:t>
            </a:r>
          </a:p>
          <a:p>
            <a:pPr>
              <a:spcBef>
                <a:spcPct val="0"/>
              </a:spcBef>
            </a:pPr>
            <a:endParaRPr lang="en-US" sz="2400" dirty="0" smtClean="0">
              <a:cs typeface="Arial" pitchFamily="34" charset="0"/>
            </a:endParaRPr>
          </a:p>
          <a:p>
            <a:pPr>
              <a:spcBef>
                <a:spcPct val="0"/>
              </a:spcBef>
            </a:pPr>
            <a:r>
              <a:rPr lang="en-US" sz="2400" dirty="0" smtClean="0">
                <a:cs typeface="Arial" pitchFamily="34" charset="0"/>
              </a:rPr>
              <a:t>Spiritual and Religious Leadership  </a:t>
            </a:r>
            <a:r>
              <a:rPr lang="en-US" sz="2400" dirty="0">
                <a:cs typeface="Arial" pitchFamily="34" charset="0"/>
              </a:rPr>
              <a:t>- </a:t>
            </a:r>
            <a:r>
              <a:rPr lang="en-US" sz="2400" dirty="0" err="1">
                <a:cs typeface="Arial" pitchFamily="34" charset="0"/>
              </a:rPr>
              <a:t>Kesim</a:t>
            </a:r>
            <a:r>
              <a:rPr lang="en-US" sz="2400" dirty="0">
                <a:cs typeface="Arial" pitchFamily="34" charset="0"/>
              </a:rPr>
              <a:t> (</a:t>
            </a:r>
            <a:r>
              <a:rPr lang="en-US" sz="2400" dirty="0" err="1">
                <a:cs typeface="Arial" pitchFamily="34" charset="0"/>
              </a:rPr>
              <a:t>Kes</a:t>
            </a:r>
            <a:r>
              <a:rPr lang="en-US" sz="2400" dirty="0">
                <a:cs typeface="Arial" pitchFamily="34" charset="0"/>
              </a:rPr>
              <a:t> –</a:t>
            </a:r>
            <a:r>
              <a:rPr lang="en-US" sz="2400" dirty="0" smtClean="0">
                <a:cs typeface="Arial" pitchFamily="34" charset="0"/>
              </a:rPr>
              <a:t>one</a:t>
            </a:r>
          </a:p>
          <a:p>
            <a:pPr marL="0" indent="0">
              <a:spcBef>
                <a:spcPct val="0"/>
              </a:spcBef>
              <a:buNone/>
            </a:pPr>
            <a:endParaRPr lang="en-US" sz="2400" dirty="0" smtClean="0">
              <a:cs typeface="Arial" pitchFamily="34" charset="0"/>
            </a:endParaRPr>
          </a:p>
          <a:p>
            <a:pPr>
              <a:spcBef>
                <a:spcPct val="0"/>
              </a:spcBef>
            </a:pPr>
            <a:r>
              <a:rPr lang="en-US" sz="2400" dirty="0" err="1" smtClean="0">
                <a:cs typeface="Arial" pitchFamily="34" charset="0"/>
              </a:rPr>
              <a:t>Tumah</a:t>
            </a:r>
            <a:r>
              <a:rPr lang="en-US" sz="2400" dirty="0" smtClean="0">
                <a:cs typeface="Arial" pitchFamily="34" charset="0"/>
              </a:rPr>
              <a:t> and </a:t>
            </a:r>
            <a:r>
              <a:rPr lang="en-US" sz="2400" dirty="0" err="1">
                <a:cs typeface="Arial" pitchFamily="34" charset="0"/>
              </a:rPr>
              <a:t>T</a:t>
            </a:r>
            <a:r>
              <a:rPr lang="en-US" sz="2400" dirty="0" err="1" smtClean="0">
                <a:cs typeface="Arial" pitchFamily="34" charset="0"/>
              </a:rPr>
              <a:t>aharah</a:t>
            </a:r>
            <a:r>
              <a:rPr lang="en-US" sz="2400" dirty="0" smtClean="0">
                <a:cs typeface="Arial" pitchFamily="34" charset="0"/>
              </a:rPr>
              <a:t> - being </a:t>
            </a:r>
            <a:r>
              <a:rPr lang="en-US" sz="2400" dirty="0">
                <a:cs typeface="Arial" pitchFamily="34" charset="0"/>
              </a:rPr>
              <a:t>ritually "impure" and "pure" </a:t>
            </a:r>
            <a:endParaRPr lang="en-US" sz="2400" dirty="0" smtClean="0">
              <a:cs typeface="Arial" pitchFamily="34" charset="0"/>
            </a:endParaRPr>
          </a:p>
          <a:p>
            <a:pPr>
              <a:spcBef>
                <a:spcPct val="0"/>
              </a:spcBef>
            </a:pPr>
            <a:endParaRPr lang="en-US" sz="2400" dirty="0" smtClean="0">
              <a:cs typeface="Arial" pitchFamily="34" charset="0"/>
            </a:endParaRPr>
          </a:p>
          <a:p>
            <a:pPr>
              <a:spcBef>
                <a:spcPct val="0"/>
              </a:spcBef>
            </a:pPr>
            <a:r>
              <a:rPr lang="en-US" sz="2400" dirty="0" smtClean="0">
                <a:cs typeface="Arial" pitchFamily="34" charset="0"/>
              </a:rPr>
              <a:t>Jewish Holidays from the Torah only.</a:t>
            </a:r>
          </a:p>
          <a:p>
            <a:pPr>
              <a:spcBef>
                <a:spcPct val="0"/>
              </a:spcBef>
            </a:pPr>
            <a:endParaRPr lang="en-US" sz="2400" dirty="0" smtClean="0">
              <a:cs typeface="Arial" pitchFamily="34" charset="0"/>
            </a:endParaRPr>
          </a:p>
          <a:p>
            <a:pPr>
              <a:spcBef>
                <a:spcPct val="0"/>
              </a:spcBef>
            </a:pPr>
            <a:r>
              <a:rPr lang="en-US" sz="2400" dirty="0" smtClean="0">
                <a:ea typeface="+mj-ea"/>
                <a:cs typeface="Arial" pitchFamily="34" charset="0"/>
              </a:rPr>
              <a:t>The </a:t>
            </a:r>
            <a:r>
              <a:rPr lang="en-US" sz="2400" dirty="0">
                <a:ea typeface="+mj-ea"/>
                <a:cs typeface="Arial" pitchFamily="34" charset="0"/>
              </a:rPr>
              <a:t>first month is Nisan.</a:t>
            </a:r>
          </a:p>
          <a:p>
            <a:pPr>
              <a:spcBef>
                <a:spcPct val="0"/>
              </a:spcBef>
            </a:pPr>
            <a:endParaRPr kumimoji="0" lang="en-US" sz="1400" i="0" u="none" strike="noStrike" kern="1200" cap="none" spc="0" normalizeH="0" baseline="0" noProof="0" dirty="0" smtClean="0">
              <a:ln>
                <a:noFill/>
              </a:ln>
              <a:uLnTx/>
              <a:uFillTx/>
              <a:ea typeface="+mj-ea"/>
              <a:cs typeface="Arial"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3"/>
            <a:ext cx="9144000" cy="67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813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p:cNvSpPr>
          <p:nvPr>
            <p:ph idx="1"/>
          </p:nvPr>
        </p:nvSpPr>
        <p:spPr>
          <a:xfrm>
            <a:off x="457200" y="914400"/>
            <a:ext cx="8229600" cy="5583067"/>
          </a:xfrm>
          <a:prstGeom prst="rect">
            <a:avLst/>
          </a:prstGeom>
        </p:spPr>
        <p:txBody>
          <a:bodyPr wrap="square">
            <a:spAutoFit/>
          </a:bodyPr>
          <a:lstStyle/>
          <a:p>
            <a:pPr algn="ctr">
              <a:buNone/>
            </a:pPr>
            <a:r>
              <a:rPr lang="en-US" sz="4000" b="1" u="sng" dirty="0" smtClean="0">
                <a:solidFill>
                  <a:schemeClr val="accent3">
                    <a:lumMod val="50000"/>
                  </a:schemeClr>
                </a:solidFill>
                <a:cs typeface="Times New Roman" pitchFamily="18" charset="0"/>
              </a:rPr>
              <a:t>Jewish Ethiopian Holidays:</a:t>
            </a:r>
          </a:p>
          <a:p>
            <a:pPr algn="ctr">
              <a:buNone/>
            </a:pPr>
            <a:r>
              <a:rPr lang="en-US" sz="2400" b="1" dirty="0" smtClean="0">
                <a:solidFill>
                  <a:srgbClr val="FF0000"/>
                </a:solidFill>
                <a:cs typeface="Times New Roman" pitchFamily="18" charset="0"/>
              </a:rPr>
              <a:t> </a:t>
            </a:r>
          </a:p>
          <a:p>
            <a:pPr>
              <a:buNone/>
            </a:pPr>
            <a:r>
              <a:rPr lang="en-US" sz="2400" b="1" dirty="0" err="1">
                <a:solidFill>
                  <a:schemeClr val="accent3">
                    <a:lumMod val="50000"/>
                  </a:schemeClr>
                </a:solidFill>
              </a:rPr>
              <a:t>Birehan</a:t>
            </a:r>
            <a:r>
              <a:rPr lang="en-US" sz="2400" b="1" dirty="0">
                <a:solidFill>
                  <a:schemeClr val="accent3">
                    <a:lumMod val="50000"/>
                  </a:schemeClr>
                </a:solidFill>
              </a:rPr>
              <a:t> </a:t>
            </a:r>
            <a:r>
              <a:rPr lang="en-US" sz="2400" b="1" dirty="0" err="1" smtClean="0">
                <a:solidFill>
                  <a:schemeClr val="accent3">
                    <a:lumMod val="50000"/>
                  </a:schemeClr>
                </a:solidFill>
              </a:rPr>
              <a:t>Serek</a:t>
            </a:r>
            <a:r>
              <a:rPr lang="en-US" sz="2400" b="1" dirty="0" smtClean="0">
                <a:solidFill>
                  <a:schemeClr val="accent3">
                    <a:lumMod val="50000"/>
                  </a:schemeClr>
                </a:solidFill>
              </a:rPr>
              <a:t> (</a:t>
            </a:r>
            <a:r>
              <a:rPr lang="en-US" sz="2400" b="1" dirty="0">
                <a:solidFill>
                  <a:schemeClr val="accent3">
                    <a:lumMod val="50000"/>
                  </a:schemeClr>
                </a:solidFill>
              </a:rPr>
              <a:t>sunrise holiday light) </a:t>
            </a:r>
            <a:r>
              <a:rPr lang="en-US" sz="2400" dirty="0" smtClean="0"/>
              <a:t>this </a:t>
            </a:r>
            <a:r>
              <a:rPr lang="en-US" sz="2400" dirty="0"/>
              <a:t>holiday celebrated 10th of </a:t>
            </a:r>
            <a:r>
              <a:rPr lang="en-US" sz="2400" dirty="0" err="1"/>
              <a:t>Tishrei</a:t>
            </a:r>
            <a:r>
              <a:rPr lang="en-US" sz="2400" dirty="0"/>
              <a:t>, which are reminiscent of the creation of the world is also the New Year which </a:t>
            </a:r>
            <a:r>
              <a:rPr lang="en-US" sz="2400" dirty="0" smtClean="0"/>
              <a:t>celebrated by </a:t>
            </a:r>
            <a:r>
              <a:rPr lang="en-US" sz="2400" dirty="0"/>
              <a:t>the Jews of Europe and Islamic countries on the same day states the beginning of humanity.</a:t>
            </a:r>
          </a:p>
          <a:p>
            <a:pPr>
              <a:buNone/>
            </a:pPr>
            <a:endParaRPr lang="en-US" sz="2400" dirty="0" smtClean="0"/>
          </a:p>
          <a:p>
            <a:pPr>
              <a:buNone/>
            </a:pPr>
            <a:r>
              <a:rPr lang="en-US" sz="2400" b="1" dirty="0" smtClean="0">
                <a:solidFill>
                  <a:schemeClr val="accent3">
                    <a:lumMod val="50000"/>
                  </a:schemeClr>
                </a:solidFill>
              </a:rPr>
              <a:t>Rosh </a:t>
            </a:r>
            <a:r>
              <a:rPr lang="en-US" sz="2400" b="1" dirty="0" err="1" smtClean="0">
                <a:solidFill>
                  <a:schemeClr val="accent3">
                    <a:lumMod val="50000"/>
                  </a:schemeClr>
                </a:solidFill>
              </a:rPr>
              <a:t>Hodesh</a:t>
            </a:r>
            <a:r>
              <a:rPr lang="en-US" sz="2400" b="1" dirty="0" smtClean="0">
                <a:solidFill>
                  <a:schemeClr val="accent3">
                    <a:lumMod val="50000"/>
                  </a:schemeClr>
                </a:solidFill>
              </a:rPr>
              <a:t> </a:t>
            </a:r>
            <a:r>
              <a:rPr lang="en-US" sz="2400" dirty="0" smtClean="0"/>
              <a:t>prayers and festival meal, no one works.</a:t>
            </a:r>
          </a:p>
          <a:p>
            <a:pPr>
              <a:buNone/>
            </a:pPr>
            <a:endParaRPr lang="en-US" sz="2400" dirty="0" smtClean="0"/>
          </a:p>
          <a:p>
            <a:pPr>
              <a:buNone/>
            </a:pPr>
            <a:r>
              <a:rPr lang="en-US" sz="2400" b="1" dirty="0" err="1" smtClean="0">
                <a:solidFill>
                  <a:schemeClr val="accent3">
                    <a:lumMod val="50000"/>
                  </a:schemeClr>
                </a:solidFill>
              </a:rPr>
              <a:t>Sigd</a:t>
            </a:r>
            <a:r>
              <a:rPr lang="en-US" sz="2400" dirty="0" smtClean="0">
                <a:solidFill>
                  <a:schemeClr val="accent3">
                    <a:lumMod val="50000"/>
                  </a:schemeClr>
                </a:solidFill>
              </a:rPr>
              <a:t> </a:t>
            </a:r>
            <a:r>
              <a:rPr lang="en-US" sz="2400" dirty="0" smtClean="0"/>
              <a:t>celebrated on the 29</a:t>
            </a:r>
            <a:r>
              <a:rPr lang="en-US" sz="2400" baseline="30000" dirty="0" smtClean="0"/>
              <a:t>th</a:t>
            </a:r>
            <a:r>
              <a:rPr lang="en-US" sz="2400" dirty="0" smtClean="0"/>
              <a:t> of Cheshvan is one of the most prominent expressions of the unique culture of Ethiopian Jews. </a:t>
            </a:r>
            <a:endParaRPr lang="en-US" sz="2400" dirty="0" smtClean="0">
              <a:solidFill>
                <a:srgbClr val="FF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3"/>
            <a:ext cx="9144000" cy="67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181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3029" y="685800"/>
            <a:ext cx="8229600" cy="838200"/>
          </a:xfrm>
        </p:spPr>
        <p:txBody>
          <a:bodyPr>
            <a:normAutofit/>
          </a:bodyPr>
          <a:lstStyle/>
          <a:p>
            <a:r>
              <a:rPr lang="en-US" sz="3600" b="1" u="sng" dirty="0" smtClean="0">
                <a:solidFill>
                  <a:schemeClr val="accent3">
                    <a:lumMod val="50000"/>
                  </a:schemeClr>
                </a:solidFill>
                <a:latin typeface="Times New Roman" pitchFamily="18" charset="0"/>
                <a:cs typeface="Times New Roman" pitchFamily="18" charset="0"/>
              </a:rPr>
              <a:t> </a:t>
            </a:r>
            <a:r>
              <a:rPr lang="en-US" sz="3600" b="1" u="sng" dirty="0" smtClean="0">
                <a:solidFill>
                  <a:schemeClr val="accent3">
                    <a:lumMod val="50000"/>
                  </a:schemeClr>
                </a:solidFill>
                <a:latin typeface="+mn-lt"/>
                <a:cs typeface="Times New Roman" pitchFamily="18" charset="0"/>
              </a:rPr>
              <a:t>The </a:t>
            </a:r>
            <a:r>
              <a:rPr lang="en-US" sz="3600" b="1" u="sng" dirty="0" err="1" smtClean="0">
                <a:solidFill>
                  <a:schemeClr val="accent3">
                    <a:lumMod val="50000"/>
                  </a:schemeClr>
                </a:solidFill>
                <a:latin typeface="+mn-lt"/>
                <a:cs typeface="Times New Roman" pitchFamily="18" charset="0"/>
              </a:rPr>
              <a:t>Sigd</a:t>
            </a:r>
            <a:r>
              <a:rPr lang="en-US" sz="3600" b="1" u="sng" dirty="0" smtClean="0">
                <a:solidFill>
                  <a:schemeClr val="accent3">
                    <a:lumMod val="50000"/>
                  </a:schemeClr>
                </a:solidFill>
                <a:latin typeface="+mn-lt"/>
                <a:cs typeface="Times New Roman" pitchFamily="18" charset="0"/>
              </a:rPr>
              <a:t>  Holiday </a:t>
            </a:r>
            <a:endParaRPr lang="en-US" sz="3600" b="1" u="sng" dirty="0">
              <a:solidFill>
                <a:schemeClr val="accent3">
                  <a:lumMod val="50000"/>
                </a:schemeClr>
              </a:solidFill>
              <a:latin typeface="+mn-lt"/>
              <a:cs typeface="Times New Roman" pitchFamily="18" charset="0"/>
            </a:endParaRPr>
          </a:p>
        </p:txBody>
      </p:sp>
      <p:sp>
        <p:nvSpPr>
          <p:cNvPr id="8" name="Rectangle 7"/>
          <p:cNvSpPr/>
          <p:nvPr/>
        </p:nvSpPr>
        <p:spPr>
          <a:xfrm>
            <a:off x="163286" y="1372994"/>
            <a:ext cx="8382000" cy="5509200"/>
          </a:xfrm>
          <a:prstGeom prst="rect">
            <a:avLst/>
          </a:prstGeom>
        </p:spPr>
        <p:txBody>
          <a:bodyPr wrap="square">
            <a:spAutoFit/>
          </a:bodyPr>
          <a:lstStyle/>
          <a:p>
            <a:pPr algn="ctr"/>
            <a:r>
              <a:rPr lang="en-US" sz="2400" b="1" dirty="0" smtClean="0">
                <a:solidFill>
                  <a:schemeClr val="accent3">
                    <a:lumMod val="50000"/>
                  </a:schemeClr>
                </a:solidFill>
                <a:latin typeface="Times New Roman" pitchFamily="18" charset="0"/>
                <a:cs typeface="Times New Roman" pitchFamily="18" charset="0"/>
              </a:rPr>
              <a:t>The Origin of the holiday </a:t>
            </a:r>
            <a:endParaRPr lang="en-US" sz="2400" b="1" dirty="0">
              <a:solidFill>
                <a:schemeClr val="accent3">
                  <a:lumMod val="50000"/>
                </a:schemeClr>
              </a:solidFill>
              <a:latin typeface="Times New Roman" pitchFamily="18" charset="0"/>
              <a:cs typeface="Times New Roman" pitchFamily="18" charset="0"/>
            </a:endParaRPr>
          </a:p>
          <a:p>
            <a:pPr algn="ctr"/>
            <a:endParaRPr lang="en-US" sz="2400" b="1" dirty="0">
              <a:solidFill>
                <a:srgbClr val="FF0000"/>
              </a:solidFill>
              <a:latin typeface="Times New Roman" pitchFamily="18" charset="0"/>
              <a:cs typeface="Times New Roman" pitchFamily="18" charset="0"/>
            </a:endParaRPr>
          </a:p>
          <a:p>
            <a:pPr algn="ctr"/>
            <a:r>
              <a:rPr lang="en-US" dirty="0" smtClean="0"/>
              <a:t>“</a:t>
            </a:r>
            <a:r>
              <a:rPr lang="en-US" i="1" dirty="0" smtClean="0"/>
              <a:t>Ezra opened the book in the sight of all the people- for he was above all the people and when he opened it, all the people stood up. And Ezra blessed the Lord, the great God, and all the people answered ; ”Amen Amen” with the lifting up of their hands ;and they bowed their heads and fell down before the Lord with their faces to the ground”</a:t>
            </a:r>
            <a:r>
              <a:rPr lang="en-US" dirty="0" smtClean="0"/>
              <a:t>. (Nehemiah 8:5-6)</a:t>
            </a:r>
          </a:p>
          <a:p>
            <a:endParaRPr lang="en-US" dirty="0" smtClean="0"/>
          </a:p>
          <a:p>
            <a:r>
              <a:rPr lang="en-US" dirty="0" smtClean="0"/>
              <a:t>Other tradition claims also that:</a:t>
            </a:r>
            <a:endParaRPr lang="en-US" dirty="0"/>
          </a:p>
          <a:p>
            <a:pPr marL="285750" indent="-285750">
              <a:buFont typeface="Arial" panose="020B0604020202020204" pitchFamily="34" charset="0"/>
              <a:buChar char="•"/>
            </a:pPr>
            <a:r>
              <a:rPr lang="en-US" dirty="0" smtClean="0"/>
              <a:t>After many Jews were killed in many long wars in the early 6</a:t>
            </a:r>
            <a:r>
              <a:rPr lang="en-US" baseline="30000" dirty="0" smtClean="0"/>
              <a:t>th</a:t>
            </a:r>
            <a:r>
              <a:rPr lang="en-US" dirty="0" smtClean="0"/>
              <a:t> century King Gideon marked the end of hostilities as a special day of thanksgiving to god for the miracles he did for the Jews.</a:t>
            </a:r>
          </a:p>
          <a:p>
            <a:endParaRPr lang="en-US" dirty="0" smtClean="0"/>
          </a:p>
          <a:p>
            <a:pPr marL="285750" indent="-285750">
              <a:buFont typeface="Arial" panose="020B0604020202020204" pitchFamily="34" charset="0"/>
              <a:buChar char="•"/>
            </a:pPr>
            <a:r>
              <a:rPr lang="en-US" dirty="0" smtClean="0"/>
              <a:t>The holiday was determined by the kessim and monks in the 15</a:t>
            </a:r>
            <a:r>
              <a:rPr lang="en-US" baseline="30000" dirty="0" smtClean="0"/>
              <a:t>th</a:t>
            </a:r>
            <a:r>
              <a:rPr lang="en-US" dirty="0" smtClean="0"/>
              <a:t> century during a period of severe persecution. </a:t>
            </a:r>
          </a:p>
          <a:p>
            <a:endParaRPr lang="en-US" dirty="0"/>
          </a:p>
          <a:p>
            <a:pPr marL="285750" indent="-285750">
              <a:buFont typeface="Arial" panose="020B0604020202020204" pitchFamily="34" charset="0"/>
              <a:buChar char="•"/>
            </a:pPr>
            <a:r>
              <a:rPr lang="en-US" dirty="0" smtClean="0"/>
              <a:t>The holiday was established in the 15</a:t>
            </a:r>
            <a:r>
              <a:rPr lang="en-US" baseline="30000" dirty="0" smtClean="0"/>
              <a:t>th</a:t>
            </a:r>
            <a:r>
              <a:rPr lang="en-US" dirty="0" smtClean="0"/>
              <a:t> century as part of Abba </a:t>
            </a:r>
            <a:r>
              <a:rPr lang="en-US" dirty="0"/>
              <a:t>S</a:t>
            </a:r>
            <a:r>
              <a:rPr lang="en-US" dirty="0" smtClean="0"/>
              <a:t>abra to keep beta Israel committee separate from the Christians.</a:t>
            </a:r>
          </a:p>
          <a:p>
            <a:pPr>
              <a:buFont typeface="Arial" pitchFamily="34" charset="0"/>
              <a:buChar char="•"/>
            </a:pPr>
            <a:endParaRPr lang="en-US" sz="16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3"/>
            <a:ext cx="9144000" cy="67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651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6"/>
          <p:cNvSpPr/>
          <p:nvPr/>
        </p:nvSpPr>
        <p:spPr>
          <a:xfrm>
            <a:off x="228599" y="1727594"/>
            <a:ext cx="7744767" cy="3170099"/>
          </a:xfrm>
          <a:prstGeom prst="rect">
            <a:avLst/>
          </a:prstGeom>
        </p:spPr>
        <p:txBody>
          <a:bodyPr wrap="square">
            <a:spAutoFit/>
          </a:bodyPr>
          <a:lstStyle/>
          <a:p>
            <a:pPr marL="342900" indent="-342900">
              <a:buFont typeface="Arial" panose="020B0604020202020204" pitchFamily="34" charset="0"/>
              <a:buChar char="•"/>
            </a:pPr>
            <a:r>
              <a:rPr lang="en-US" sz="2000" dirty="0" smtClean="0"/>
              <a:t>Remember  the receiving of the Torah &amp; strengthening  the relationship of the Jews with the Torah. </a:t>
            </a:r>
          </a:p>
          <a:p>
            <a:pPr>
              <a:buFont typeface="Arial" pitchFamily="34" charset="0"/>
              <a:buChar char="•"/>
            </a:pPr>
            <a:endParaRPr lang="en-US" sz="2000" dirty="0" smtClean="0"/>
          </a:p>
          <a:p>
            <a:pPr marL="285750" indent="-285750">
              <a:buFont typeface="Arial" panose="020B0604020202020204" pitchFamily="34" charset="0"/>
              <a:buChar char="•"/>
            </a:pPr>
            <a:r>
              <a:rPr lang="en-US" sz="2000" dirty="0" smtClean="0"/>
              <a:t>Renewing the Covenant with God as they did in the days of Ezra.</a:t>
            </a:r>
          </a:p>
          <a:p>
            <a:pPr>
              <a:buFont typeface="Arial" pitchFamily="34" charset="0"/>
              <a:buChar char="•"/>
            </a:pPr>
            <a:endParaRPr lang="en-US" sz="2000" dirty="0" smtClean="0"/>
          </a:p>
          <a:p>
            <a:pPr marL="285750" indent="-285750">
              <a:buFont typeface="Arial" panose="020B0604020202020204" pitchFamily="34" charset="0"/>
              <a:buChar char="•"/>
            </a:pPr>
            <a:r>
              <a:rPr lang="en-US" sz="2000" dirty="0" smtClean="0"/>
              <a:t>Encouraging the community to preserve Jewish identity.</a:t>
            </a:r>
          </a:p>
          <a:p>
            <a:pPr>
              <a:buFont typeface="Arial" pitchFamily="34" charset="0"/>
              <a:buChar char="•"/>
            </a:pPr>
            <a:endParaRPr lang="en-US" sz="2000" dirty="0" smtClean="0"/>
          </a:p>
          <a:p>
            <a:pPr marL="285750" indent="-285750">
              <a:buFont typeface="Arial" panose="020B0604020202020204" pitchFamily="34" charset="0"/>
              <a:buChar char="•"/>
            </a:pPr>
            <a:r>
              <a:rPr lang="en-US" sz="2000" dirty="0" smtClean="0"/>
              <a:t>Fasting day of repentance and prayer.</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Creating unity in the community.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3"/>
            <a:ext cx="9144000" cy="67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pninavi\Desktop\%20200~1.JPG"/>
          <p:cNvPicPr>
            <a:picLocks noGrp="1" noChangeAspect="1" noChangeArrowheads="1"/>
          </p:cNvPicPr>
          <p:nvPr>
            <p:ph idx="1"/>
          </p:nvPr>
        </p:nvPicPr>
        <p:blipFill rotWithShape="1">
          <a:blip r:embed="rId3" cstate="print"/>
          <a:srcRect l="20738" b="12748"/>
          <a:stretch/>
        </p:blipFill>
        <p:spPr bwMode="auto">
          <a:xfrm>
            <a:off x="5092058" y="3755172"/>
            <a:ext cx="4077342" cy="3102828"/>
          </a:xfrm>
          <a:prstGeom prst="rect">
            <a:avLst/>
          </a:prstGeom>
          <a:noFill/>
        </p:spPr>
      </p:pic>
      <p:sp>
        <p:nvSpPr>
          <p:cNvPr id="2" name="מלבן 1"/>
          <p:cNvSpPr/>
          <p:nvPr/>
        </p:nvSpPr>
        <p:spPr>
          <a:xfrm>
            <a:off x="451874" y="805709"/>
            <a:ext cx="7298216" cy="707886"/>
          </a:xfrm>
          <a:prstGeom prst="rect">
            <a:avLst/>
          </a:prstGeom>
        </p:spPr>
        <p:txBody>
          <a:bodyPr wrap="none">
            <a:spAutoFit/>
          </a:bodyPr>
          <a:lstStyle/>
          <a:p>
            <a:pPr algn="ctr"/>
            <a:r>
              <a:rPr lang="en-US" sz="4000" b="1" u="sng" dirty="0">
                <a:solidFill>
                  <a:schemeClr val="accent3">
                    <a:lumMod val="50000"/>
                  </a:schemeClr>
                </a:solidFill>
              </a:rPr>
              <a:t>Five significant points about </a:t>
            </a:r>
            <a:r>
              <a:rPr lang="en-US" sz="4000" b="1" u="sng" dirty="0" err="1">
                <a:solidFill>
                  <a:schemeClr val="accent3">
                    <a:lumMod val="50000"/>
                  </a:schemeClr>
                </a:solidFill>
              </a:rPr>
              <a:t>Sigd</a:t>
            </a:r>
            <a:r>
              <a:rPr lang="en-US" sz="4000" b="1" u="sng" dirty="0">
                <a:solidFill>
                  <a:schemeClr val="accent3">
                    <a:lumMod val="50000"/>
                  </a:schemeClr>
                </a:solidFill>
              </a:rPr>
              <a:t>:</a:t>
            </a:r>
          </a:p>
        </p:txBody>
      </p:sp>
    </p:spTree>
    <p:extLst>
      <p:ext uri="{BB962C8B-B14F-4D97-AF65-F5344CB8AC3E}">
        <p14:creationId xmlns:p14="http://schemas.microsoft.com/office/powerpoint/2010/main" val="837137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685800"/>
            <a:ext cx="8229600" cy="5562600"/>
          </a:xfrm>
        </p:spPr>
        <p:txBody>
          <a:bodyPr>
            <a:normAutofit/>
          </a:bodyPr>
          <a:lstStyle/>
          <a:p>
            <a:pPr algn="ctr">
              <a:buNone/>
            </a:pPr>
            <a:r>
              <a:rPr lang="en-US" b="1" dirty="0" smtClean="0">
                <a:solidFill>
                  <a:schemeClr val="accent3">
                    <a:lumMod val="50000"/>
                  </a:schemeClr>
                </a:solidFill>
                <a:latin typeface="Times New Roman" pitchFamily="18" charset="0"/>
                <a:cs typeface="Times New Roman" pitchFamily="18" charset="0"/>
              </a:rPr>
              <a:t>Sigd in Ethiopia </a:t>
            </a:r>
          </a:p>
          <a:p>
            <a:r>
              <a:rPr lang="en-US" sz="1800" b="1" u="sng" dirty="0" smtClean="0">
                <a:solidFill>
                  <a:schemeClr val="accent3">
                    <a:lumMod val="50000"/>
                  </a:schemeClr>
                </a:solidFill>
                <a:cs typeface="Times New Roman" pitchFamily="18" charset="0"/>
              </a:rPr>
              <a:t>Preparation </a:t>
            </a:r>
            <a:r>
              <a:rPr lang="en-US" sz="1800" dirty="0" smtClean="0">
                <a:solidFill>
                  <a:schemeClr val="accent3">
                    <a:lumMod val="50000"/>
                  </a:schemeClr>
                </a:solidFill>
                <a:cs typeface="Times New Roman" pitchFamily="18" charset="0"/>
              </a:rPr>
              <a:t> - </a:t>
            </a:r>
            <a:r>
              <a:rPr lang="en-US" sz="1800" dirty="0" smtClean="0"/>
              <a:t>everyone goes to the largest village beautifully dressed after immersing in the mikveh. Sheep &amp; beef are cooked the day before for the holiday meal for after the fast.</a:t>
            </a:r>
          </a:p>
          <a:p>
            <a:pPr marL="0" indent="0">
              <a:buNone/>
            </a:pPr>
            <a:endParaRPr lang="he-IL" sz="1800" dirty="0" smtClean="0"/>
          </a:p>
          <a:p>
            <a:r>
              <a:rPr lang="en-US" sz="1800" b="1" u="sng" dirty="0" smtClean="0">
                <a:solidFill>
                  <a:schemeClr val="accent3">
                    <a:lumMod val="50000"/>
                  </a:schemeClr>
                </a:solidFill>
                <a:cs typeface="Times New Roman" pitchFamily="18" charset="0"/>
              </a:rPr>
              <a:t>Choosing a mountain to ascent for the ceremony</a:t>
            </a:r>
          </a:p>
          <a:p>
            <a:pPr marL="0" indent="0">
              <a:buNone/>
            </a:pPr>
            <a:endParaRPr lang="en-US" sz="1800" dirty="0" smtClean="0">
              <a:cs typeface="Times New Roman" pitchFamily="18" charset="0"/>
            </a:endParaRPr>
          </a:p>
          <a:p>
            <a:pPr fontAlgn="base"/>
            <a:r>
              <a:rPr lang="en-US" sz="1800" b="1" u="sng" dirty="0" smtClean="0">
                <a:solidFill>
                  <a:schemeClr val="accent3">
                    <a:lumMod val="50000"/>
                  </a:schemeClr>
                </a:solidFill>
              </a:rPr>
              <a:t>On the day of </a:t>
            </a:r>
            <a:r>
              <a:rPr lang="en-US" sz="1800" b="1" u="sng" dirty="0" err="1" smtClean="0">
                <a:solidFill>
                  <a:schemeClr val="accent3">
                    <a:lumMod val="50000"/>
                  </a:schemeClr>
                </a:solidFill>
              </a:rPr>
              <a:t>Sigd</a:t>
            </a:r>
            <a:r>
              <a:rPr lang="en-US" sz="1800" b="1" u="sng" dirty="0" smtClean="0">
                <a:solidFill>
                  <a:schemeClr val="accent3">
                    <a:lumMod val="50000"/>
                  </a:schemeClr>
                </a:solidFill>
              </a:rPr>
              <a:t> </a:t>
            </a:r>
            <a:r>
              <a:rPr lang="en-US" sz="1800" b="1" dirty="0" smtClean="0">
                <a:solidFill>
                  <a:schemeClr val="accent3">
                    <a:lumMod val="50000"/>
                  </a:schemeClr>
                </a:solidFill>
              </a:rPr>
              <a:t> -</a:t>
            </a:r>
            <a:r>
              <a:rPr lang="en-US" sz="1800" dirty="0" smtClean="0"/>
              <a:t>The evening before there are prayers, in the morning they immerse in the river and go to the tall mountain together with the kessim. Some put rocks on their heads to symbolize their heavy sins.  At the ceremony the laws of the Torah are read,  and they repent for  their sins while raising their arms asking God to listen to their prayers.</a:t>
            </a:r>
          </a:p>
          <a:p>
            <a:pPr algn="ctr" fontAlgn="base">
              <a:buNone/>
            </a:pPr>
            <a:endParaRPr lang="en-US" sz="1400" b="1" dirty="0" smtClean="0">
              <a:solidFill>
                <a:srgbClr val="FF0000"/>
              </a:solidFill>
              <a:cs typeface="Times New Roman" pitchFamily="18" charset="0"/>
            </a:endParaRPr>
          </a:p>
          <a:p>
            <a:pPr algn="ctr" fontAlgn="base">
              <a:buNone/>
            </a:pPr>
            <a:endParaRPr lang="en-US" sz="2000" dirty="0" smtClean="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3"/>
            <a:ext cx="9144000" cy="67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C:\Users\pninavi\Desktop\300px-Sigd_in_ethiopia_4.jpg"/>
          <p:cNvPicPr>
            <a:picLocks noChangeAspect="1" noChangeArrowheads="1"/>
          </p:cNvPicPr>
          <p:nvPr/>
        </p:nvPicPr>
        <p:blipFill>
          <a:blip r:embed="rId3" cstate="print"/>
          <a:srcRect/>
          <a:stretch>
            <a:fillRect/>
          </a:stretch>
        </p:blipFill>
        <p:spPr bwMode="auto">
          <a:xfrm>
            <a:off x="5600577" y="4350347"/>
            <a:ext cx="3543423" cy="2507653"/>
          </a:xfrm>
          <a:prstGeom prst="rect">
            <a:avLst/>
          </a:prstGeom>
          <a:noFill/>
        </p:spPr>
      </p:pic>
      <p:pic>
        <p:nvPicPr>
          <p:cNvPr id="6" name="Picture 5" descr="C:\Users\pninavi\Desktop\64.jpg"/>
          <p:cNvPicPr>
            <a:picLocks noChangeAspect="1" noChangeArrowheads="1"/>
          </p:cNvPicPr>
          <p:nvPr/>
        </p:nvPicPr>
        <p:blipFill rotWithShape="1">
          <a:blip r:embed="rId4" cstate="print"/>
          <a:srcRect t="15376"/>
          <a:stretch/>
        </p:blipFill>
        <p:spPr bwMode="auto">
          <a:xfrm>
            <a:off x="346529" y="4724400"/>
            <a:ext cx="3124200" cy="2133600"/>
          </a:xfrm>
          <a:prstGeom prst="rect">
            <a:avLst/>
          </a:prstGeom>
          <a:noFill/>
        </p:spPr>
      </p:pic>
    </p:spTree>
    <p:extLst>
      <p:ext uri="{BB962C8B-B14F-4D97-AF65-F5344CB8AC3E}">
        <p14:creationId xmlns:p14="http://schemas.microsoft.com/office/powerpoint/2010/main" val="496417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pninavi\Desktop\443273.jpg"/>
          <p:cNvPicPr>
            <a:picLocks noChangeAspect="1" noChangeArrowheads="1"/>
          </p:cNvPicPr>
          <p:nvPr/>
        </p:nvPicPr>
        <p:blipFill>
          <a:blip r:embed="rId2" cstate="print"/>
          <a:srcRect/>
          <a:stretch>
            <a:fillRect/>
          </a:stretch>
        </p:blipFill>
        <p:spPr bwMode="auto">
          <a:xfrm>
            <a:off x="6180716" y="4343400"/>
            <a:ext cx="2963284" cy="2667000"/>
          </a:xfrm>
          <a:prstGeom prst="rect">
            <a:avLst/>
          </a:prstGeom>
          <a:noFill/>
        </p:spPr>
      </p:pic>
      <p:sp>
        <p:nvSpPr>
          <p:cNvPr id="3" name="Content Placeholder 2"/>
          <p:cNvSpPr>
            <a:spLocks noGrp="1"/>
          </p:cNvSpPr>
          <p:nvPr>
            <p:ph idx="1"/>
          </p:nvPr>
        </p:nvSpPr>
        <p:spPr>
          <a:xfrm>
            <a:off x="152400" y="1600200"/>
            <a:ext cx="8763000" cy="5105400"/>
          </a:xfrm>
        </p:spPr>
        <p:txBody>
          <a:bodyPr>
            <a:normAutofit fontScale="92500" lnSpcReduction="20000"/>
          </a:bodyPr>
          <a:lstStyle/>
          <a:p>
            <a:pPr fontAlgn="base"/>
            <a:r>
              <a:rPr lang="en-US" sz="2400" dirty="0" smtClean="0">
                <a:cs typeface="Times New Roman" pitchFamily="18" charset="0"/>
              </a:rPr>
              <a:t>The  </a:t>
            </a:r>
            <a:r>
              <a:rPr lang="en-US" sz="2400" dirty="0">
                <a:cs typeface="Times New Roman" pitchFamily="18" charset="0"/>
              </a:rPr>
              <a:t>ceremony </a:t>
            </a:r>
            <a:r>
              <a:rPr lang="en-US" sz="2400" dirty="0" smtClean="0">
                <a:cs typeface="Times New Roman" pitchFamily="18" charset="0"/>
              </a:rPr>
              <a:t>take place at  </a:t>
            </a:r>
            <a:r>
              <a:rPr lang="en-US" sz="2400" dirty="0" err="1" smtClean="0">
                <a:cs typeface="Times New Roman" pitchFamily="18" charset="0"/>
              </a:rPr>
              <a:t>Armon</a:t>
            </a:r>
            <a:r>
              <a:rPr lang="en-US" sz="2400" dirty="0" smtClean="0">
                <a:cs typeface="Times New Roman" pitchFamily="18" charset="0"/>
              </a:rPr>
              <a:t> </a:t>
            </a:r>
            <a:r>
              <a:rPr lang="en-US" sz="2400" dirty="0" err="1" smtClean="0">
                <a:cs typeface="Times New Roman" pitchFamily="18" charset="0"/>
              </a:rPr>
              <a:t>Hanazhiv</a:t>
            </a:r>
            <a:r>
              <a:rPr lang="en-US" sz="2400" dirty="0" smtClean="0">
                <a:cs typeface="Times New Roman" pitchFamily="18" charset="0"/>
              </a:rPr>
              <a:t> in Jerusalem</a:t>
            </a:r>
            <a:endParaRPr lang="en-US" sz="2400" dirty="0">
              <a:cs typeface="Times New Roman" pitchFamily="18" charset="0"/>
            </a:endParaRPr>
          </a:p>
          <a:p>
            <a:pPr marL="0" indent="0" fontAlgn="base">
              <a:buNone/>
            </a:pPr>
            <a:endParaRPr lang="en-US" sz="2400" dirty="0">
              <a:cs typeface="Times New Roman" pitchFamily="18" charset="0"/>
            </a:endParaRPr>
          </a:p>
          <a:p>
            <a:pPr fontAlgn="base"/>
            <a:r>
              <a:rPr lang="en-US" sz="2400" dirty="0">
                <a:cs typeface="Times New Roman" pitchFamily="18" charset="0"/>
              </a:rPr>
              <a:t>On 30.06.2008, the Knesset passed a law </a:t>
            </a:r>
            <a:r>
              <a:rPr lang="en-US" sz="2400" dirty="0" smtClean="0">
                <a:cs typeface="Times New Roman" pitchFamily="18" charset="0"/>
              </a:rPr>
              <a:t>that this holiday, become part of the Jewish calendar. </a:t>
            </a:r>
            <a:r>
              <a:rPr lang="en-US" sz="2400" dirty="0">
                <a:cs typeface="Times New Roman" pitchFamily="18" charset="0"/>
              </a:rPr>
              <a:t>uploaded by MK Uri Yehuda Ariel from the National Union, in cooperation with MKs from Shas, Meretz, Labor and Likud. </a:t>
            </a:r>
            <a:endParaRPr lang="en-US" sz="2400" dirty="0" smtClean="0">
              <a:cs typeface="Times New Roman" pitchFamily="18" charset="0"/>
            </a:endParaRPr>
          </a:p>
          <a:p>
            <a:pPr marL="0" indent="0" fontAlgn="base">
              <a:buNone/>
            </a:pPr>
            <a:endParaRPr lang="en-US" sz="2100" dirty="0">
              <a:cs typeface="Times New Roman" pitchFamily="18" charset="0"/>
            </a:endParaRPr>
          </a:p>
          <a:p>
            <a:pPr marL="0" indent="0" fontAlgn="base">
              <a:buNone/>
            </a:pPr>
            <a:r>
              <a:rPr lang="en-US" sz="2100" dirty="0" smtClean="0">
                <a:cs typeface="Times New Roman" pitchFamily="18" charset="0"/>
              </a:rPr>
              <a:t>The </a:t>
            </a:r>
            <a:r>
              <a:rPr lang="en-US" sz="2100" dirty="0">
                <a:cs typeface="Times New Roman" pitchFamily="18" charset="0"/>
              </a:rPr>
              <a:t>law states </a:t>
            </a:r>
            <a:r>
              <a:rPr lang="en-US" sz="2100" dirty="0" smtClean="0">
                <a:cs typeface="Times New Roman" pitchFamily="18" charset="0"/>
              </a:rPr>
              <a:t>that:</a:t>
            </a:r>
            <a:endParaRPr lang="en-US" sz="4000" dirty="0">
              <a:cs typeface="Times New Roman" pitchFamily="18" charset="0"/>
            </a:endParaRPr>
          </a:p>
          <a:p>
            <a:pPr marL="514350" indent="-252413" fontAlgn="base">
              <a:lnSpc>
                <a:spcPct val="160000"/>
              </a:lnSpc>
              <a:buFont typeface="+mj-lt"/>
              <a:buAutoNum type="arabicPeriod"/>
            </a:pPr>
            <a:r>
              <a:rPr lang="en-US" sz="2000" dirty="0" smtClean="0">
                <a:cs typeface="Times New Roman" pitchFamily="18" charset="0"/>
              </a:rPr>
              <a:t>Special holiday </a:t>
            </a:r>
            <a:r>
              <a:rPr lang="en-US" sz="2000" dirty="0">
                <a:cs typeface="Times New Roman" pitchFamily="18" charset="0"/>
              </a:rPr>
              <a:t>is noted by the state on 28th Cheshvan</a:t>
            </a:r>
          </a:p>
          <a:p>
            <a:pPr marL="514350" indent="-252413" fontAlgn="base">
              <a:lnSpc>
                <a:spcPct val="160000"/>
              </a:lnSpc>
              <a:buFont typeface="+mj-lt"/>
              <a:buAutoNum type="arabicPeriod"/>
            </a:pPr>
            <a:r>
              <a:rPr lang="en-US" sz="2000" dirty="0" smtClean="0">
                <a:cs typeface="Times New Roman" pitchFamily="18" charset="0"/>
              </a:rPr>
              <a:t>Central </a:t>
            </a:r>
            <a:r>
              <a:rPr lang="en-US" sz="2000" dirty="0">
                <a:cs typeface="Times New Roman" pitchFamily="18" charset="0"/>
              </a:rPr>
              <a:t>rally will be organized by the Ministry of culture</a:t>
            </a:r>
          </a:p>
          <a:p>
            <a:pPr marL="514350" indent="-252413" fontAlgn="base">
              <a:lnSpc>
                <a:spcPct val="160000"/>
              </a:lnSpc>
              <a:buFont typeface="+mj-lt"/>
              <a:buAutoNum type="arabicPeriod"/>
            </a:pPr>
            <a:r>
              <a:rPr lang="en-US" sz="2000" dirty="0">
                <a:cs typeface="Times New Roman" pitchFamily="18" charset="0"/>
              </a:rPr>
              <a:t>Educational activities for </a:t>
            </a:r>
            <a:r>
              <a:rPr lang="en-US" sz="2000" dirty="0" err="1" smtClean="0">
                <a:cs typeface="Times New Roman" pitchFamily="18" charset="0"/>
              </a:rPr>
              <a:t>Sigd</a:t>
            </a:r>
            <a:r>
              <a:rPr lang="en-US" sz="2000" dirty="0" smtClean="0">
                <a:cs typeface="Times New Roman" pitchFamily="18" charset="0"/>
              </a:rPr>
              <a:t> holiday will be </a:t>
            </a:r>
            <a:r>
              <a:rPr lang="en-US" sz="2000" dirty="0">
                <a:cs typeface="Times New Roman" pitchFamily="18" charset="0"/>
              </a:rPr>
              <a:t>provided </a:t>
            </a:r>
            <a:endParaRPr lang="en-US" sz="2000" dirty="0" smtClean="0">
              <a:cs typeface="Times New Roman" pitchFamily="18" charset="0"/>
            </a:endParaRPr>
          </a:p>
          <a:p>
            <a:pPr marL="261937" indent="0" fontAlgn="base">
              <a:lnSpc>
                <a:spcPct val="160000"/>
              </a:lnSpc>
              <a:buNone/>
            </a:pPr>
            <a:r>
              <a:rPr lang="en-US" sz="2000" dirty="0">
                <a:cs typeface="Times New Roman" pitchFamily="18" charset="0"/>
              </a:rPr>
              <a:t> </a:t>
            </a:r>
            <a:r>
              <a:rPr lang="en-US" sz="2000" dirty="0" smtClean="0">
                <a:cs typeface="Times New Roman" pitchFamily="18" charset="0"/>
              </a:rPr>
              <a:t>   by </a:t>
            </a:r>
            <a:r>
              <a:rPr lang="en-US" sz="2000" dirty="0">
                <a:cs typeface="Times New Roman" pitchFamily="18" charset="0"/>
              </a:rPr>
              <a:t>the Minister of Education. </a:t>
            </a:r>
          </a:p>
          <a:p>
            <a:pPr marL="514350" indent="-252413" fontAlgn="base">
              <a:lnSpc>
                <a:spcPct val="160000"/>
              </a:lnSpc>
              <a:buFont typeface="+mj-lt"/>
              <a:buAutoNum type="arabicPeriod"/>
            </a:pPr>
            <a:r>
              <a:rPr lang="en-US" sz="2000" dirty="0" smtClean="0">
                <a:cs typeface="Times New Roman" pitchFamily="18" charset="0"/>
              </a:rPr>
              <a:t>A </a:t>
            </a:r>
            <a:r>
              <a:rPr lang="en-US" sz="2000" dirty="0">
                <a:cs typeface="Times New Roman" pitchFamily="18" charset="0"/>
              </a:rPr>
              <a:t>day of choice. </a:t>
            </a:r>
            <a:endParaRPr lang="en-US" sz="2000" b="1" dirty="0">
              <a:cs typeface="Times New Roman" pitchFamily="18" charset="0"/>
            </a:endParaRPr>
          </a:p>
          <a:p>
            <a:pPr marL="0" indent="0" fontAlgn="base">
              <a:buNone/>
            </a:pPr>
            <a:endParaRPr lang="en-US" sz="2100" dirty="0" smtClean="0">
              <a:cs typeface="Times New Roman" pitchFamily="18"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63"/>
            <a:ext cx="9144000" cy="67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828841" y="838200"/>
            <a:ext cx="3242106" cy="769441"/>
          </a:xfrm>
          <a:prstGeom prst="rect">
            <a:avLst/>
          </a:prstGeom>
        </p:spPr>
        <p:txBody>
          <a:bodyPr wrap="none">
            <a:spAutoFit/>
          </a:bodyPr>
          <a:lstStyle/>
          <a:p>
            <a:pPr algn="ctr" fontAlgn="base">
              <a:buNone/>
            </a:pPr>
            <a:r>
              <a:rPr lang="en-US" sz="4400" b="1" u="sng" dirty="0">
                <a:solidFill>
                  <a:schemeClr val="accent3">
                    <a:lumMod val="50000"/>
                  </a:schemeClr>
                </a:solidFill>
                <a:cs typeface="Times New Roman" pitchFamily="18" charset="0"/>
              </a:rPr>
              <a:t>Sigd in Israel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ninavi\Desktop\162885~1.JPG"/>
          <p:cNvPicPr>
            <a:picLocks noChangeAspect="1" noChangeArrowheads="1"/>
          </p:cNvPicPr>
          <p:nvPr/>
        </p:nvPicPr>
        <p:blipFill>
          <a:blip r:embed="rId2" cstate="print"/>
          <a:srcRect/>
          <a:stretch>
            <a:fillRect/>
          </a:stretch>
        </p:blipFill>
        <p:spPr bwMode="auto">
          <a:xfrm>
            <a:off x="-930" y="-8486"/>
            <a:ext cx="9144930" cy="6858000"/>
          </a:xfrm>
          <a:prstGeom prst="rect">
            <a:avLst/>
          </a:prstGeom>
          <a:noFill/>
        </p:spPr>
      </p:pic>
      <p:sp>
        <p:nvSpPr>
          <p:cNvPr id="5" name="מלבן 4"/>
          <p:cNvSpPr/>
          <p:nvPr/>
        </p:nvSpPr>
        <p:spPr>
          <a:xfrm>
            <a:off x="137166" y="155416"/>
            <a:ext cx="8868738" cy="369332"/>
          </a:xfrm>
          <a:prstGeom prst="rect">
            <a:avLst/>
          </a:prstGeom>
          <a:solidFill>
            <a:schemeClr val="bg2"/>
          </a:solidFill>
        </p:spPr>
        <p:txBody>
          <a:bodyPr wrap="square">
            <a:spAutoFit/>
          </a:bodyPr>
          <a:lstStyle/>
          <a:p>
            <a:pPr algn="ctr"/>
            <a:r>
              <a:rPr lang="en-US" b="1" dirty="0" smtClean="0">
                <a:ln>
                  <a:solidFill>
                    <a:schemeClr val="bg2">
                      <a:lumMod val="50000"/>
                    </a:schemeClr>
                  </a:solidFill>
                </a:ln>
                <a:solidFill>
                  <a:schemeClr val="bg1"/>
                </a:solidFill>
                <a:effectLst>
                  <a:outerShdw blurRad="38100" dist="38100" dir="2700000" algn="tl">
                    <a:srgbClr val="000000">
                      <a:alpha val="43137"/>
                    </a:srgbClr>
                  </a:outerShdw>
                </a:effectLst>
              </a:rPr>
              <a:t>Ethiopian Rabbis blessing the audience at the Sigd celebration.           (</a:t>
            </a:r>
            <a:r>
              <a:rPr lang="en-US" sz="1400" b="1" dirty="0" err="1" smtClean="0">
                <a:ln>
                  <a:solidFill>
                    <a:schemeClr val="bg2">
                      <a:lumMod val="50000"/>
                    </a:schemeClr>
                  </a:solidFill>
                </a:ln>
                <a:solidFill>
                  <a:schemeClr val="bg1"/>
                </a:solidFill>
                <a:effectLst>
                  <a:outerShdw blurRad="38100" dist="38100" dir="2700000" algn="tl">
                    <a:srgbClr val="000000">
                      <a:alpha val="43137"/>
                    </a:srgbClr>
                  </a:outerShdw>
                </a:effectLst>
              </a:rPr>
              <a:t>Armon</a:t>
            </a:r>
            <a:r>
              <a:rPr lang="en-US" sz="1400" b="1" dirty="0" smtClean="0">
                <a:ln>
                  <a:solidFill>
                    <a:schemeClr val="bg2">
                      <a:lumMod val="50000"/>
                    </a:schemeClr>
                  </a:solidFill>
                </a:ln>
                <a:solidFill>
                  <a:schemeClr val="bg1"/>
                </a:solidFill>
                <a:effectLst>
                  <a:outerShdw blurRad="38100" dist="38100" dir="2700000" algn="tl">
                    <a:srgbClr val="000000">
                      <a:alpha val="43137"/>
                    </a:srgbClr>
                  </a:outerShdw>
                </a:effectLst>
              </a:rPr>
              <a:t> </a:t>
            </a:r>
            <a:r>
              <a:rPr lang="en-US" sz="1400" b="1" dirty="0" err="1" smtClean="0">
                <a:ln>
                  <a:solidFill>
                    <a:schemeClr val="bg2">
                      <a:lumMod val="50000"/>
                    </a:schemeClr>
                  </a:solidFill>
                </a:ln>
                <a:solidFill>
                  <a:schemeClr val="bg1"/>
                </a:solidFill>
                <a:effectLst>
                  <a:outerShdw blurRad="38100" dist="38100" dir="2700000" algn="tl">
                    <a:srgbClr val="000000">
                      <a:alpha val="43137"/>
                    </a:srgbClr>
                  </a:outerShdw>
                </a:effectLst>
              </a:rPr>
              <a:t>Hanazhiv</a:t>
            </a:r>
            <a:r>
              <a:rPr lang="en-US" sz="1400" b="1" dirty="0" smtClean="0">
                <a:ln>
                  <a:solidFill>
                    <a:schemeClr val="bg2">
                      <a:lumMod val="50000"/>
                    </a:schemeClr>
                  </a:solidFill>
                </a:ln>
                <a:solidFill>
                  <a:schemeClr val="bg1"/>
                </a:solidFill>
                <a:effectLst>
                  <a:outerShdw blurRad="38100" dist="38100" dir="2700000" algn="tl">
                    <a:srgbClr val="000000">
                      <a:alpha val="43137"/>
                    </a:srgbClr>
                  </a:outerShdw>
                </a:effectLst>
              </a:rPr>
              <a:t>, Jerusalem)</a:t>
            </a:r>
            <a:endParaRPr lang="he-IL" sz="1400" b="1" dirty="0">
              <a:ln>
                <a:solidFill>
                  <a:schemeClr val="bg2">
                    <a:lumMod val="50000"/>
                  </a:schemeClr>
                </a:solidFill>
              </a:ln>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ninavi\Desktop\IMG_1147-1024x76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מלבן 4"/>
          <p:cNvSpPr/>
          <p:nvPr/>
        </p:nvSpPr>
        <p:spPr>
          <a:xfrm>
            <a:off x="5486400" y="6248400"/>
            <a:ext cx="3581400" cy="400110"/>
          </a:xfrm>
          <a:prstGeom prst="rect">
            <a:avLst/>
          </a:prstGeom>
        </p:spPr>
        <p:txBody>
          <a:bodyPr wrap="square">
            <a:spAutoFit/>
          </a:bodyPr>
          <a:lstStyle/>
          <a:p>
            <a:r>
              <a:rPr lang="en-US" sz="2000" b="1" dirty="0" smtClean="0">
                <a:effectLst>
                  <a:outerShdw blurRad="38100" dist="38100" dir="2700000" algn="tl">
                    <a:srgbClr val="000000">
                      <a:alpha val="43137"/>
                    </a:srgbClr>
                  </a:outerShdw>
                </a:effectLst>
                <a:cs typeface="+mj-cs"/>
              </a:rPr>
              <a:t>Distribution of blessed bread</a:t>
            </a:r>
            <a:endParaRPr lang="he-IL" sz="2000" b="1" dirty="0">
              <a:effectLst>
                <a:outerShdw blurRad="38100" dist="38100" dir="2700000" algn="tl">
                  <a:srgbClr val="000000">
                    <a:alpha val="43137"/>
                  </a:srgbClr>
                </a:outerShdw>
              </a:effectLst>
              <a:cs typeface="+mj-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2575</TotalTime>
  <Words>718</Words>
  <Application>Microsoft Office PowerPoint</Application>
  <PresentationFormat>‫הצגה על המסך (4:3)</PresentationFormat>
  <Paragraphs>72</Paragraphs>
  <Slides>11</Slides>
  <Notes>1</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11</vt:i4>
      </vt:variant>
    </vt:vector>
  </HeadingPairs>
  <TitlesOfParts>
    <vt:vector size="16" baseType="lpstr">
      <vt:lpstr>Arial</vt:lpstr>
      <vt:lpstr>Calibri</vt:lpstr>
      <vt:lpstr>Tahoma</vt:lpstr>
      <vt:lpstr>Times New Roman</vt:lpstr>
      <vt:lpstr>Office Theme</vt:lpstr>
      <vt:lpstr>Beta  Israel</vt:lpstr>
      <vt:lpstr>The Jewish life in Ethiopia: </vt:lpstr>
      <vt:lpstr>מצגת של PowerPoint‏</vt:lpstr>
      <vt:lpstr> The Sigd  Holiday </vt:lpstr>
      <vt:lpstr>מצגת של PowerPoint‏</vt:lpstr>
      <vt:lpstr>מצגת של PowerPoint‏</vt:lpstr>
      <vt:lpstr>מצגת של PowerPoint‏</vt:lpstr>
      <vt:lpstr>מצגת של PowerPoint‏</vt:lpstr>
      <vt:lpstr>מצגת של PowerPoint‏</vt:lpstr>
      <vt:lpstr>מצגת של PowerPoint‏</vt:lpstr>
      <vt:lpstr>Sigd relevant for world  Jewry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Beta Israel</dc:title>
  <dc:creator>Guest</dc:creator>
  <cp:lastModifiedBy>Agenyahu, Pnina Falego</cp:lastModifiedBy>
  <cp:revision>110</cp:revision>
  <dcterms:created xsi:type="dcterms:W3CDTF">2014-11-12T15:06:59Z</dcterms:created>
  <dcterms:modified xsi:type="dcterms:W3CDTF">2019-11-06T07:43:03Z</dcterms:modified>
</cp:coreProperties>
</file>