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8" r:id="rId3"/>
    <p:sldId id="257" r:id="rId4"/>
    <p:sldId id="258" r:id="rId5"/>
    <p:sldId id="259" r:id="rId6"/>
    <p:sldId id="260" r:id="rId7"/>
    <p:sldId id="269" r:id="rId8"/>
    <p:sldId id="272" r:id="rId9"/>
    <p:sldId id="270" r:id="rId10"/>
    <p:sldId id="267" r:id="rId11"/>
    <p:sldId id="274" r:id="rId12"/>
    <p:sldId id="275" r:id="rId13"/>
    <p:sldId id="264" r:id="rId14"/>
    <p:sldId id="262" r:id="rId15"/>
    <p:sldId id="263" r:id="rId16"/>
    <p:sldId id="273"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1487" initials="m" lastIdx="1" clrIdx="0">
    <p:extLst>
      <p:ext uri="{19B8F6BF-5375-455C-9EA6-DF929625EA0E}">
        <p15:presenceInfo xmlns:p15="http://schemas.microsoft.com/office/powerpoint/2012/main" userId="S::microsoft1487@my365.ink::74c5486d-bd9a-4619-9e61-c820c78b37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0" autoAdjust="0"/>
    <p:restoredTop sz="94660"/>
  </p:normalViewPr>
  <p:slideViewPr>
    <p:cSldViewPr snapToGrid="0">
      <p:cViewPr varScale="1">
        <p:scale>
          <a:sx n="66" d="100"/>
          <a:sy n="66" d="100"/>
        </p:scale>
        <p:origin x="4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6T19:56:33.937" idx="1">
    <p:pos x="767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5245E4-40FB-43AD-BB50-AC05CF700D6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F9F1A006-B300-4E0A-9D3A-4D54F253C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672C831-7FCC-4035-9D07-71079CA80D49}"/>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AC9B9FA7-D9A2-4240-AE27-0995D4FFB8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717A3A8-DD7D-4D3C-AD49-8638403B72ED}"/>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327434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5A5D31-8BC3-4914-903A-6E144A9D3B3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97CB92-AA13-4312-BBA3-A2F115EDE96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5313616-C917-42C2-8190-573341F4DB14}"/>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B37230CD-AA01-46E5-9875-1EE0DB58F21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2E4394B-598A-4289-9F1C-3848231A6C74}"/>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327883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B4D3C97-B2E3-4E79-B5F7-3622D522D4EF}"/>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87A2937-5A8C-4B3C-8D83-709EB7F1FDA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C4B64A-0551-4D37-9708-6F03351F2E64}"/>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5BF10DB6-042F-45F1-93B9-A7C884C330A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5CC8888-2BB5-4C05-9E6E-14361DEA0FC9}"/>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220421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56CC0-AC20-4AB4-82EE-250811AA2F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F74588C-9059-4504-8FCB-5DB8B03C6B5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7E93D91-27E9-4628-975D-661E2048665F}"/>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E9C1E391-63CA-4E1B-B9DB-967C93C204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8914D99-862E-4F4C-B544-CC437DEC530A}"/>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317037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47E927-C7E3-41CE-8BEA-0DA80B88C6A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5CE187-F41B-4196-8477-0BAEB4380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A6EDC31-CF75-4D0F-8485-199FCBE04D88}"/>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CFD06E05-108C-4891-8366-15A2397AB1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966A252-A0AE-4157-9593-3C4DB5B9CC10}"/>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284305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8328E3-AFAD-47B2-A148-1CB2E2097CB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673CF3-EC16-4645-B89B-722767ED307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34736FF-D02C-4A4D-BA0A-6DBC2D14B26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728F787-3DF9-4E38-A26C-15DC67B649E3}"/>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6" name="מציין מיקום של כותרת תחתונה 5">
            <a:extLst>
              <a:ext uri="{FF2B5EF4-FFF2-40B4-BE49-F238E27FC236}">
                <a16:creationId xmlns:a16="http://schemas.microsoft.com/office/drawing/2014/main" id="{5AA65EB8-6FE1-479F-9264-071CD39656A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3EE8F79-4F83-4DFC-9C69-D0014DDC20EB}"/>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198535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C7F402-CC60-4500-BDC3-38762C6942A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999F12-D394-4654-814C-6AE617839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5E05F36-D584-4F6B-8B91-612C621697B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A588979-06D3-41A1-AC5A-6D2051DC2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F1817DB-7856-4B07-A7AC-38896EB9DE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713AF16-CB56-428A-9794-88FF05E6CD72}"/>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8" name="מציין מיקום של כותרת תחתונה 7">
            <a:extLst>
              <a:ext uri="{FF2B5EF4-FFF2-40B4-BE49-F238E27FC236}">
                <a16:creationId xmlns:a16="http://schemas.microsoft.com/office/drawing/2014/main" id="{587DDD8F-5559-4A40-AD3D-79D701F7818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76740F6-9615-4369-B103-763F8C041B68}"/>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30723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ADEF3D-DA7F-4248-A569-459D1E4B51B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CADAD8A-51E9-4EBF-9FB8-CC4DB65DAE78}"/>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4" name="מציין מיקום של כותרת תחתונה 3">
            <a:extLst>
              <a:ext uri="{FF2B5EF4-FFF2-40B4-BE49-F238E27FC236}">
                <a16:creationId xmlns:a16="http://schemas.microsoft.com/office/drawing/2014/main" id="{BA035A7D-3D2E-4B30-AFD8-299CE3316785}"/>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D2DBB1D-215C-435B-9E5A-C9CC489064BE}"/>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265641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9845428-39AE-45BE-82EF-1C4E65D88A64}"/>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3" name="מציין מיקום של כותרת תחתונה 2">
            <a:extLst>
              <a:ext uri="{FF2B5EF4-FFF2-40B4-BE49-F238E27FC236}">
                <a16:creationId xmlns:a16="http://schemas.microsoft.com/office/drawing/2014/main" id="{FF3BD9F5-5677-41F5-A677-027ABD15965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6FFB8AB-3761-473C-91F5-E20921D14250}"/>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361093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8BDE88-1F79-4195-A8CA-7223565081D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5CE2C8C-A9AC-4D81-B89B-0DFC86273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42A8772-DDAA-4C02-B45B-D11A85A8B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0310FB-636C-4C52-9E51-973E926FB95C}"/>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6" name="מציין מיקום של כותרת תחתונה 5">
            <a:extLst>
              <a:ext uri="{FF2B5EF4-FFF2-40B4-BE49-F238E27FC236}">
                <a16:creationId xmlns:a16="http://schemas.microsoft.com/office/drawing/2014/main" id="{052C8575-F876-45D3-85FC-5377F5A4DAE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5EE982-999D-49B9-8234-B4E89DBBB111}"/>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59488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25D637-C248-4E37-B3D9-0D997D2E193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5C423ED-FDC7-4F05-B11A-B4773E32B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7C0AD4B-4DAB-4A09-8911-83497B67A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EFAB784-538E-44F6-B325-3A3481F11602}"/>
              </a:ext>
            </a:extLst>
          </p:cNvPr>
          <p:cNvSpPr>
            <a:spLocks noGrp="1"/>
          </p:cNvSpPr>
          <p:nvPr>
            <p:ph type="dt" sz="half" idx="10"/>
          </p:nvPr>
        </p:nvSpPr>
        <p:spPr/>
        <p:txBody>
          <a:bodyPr/>
          <a:lstStyle/>
          <a:p>
            <a:fld id="{D80E2710-DB5B-46F6-A422-E781508263A4}" type="datetimeFigureOut">
              <a:rPr lang="he-IL" smtClean="0"/>
              <a:t>ח'/תשרי/תש"פ</a:t>
            </a:fld>
            <a:endParaRPr lang="he-IL"/>
          </a:p>
        </p:txBody>
      </p:sp>
      <p:sp>
        <p:nvSpPr>
          <p:cNvPr id="6" name="מציין מיקום של כותרת תחתונה 5">
            <a:extLst>
              <a:ext uri="{FF2B5EF4-FFF2-40B4-BE49-F238E27FC236}">
                <a16:creationId xmlns:a16="http://schemas.microsoft.com/office/drawing/2014/main" id="{84410894-D06D-40B2-9748-CA37FCB2B7E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DC512F6-7A00-4A3B-BD7C-30CA35D2FACB}"/>
              </a:ext>
            </a:extLst>
          </p:cNvPr>
          <p:cNvSpPr>
            <a:spLocks noGrp="1"/>
          </p:cNvSpPr>
          <p:nvPr>
            <p:ph type="sldNum" sz="quarter" idx="12"/>
          </p:nvPr>
        </p:nvSpPr>
        <p:spPr/>
        <p:txBody>
          <a:bodyPr/>
          <a:lstStyle/>
          <a:p>
            <a:fld id="{FB185105-876C-43A1-95B1-85D6F74AE911}" type="slidenum">
              <a:rPr lang="he-IL" smtClean="0"/>
              <a:t>‹#›</a:t>
            </a:fld>
            <a:endParaRPr lang="he-IL"/>
          </a:p>
        </p:txBody>
      </p:sp>
    </p:spTree>
    <p:extLst>
      <p:ext uri="{BB962C8B-B14F-4D97-AF65-F5344CB8AC3E}">
        <p14:creationId xmlns:p14="http://schemas.microsoft.com/office/powerpoint/2010/main" val="179730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2D1EDB7-AADF-48EA-A586-853E1756CF0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8487E83-3D96-47E3-AC6B-98CF9D5E51A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3F6853A-1B4E-438F-B4EA-F934D0F4775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80E2710-DB5B-46F6-A422-E781508263A4}" type="datetimeFigureOut">
              <a:rPr lang="he-IL" smtClean="0"/>
              <a:t>ח'/תשרי/תש"פ</a:t>
            </a:fld>
            <a:endParaRPr lang="he-IL"/>
          </a:p>
        </p:txBody>
      </p:sp>
      <p:sp>
        <p:nvSpPr>
          <p:cNvPr id="5" name="מציין מיקום של כותרת תחתונה 4">
            <a:extLst>
              <a:ext uri="{FF2B5EF4-FFF2-40B4-BE49-F238E27FC236}">
                <a16:creationId xmlns:a16="http://schemas.microsoft.com/office/drawing/2014/main" id="{5526652A-16CD-4B06-AF07-2680CA4FF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32838E3-BAE0-48F7-B463-8F99311C992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185105-876C-43A1-95B1-85D6F74AE911}" type="slidenum">
              <a:rPr lang="he-IL" smtClean="0"/>
              <a:t>‹#›</a:t>
            </a:fld>
            <a:endParaRPr lang="he-IL"/>
          </a:p>
        </p:txBody>
      </p:sp>
    </p:spTree>
    <p:extLst>
      <p:ext uri="{BB962C8B-B14F-4D97-AF65-F5344CB8AC3E}">
        <p14:creationId xmlns:p14="http://schemas.microsoft.com/office/powerpoint/2010/main" val="277516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תוצאת תמונה עבור סוכה">
            <a:extLst>
              <a:ext uri="{FF2B5EF4-FFF2-40B4-BE49-F238E27FC236}">
                <a16:creationId xmlns:a16="http://schemas.microsoft.com/office/drawing/2014/main" id="{4D217C2D-5A19-41B4-AB2B-890196D5A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3" b="2687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כותרת 1">
            <a:extLst>
              <a:ext uri="{FF2B5EF4-FFF2-40B4-BE49-F238E27FC236}">
                <a16:creationId xmlns:a16="http://schemas.microsoft.com/office/drawing/2014/main" id="{4FCC6E4F-2400-4953-998D-10A84A050E52}"/>
              </a:ext>
            </a:extLst>
          </p:cNvPr>
          <p:cNvSpPr>
            <a:spLocks noGrp="1"/>
          </p:cNvSpPr>
          <p:nvPr>
            <p:ph type="ctrTitle"/>
          </p:nvPr>
        </p:nvSpPr>
        <p:spPr>
          <a:xfrm>
            <a:off x="8022021" y="3231931"/>
            <a:ext cx="3852041" cy="1834056"/>
          </a:xfrm>
        </p:spPr>
        <p:txBody>
          <a:bodyPr>
            <a:normAutofit fontScale="90000"/>
          </a:bodyPr>
          <a:lstStyle/>
          <a:p>
            <a:r>
              <a:rPr lang="en-US" sz="6600" b="1" dirty="0"/>
              <a:t>Hospitality </a:t>
            </a:r>
            <a:endParaRPr lang="he-IL" sz="6600" b="1" dirty="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77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44E171C-3421-49BA-8321-6BED84A00FFF}"/>
              </a:ext>
            </a:extLst>
          </p:cNvPr>
          <p:cNvSpPr>
            <a:spLocks noGrp="1"/>
          </p:cNvSpPr>
          <p:nvPr>
            <p:ph idx="1"/>
          </p:nvPr>
        </p:nvSpPr>
        <p:spPr>
          <a:xfrm>
            <a:off x="327259" y="750771"/>
            <a:ext cx="11026541" cy="5426192"/>
          </a:xfrm>
        </p:spPr>
        <p:txBody>
          <a:bodyPr>
            <a:normAutofit/>
          </a:bodyPr>
          <a:lstStyle/>
          <a:p>
            <a:pPr algn="l" rtl="0"/>
            <a:r>
              <a:rPr lang="en-US" dirty="0"/>
              <a:t>The guest won’t eat without being invited by the host to eat.</a:t>
            </a:r>
          </a:p>
          <a:p>
            <a:pPr algn="l" rtl="0"/>
            <a:r>
              <a:rPr lang="en-US" dirty="0"/>
              <a:t> even the simplest food such as: a piece of fruit or bread. The host will not eat a slice of bread without inviting his friends, or the strangers who are with him.</a:t>
            </a:r>
          </a:p>
          <a:p>
            <a:pPr algn="l" rtl="0"/>
            <a:endParaRPr lang="en-US" dirty="0"/>
          </a:p>
        </p:txBody>
      </p:sp>
    </p:spTree>
    <p:extLst>
      <p:ext uri="{BB962C8B-B14F-4D97-AF65-F5344CB8AC3E}">
        <p14:creationId xmlns:p14="http://schemas.microsoft.com/office/powerpoint/2010/main" val="327981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92D050"/>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338" name="Picture 2" descr="תוצאת תמונה עבור גמל">
            <a:extLst>
              <a:ext uri="{FF2B5EF4-FFF2-40B4-BE49-F238E27FC236}">
                <a16:creationId xmlns:a16="http://schemas.microsoft.com/office/drawing/2014/main" id="{C1A4D2C0-D3D0-4A81-896F-86588E876AF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 b="2358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מציין מיקום תוכן 2">
            <a:extLst>
              <a:ext uri="{FF2B5EF4-FFF2-40B4-BE49-F238E27FC236}">
                <a16:creationId xmlns:a16="http://schemas.microsoft.com/office/drawing/2014/main" id="{0F5AB210-52D5-429E-A05C-F0972A5E6369}"/>
              </a:ext>
            </a:extLst>
          </p:cNvPr>
          <p:cNvSpPr>
            <a:spLocks noGrp="1"/>
          </p:cNvSpPr>
          <p:nvPr>
            <p:ph idx="1"/>
          </p:nvPr>
        </p:nvSpPr>
        <p:spPr>
          <a:xfrm>
            <a:off x="163287" y="402771"/>
            <a:ext cx="6248400" cy="5832373"/>
          </a:xfrm>
          <a:solidFill>
            <a:schemeClr val="accent6">
              <a:lumMod val="60000"/>
              <a:lumOff val="40000"/>
            </a:schemeClr>
          </a:solidFill>
        </p:spPr>
        <p:txBody>
          <a:bodyPr anchor="ctr">
            <a:normAutofit/>
          </a:bodyPr>
          <a:lstStyle/>
          <a:p>
            <a:pPr algn="l" rtl="0"/>
            <a:endParaRPr lang="en-US" sz="3200" dirty="0">
              <a:solidFill>
                <a:srgbClr val="000000"/>
              </a:solidFill>
            </a:endParaRPr>
          </a:p>
          <a:p>
            <a:pPr algn="l" rtl="0"/>
            <a:r>
              <a:rPr lang="en-US" sz="3200" dirty="0">
                <a:solidFill>
                  <a:srgbClr val="000000"/>
                </a:solidFill>
              </a:rPr>
              <a:t>The host must also take care of the visitor's riding beast </a:t>
            </a:r>
          </a:p>
          <a:p>
            <a:pPr algn="l" rtl="0"/>
            <a:r>
              <a:rPr lang="en-US" sz="3200" dirty="0">
                <a:solidFill>
                  <a:srgbClr val="000000"/>
                </a:solidFill>
              </a:rPr>
              <a:t>The guest can’t ask for anything, the host needs satisfies all his all needs even without asking.</a:t>
            </a:r>
          </a:p>
          <a:p>
            <a:pPr marL="0" indent="0" algn="l" rtl="0">
              <a:buNone/>
            </a:pPr>
            <a:r>
              <a:rPr lang="en-US" sz="3200" dirty="0">
                <a:solidFill>
                  <a:srgbClr val="000000"/>
                </a:solidFill>
              </a:rPr>
              <a:t> The only requests that are allowed are to ask where is Mecca so that he can direct it in his prayer and ask where’s the bathroom. </a:t>
            </a:r>
          </a:p>
          <a:p>
            <a:pPr algn="l"/>
            <a:endParaRPr lang="he-IL" sz="3200" dirty="0">
              <a:solidFill>
                <a:srgbClr val="000000"/>
              </a:solidFill>
            </a:endParaRPr>
          </a:p>
        </p:txBody>
      </p:sp>
    </p:spTree>
    <p:extLst>
      <p:ext uri="{BB962C8B-B14F-4D97-AF65-F5344CB8AC3E}">
        <p14:creationId xmlns:p14="http://schemas.microsoft.com/office/powerpoint/2010/main" val="379033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AEB6F49-53CA-4A0F-A79A-7D18E8C2351F}"/>
              </a:ext>
            </a:extLst>
          </p:cNvPr>
          <p:cNvSpPr>
            <a:spLocks noGrp="1"/>
          </p:cNvSpPr>
          <p:nvPr>
            <p:ph idx="1"/>
          </p:nvPr>
        </p:nvSpPr>
        <p:spPr>
          <a:xfrm>
            <a:off x="259080" y="198120"/>
            <a:ext cx="6675120" cy="6492240"/>
          </a:xfrm>
          <a:solidFill>
            <a:schemeClr val="accent6">
              <a:lumMod val="20000"/>
              <a:lumOff val="80000"/>
            </a:schemeClr>
          </a:solidFill>
        </p:spPr>
        <p:txBody>
          <a:bodyPr>
            <a:normAutofit/>
          </a:bodyPr>
          <a:lstStyle/>
          <a:p>
            <a:pPr algn="l" rtl="0"/>
            <a:r>
              <a:rPr lang="en-US" sz="3600" dirty="0"/>
              <a:t>The guest should request permission to leave.</a:t>
            </a:r>
          </a:p>
          <a:p>
            <a:pPr algn="l" rtl="0"/>
            <a:r>
              <a:rPr lang="en-US" sz="3600" dirty="0"/>
              <a:t>  The guest should express his sorrow of going and thank the hospitality and respect.</a:t>
            </a:r>
          </a:p>
          <a:p>
            <a:pPr algn="l" rtl="0"/>
            <a:r>
              <a:rPr lang="en-US" sz="3600" dirty="0"/>
              <a:t>The guest must invite the hosts to his home.</a:t>
            </a:r>
          </a:p>
          <a:p>
            <a:pPr algn="l" rtl="0"/>
            <a:r>
              <a:rPr lang="en-US" sz="3600" dirty="0"/>
              <a:t>On the other hand, the hosts also express their regret that the guest is leaving them and that they would like to spend more time with them.</a:t>
            </a:r>
            <a:endParaRPr lang="he-IL" sz="3600" dirty="0"/>
          </a:p>
          <a:p>
            <a:endParaRPr lang="he-IL" dirty="0"/>
          </a:p>
        </p:txBody>
      </p:sp>
      <p:pic>
        <p:nvPicPr>
          <p:cNvPr id="15366" name="Picture 6" descr="תוצאת תמונה עבור ביי">
            <a:extLst>
              <a:ext uri="{FF2B5EF4-FFF2-40B4-BE49-F238E27FC236}">
                <a16:creationId xmlns:a16="http://schemas.microsoft.com/office/drawing/2014/main" id="{E96C8F47-A099-4126-8200-DCFD9D857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2160269"/>
            <a:ext cx="476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20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4AB5DD-4A8F-4764-85BC-F7A02711D3F7}"/>
              </a:ext>
            </a:extLst>
          </p:cNvPr>
          <p:cNvSpPr>
            <a:spLocks noGrp="1"/>
          </p:cNvSpPr>
          <p:nvPr>
            <p:ph type="title"/>
          </p:nvPr>
        </p:nvSpPr>
        <p:spPr>
          <a:xfrm>
            <a:off x="-71807" y="116297"/>
            <a:ext cx="8068666" cy="1325563"/>
          </a:xfrm>
        </p:spPr>
        <p:txBody>
          <a:bodyPr>
            <a:normAutofit/>
          </a:bodyPr>
          <a:lstStyle/>
          <a:p>
            <a:r>
              <a:rPr lang="en-US" b="1" dirty="0">
                <a:effectLst>
                  <a:outerShdw blurRad="38100" dist="38100" dir="2700000" algn="tl">
                    <a:srgbClr val="000000">
                      <a:alpha val="43137"/>
                    </a:srgbClr>
                  </a:outerShdw>
                </a:effectLst>
              </a:rPr>
              <a:t>An Arabic poem about hospitality</a:t>
            </a:r>
            <a:endParaRPr lang="he-IL"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7338132A-DDA4-4A13-83C8-0B0150146D35}"/>
              </a:ext>
            </a:extLst>
          </p:cNvPr>
          <p:cNvSpPr>
            <a:spLocks noGrp="1"/>
          </p:cNvSpPr>
          <p:nvPr>
            <p:ph idx="1"/>
          </p:nvPr>
        </p:nvSpPr>
        <p:spPr>
          <a:xfrm>
            <a:off x="160545" y="1556311"/>
            <a:ext cx="6740265" cy="3181684"/>
          </a:xfrm>
        </p:spPr>
        <p:txBody>
          <a:bodyPr anchor="t">
            <a:normAutofit/>
          </a:bodyPr>
          <a:lstStyle/>
          <a:p>
            <a:pPr marL="0" indent="0" algn="ctr">
              <a:buNone/>
            </a:pPr>
            <a:r>
              <a:rPr lang="en-US" sz="3200" b="1" dirty="0">
                <a:effectLst>
                  <a:outerShdw blurRad="38100" dist="38100" dir="2700000" algn="tl">
                    <a:srgbClr val="000000">
                      <a:alpha val="43137"/>
                    </a:srgbClr>
                  </a:outerShdw>
                </a:effectLst>
              </a:rPr>
              <a:t>When he comes, he is a Prince (Amir)</a:t>
            </a:r>
          </a:p>
          <a:p>
            <a:pPr marL="0" indent="0" algn="ctr">
              <a:buNone/>
            </a:pPr>
            <a:r>
              <a:rPr lang="en-US" sz="3200" b="1" dirty="0">
                <a:effectLst>
                  <a:outerShdw blurRad="38100" dist="38100" dir="2700000" algn="tl">
                    <a:srgbClr val="000000">
                      <a:alpha val="43137"/>
                    </a:srgbClr>
                  </a:outerShdw>
                </a:effectLst>
              </a:rPr>
              <a:t>During his stay he is a prisoner</a:t>
            </a:r>
          </a:p>
          <a:p>
            <a:pPr marL="0" indent="0" algn="ctr">
              <a:buNone/>
            </a:pPr>
            <a:r>
              <a:rPr lang="en-US" sz="3200" b="1" dirty="0">
                <a:effectLst>
                  <a:outerShdw blurRad="38100" dist="38100" dir="2700000" algn="tl">
                    <a:srgbClr val="000000">
                      <a:alpha val="43137"/>
                    </a:srgbClr>
                  </a:outerShdw>
                </a:effectLst>
              </a:rPr>
              <a:t>When he leaves, he is a poet</a:t>
            </a:r>
            <a:endParaRPr lang="he-IL" sz="3200" b="1" dirty="0">
              <a:effectLst>
                <a:outerShdw blurRad="38100" dist="38100" dir="2700000" algn="tl">
                  <a:srgbClr val="000000">
                    <a:alpha val="43137"/>
                  </a:srgbClr>
                </a:outerShdw>
              </a:effectLst>
            </a:endParaRPr>
          </a:p>
        </p:txBody>
      </p:sp>
      <p:sp>
        <p:nvSpPr>
          <p:cNvPr id="77" name="Oval 76">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תוצאת תמונה עבור נסיך">
            <a:extLst>
              <a:ext uri="{FF2B5EF4-FFF2-40B4-BE49-F238E27FC236}">
                <a16:creationId xmlns:a16="http://schemas.microsoft.com/office/drawing/2014/main" id="{722E80EB-4E9A-42CC-AD6E-97E849B8A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499"/>
          <a:stretch/>
        </p:blipFill>
        <p:spPr bwMode="auto">
          <a:xfrm>
            <a:off x="6161490" y="2883719"/>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1272" name="Picture 8" descr="תוצאת תמונה עבור שייקספיר">
            <a:extLst>
              <a:ext uri="{FF2B5EF4-FFF2-40B4-BE49-F238E27FC236}">
                <a16:creationId xmlns:a16="http://schemas.microsoft.com/office/drawing/2014/main" id="{F6AFFF9F-02A7-481F-A2C7-24D3A568BE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86" r="2" b="24941"/>
          <a:stretch/>
        </p:blipFill>
        <p:spPr bwMode="auto">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70" name="Picture 6" descr="תוצאת תמונה עבור אסיר">
            <a:extLst>
              <a:ext uri="{FF2B5EF4-FFF2-40B4-BE49-F238E27FC236}">
                <a16:creationId xmlns:a16="http://schemas.microsoft.com/office/drawing/2014/main" id="{59181467-AC5D-4D5B-94C6-058A2A73B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062" r="1" b="1"/>
          <a:stretch/>
        </p:blipFill>
        <p:spPr bwMode="auto">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912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תוצאת תמונה עבור ‪welcome‬‏">
            <a:extLst>
              <a:ext uri="{FF2B5EF4-FFF2-40B4-BE49-F238E27FC236}">
                <a16:creationId xmlns:a16="http://schemas.microsoft.com/office/drawing/2014/main" id="{5C8BAA22-8A32-44F4-87B0-B94C1110C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 r="11873" b="1"/>
          <a:stretch/>
        </p:blipFill>
        <p:spPr bwMode="auto">
          <a:xfrm>
            <a:off x="64167"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כותרת 1">
            <a:extLst>
              <a:ext uri="{FF2B5EF4-FFF2-40B4-BE49-F238E27FC236}">
                <a16:creationId xmlns:a16="http://schemas.microsoft.com/office/drawing/2014/main" id="{D16B99B2-58EA-4DA7-A652-5221369C1AF2}"/>
              </a:ext>
            </a:extLst>
          </p:cNvPr>
          <p:cNvSpPr>
            <a:spLocks noGrp="1"/>
          </p:cNvSpPr>
          <p:nvPr>
            <p:ph type="title"/>
          </p:nvPr>
        </p:nvSpPr>
        <p:spPr>
          <a:xfrm>
            <a:off x="709448" y="1913950"/>
            <a:ext cx="4204137" cy="1342754"/>
          </a:xfrm>
        </p:spPr>
        <p:txBody>
          <a:bodyPr>
            <a:normAutofit/>
          </a:bodyPr>
          <a:lstStyle/>
          <a:p>
            <a:pPr algn="ctr"/>
            <a:r>
              <a:rPr lang="en-US" b="1" dirty="0">
                <a:effectLst>
                  <a:outerShdw blurRad="38100" dist="38100" dir="2700000" algn="tl">
                    <a:srgbClr val="000000">
                      <a:alpha val="43137"/>
                    </a:srgbClr>
                  </a:outerShdw>
                </a:effectLst>
              </a:rPr>
              <a:t>Hospitality in Christianity</a:t>
            </a:r>
            <a:endParaRPr lang="he-IL" b="1" dirty="0">
              <a:effectLst>
                <a:outerShdw blurRad="38100" dist="38100" dir="2700000" algn="tl">
                  <a:srgbClr val="000000">
                    <a:alpha val="43137"/>
                  </a:srgbClr>
                </a:outerShdw>
              </a:effectLst>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9C238360-8401-438B-B471-916B49CFA6CA}"/>
              </a:ext>
            </a:extLst>
          </p:cNvPr>
          <p:cNvSpPr>
            <a:spLocks noGrp="1"/>
          </p:cNvSpPr>
          <p:nvPr>
            <p:ph idx="1"/>
          </p:nvPr>
        </p:nvSpPr>
        <p:spPr>
          <a:xfrm>
            <a:off x="525516" y="3417573"/>
            <a:ext cx="4593021" cy="2619839"/>
          </a:xfrm>
        </p:spPr>
        <p:txBody>
          <a:bodyPr anchor="ctr">
            <a:normAutofit fontScale="92500" lnSpcReduction="10000"/>
          </a:bodyPr>
          <a:lstStyle/>
          <a:p>
            <a:pPr marL="0" indent="0" algn="l">
              <a:buNone/>
            </a:pPr>
            <a:r>
              <a:rPr lang="en-US" sz="3600" b="1" dirty="0"/>
              <a:t>Hospitality, hostilities, is one of the seven acts of grace in the Christian religion. Calls the commandments of the love of others.</a:t>
            </a:r>
            <a:endParaRPr lang="he-IL" sz="3600" b="1" dirty="0"/>
          </a:p>
        </p:txBody>
      </p:sp>
    </p:spTree>
    <p:extLst>
      <p:ext uri="{BB962C8B-B14F-4D97-AF65-F5344CB8AC3E}">
        <p14:creationId xmlns:p14="http://schemas.microsoft.com/office/powerpoint/2010/main" val="68747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E94819-6CB5-4587-BF53-136506F31A6D}"/>
              </a:ext>
            </a:extLst>
          </p:cNvPr>
          <p:cNvSpPr>
            <a:spLocks noGrp="1"/>
          </p:cNvSpPr>
          <p:nvPr>
            <p:ph type="title"/>
          </p:nvPr>
        </p:nvSpPr>
        <p:spPr/>
        <p:txBody>
          <a:bodyPr/>
          <a:lstStyle/>
          <a:p>
            <a:pPr algn="l"/>
            <a:r>
              <a:rPr lang="en-US" b="1" dirty="0">
                <a:effectLst>
                  <a:outerShdw blurRad="38100" dist="38100" dir="2700000" algn="tl">
                    <a:srgbClr val="000000">
                      <a:alpha val="43137"/>
                    </a:srgbClr>
                  </a:outerShdw>
                </a:effectLst>
              </a:rPr>
              <a:t>And something about the Israelis… </a:t>
            </a:r>
            <a:endParaRPr lang="he-IL"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2CFD136A-930B-47BF-B433-A56D31F07629}"/>
              </a:ext>
            </a:extLst>
          </p:cNvPr>
          <p:cNvSpPr>
            <a:spLocks noGrp="1"/>
          </p:cNvSpPr>
          <p:nvPr>
            <p:ph idx="1"/>
          </p:nvPr>
        </p:nvSpPr>
        <p:spPr/>
        <p:txBody>
          <a:bodyPr/>
          <a:lstStyle/>
          <a:p>
            <a:pPr algn="l" rtl="0"/>
            <a:r>
              <a:rPr lang="en-US" dirty="0"/>
              <a:t>Israel Trail – </a:t>
            </a:r>
          </a:p>
          <a:p>
            <a:pPr marL="0" indent="0" algn="l" rtl="0">
              <a:buNone/>
            </a:pPr>
            <a:r>
              <a:rPr lang="en-US" dirty="0"/>
              <a:t>Angels Trail: People can stay with them, leave food on the way ..</a:t>
            </a:r>
          </a:p>
          <a:p>
            <a:pPr marL="0" indent="0" algn="l" rtl="0">
              <a:buNone/>
            </a:pPr>
            <a:endParaRPr lang="en-US" dirty="0"/>
          </a:p>
          <a:p>
            <a:pPr algn="l" rtl="0"/>
            <a:r>
              <a:rPr lang="en-US" dirty="0"/>
              <a:t>Feeling of a community – knocking on doors.</a:t>
            </a:r>
            <a:endParaRPr lang="he-IL" dirty="0"/>
          </a:p>
        </p:txBody>
      </p:sp>
      <p:pic>
        <p:nvPicPr>
          <p:cNvPr id="9218" name="Picture 2" descr="תוצאת תמונה עבור ‪chutzpah‬‏">
            <a:extLst>
              <a:ext uri="{FF2B5EF4-FFF2-40B4-BE49-F238E27FC236}">
                <a16:creationId xmlns:a16="http://schemas.microsoft.com/office/drawing/2014/main" id="{2BB061B4-BA8A-41E0-8B6F-F1C91A61F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728" y="4001294"/>
            <a:ext cx="6639147" cy="331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3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194" name="Picture 2" descr="תוצאת תמונה עבור ‪chutzpah‬‏">
            <a:extLst>
              <a:ext uri="{FF2B5EF4-FFF2-40B4-BE49-F238E27FC236}">
                <a16:creationId xmlns:a16="http://schemas.microsoft.com/office/drawing/2014/main" id="{E5572B0A-1B11-4B23-918E-A8E11AA1B7C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76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כותרת 1">
            <a:extLst>
              <a:ext uri="{FF2B5EF4-FFF2-40B4-BE49-F238E27FC236}">
                <a16:creationId xmlns:a16="http://schemas.microsoft.com/office/drawing/2014/main" id="{D6BEEB2D-F26D-4BC0-91C7-1F227BF4DC57}"/>
              </a:ext>
            </a:extLst>
          </p:cNvPr>
          <p:cNvSpPr>
            <a:spLocks noGrp="1"/>
          </p:cNvSpPr>
          <p:nvPr>
            <p:ph type="title"/>
          </p:nvPr>
        </p:nvSpPr>
        <p:spPr>
          <a:xfrm>
            <a:off x="804998" y="798445"/>
            <a:ext cx="5104914" cy="5592730"/>
          </a:xfrm>
          <a:solidFill>
            <a:schemeClr val="accent1">
              <a:lumMod val="40000"/>
              <a:lumOff val="60000"/>
            </a:schemeClr>
          </a:solidFill>
        </p:spPr>
        <p:txBody>
          <a:bodyPr>
            <a:normAutofit/>
          </a:bodyPr>
          <a:lstStyle/>
          <a:p>
            <a:pPr algn="ctr"/>
            <a:r>
              <a:rPr lang="en-US" sz="5400" b="1" dirty="0">
                <a:solidFill>
                  <a:srgbClr val="000000"/>
                </a:solidFill>
                <a:effectLst>
                  <a:outerShdw blurRad="38100" dist="38100" dir="2700000" algn="tl">
                    <a:srgbClr val="000000">
                      <a:alpha val="43137"/>
                    </a:srgbClr>
                  </a:outerShdw>
                </a:effectLst>
              </a:rPr>
              <a:t>"fish and Guests stink after 3 days"</a:t>
            </a:r>
            <a:br>
              <a:rPr lang="en-US" sz="5400" b="1" dirty="0">
                <a:solidFill>
                  <a:srgbClr val="000000"/>
                </a:solidFill>
                <a:effectLst>
                  <a:outerShdw blurRad="38100" dist="38100" dir="2700000" algn="tl">
                    <a:srgbClr val="000000">
                      <a:alpha val="43137"/>
                    </a:srgbClr>
                  </a:outerShdw>
                </a:effectLst>
              </a:rPr>
            </a:br>
            <a:r>
              <a:rPr lang="en-US" sz="3200" b="1" i="1" dirty="0">
                <a:solidFill>
                  <a:srgbClr val="000000"/>
                </a:solidFill>
                <a:effectLst>
                  <a:outerShdw blurRad="38100" dist="38100" dir="2700000" algn="tl">
                    <a:srgbClr val="000000">
                      <a:alpha val="43137"/>
                    </a:srgbClr>
                  </a:outerShdw>
                </a:effectLst>
              </a:rPr>
              <a:t> </a:t>
            </a:r>
            <a:r>
              <a:rPr lang="en-US" sz="3200" i="1" dirty="0">
                <a:solidFill>
                  <a:srgbClr val="000000"/>
                </a:solidFill>
                <a:effectLst>
                  <a:outerShdw blurRad="38100" dist="38100" dir="2700000" algn="tl">
                    <a:srgbClr val="000000">
                      <a:alpha val="43137"/>
                    </a:srgbClr>
                  </a:outerShdw>
                </a:effectLst>
              </a:rPr>
              <a:t>known Israeli proverb</a:t>
            </a:r>
            <a:br>
              <a:rPr lang="he-IL" sz="5400" b="1" dirty="0">
                <a:solidFill>
                  <a:srgbClr val="000000"/>
                </a:solidFill>
                <a:effectLst>
                  <a:outerShdw blurRad="38100" dist="38100" dir="2700000" algn="tl">
                    <a:srgbClr val="000000">
                      <a:alpha val="43137"/>
                    </a:srgbClr>
                  </a:outerShdw>
                </a:effectLst>
              </a:rPr>
            </a:br>
            <a:br>
              <a:rPr lang="he-IL" sz="5400" b="1" dirty="0">
                <a:solidFill>
                  <a:srgbClr val="000000"/>
                </a:solidFill>
                <a:effectLst>
                  <a:outerShdw blurRad="38100" dist="38100" dir="2700000" algn="tl">
                    <a:srgbClr val="000000">
                      <a:alpha val="43137"/>
                    </a:srgbClr>
                  </a:outerShdw>
                </a:effectLst>
              </a:rPr>
            </a:br>
            <a:endParaRPr lang="he-IL" sz="54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8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07344-F34A-44E5-A041-C09F0876B1CD}"/>
              </a:ext>
            </a:extLst>
          </p:cNvPr>
          <p:cNvSpPr>
            <a:spLocks noGrp="1"/>
          </p:cNvSpPr>
          <p:nvPr>
            <p:ph type="title"/>
          </p:nvPr>
        </p:nvSpPr>
        <p:spPr>
          <a:xfrm>
            <a:off x="4965430" y="629268"/>
            <a:ext cx="6586491" cy="1286160"/>
          </a:xfrm>
        </p:spPr>
        <p:txBody>
          <a:bodyPr anchor="b">
            <a:normAutofit/>
          </a:bodyPr>
          <a:lstStyle/>
          <a:p>
            <a:r>
              <a:rPr lang="en-US" dirty="0"/>
              <a:t>Sukkot holiday mitzvah</a:t>
            </a:r>
            <a:endParaRPr lang="en-US"/>
          </a:p>
        </p:txBody>
      </p:sp>
      <p:pic>
        <p:nvPicPr>
          <p:cNvPr id="2056" name="Picture 8" descr="תוצאת תמונה עבור הדס סוכות">
            <a:extLst>
              <a:ext uri="{FF2B5EF4-FFF2-40B4-BE49-F238E27FC236}">
                <a16:creationId xmlns:a16="http://schemas.microsoft.com/office/drawing/2014/main" id="{4159492A-CDFC-4009-9DDC-4BC86F18E0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1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89137"/>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9B715036-8CF0-46E6-B201-F8B57B293DB3}"/>
              </a:ext>
            </a:extLst>
          </p:cNvPr>
          <p:cNvSpPr>
            <a:spLocks noGrp="1"/>
          </p:cNvSpPr>
          <p:nvPr>
            <p:ph idx="1"/>
          </p:nvPr>
        </p:nvSpPr>
        <p:spPr>
          <a:xfrm>
            <a:off x="4965431" y="2438400"/>
            <a:ext cx="6586489" cy="3785419"/>
          </a:xfrm>
        </p:spPr>
        <p:txBody>
          <a:bodyPr>
            <a:normAutofit/>
          </a:bodyPr>
          <a:lstStyle/>
          <a:p>
            <a:pPr algn="l" rtl="0"/>
            <a:r>
              <a:rPr lang="en-US" sz="3200" dirty="0"/>
              <a:t>Don’t work</a:t>
            </a:r>
          </a:p>
          <a:p>
            <a:pPr algn="l" rtl="0"/>
            <a:r>
              <a:rPr lang="en-US" sz="3200" dirty="0"/>
              <a:t>Sit in the sukkah all the holiday</a:t>
            </a:r>
          </a:p>
          <a:p>
            <a:pPr algn="l" rtl="0"/>
            <a:r>
              <a:rPr lang="en-US" sz="3200" dirty="0"/>
              <a:t>be happy (Simchat Torah)</a:t>
            </a:r>
          </a:p>
          <a:p>
            <a:pPr algn="l" rtl="0"/>
            <a:r>
              <a:rPr lang="en-US" sz="3200" dirty="0"/>
              <a:t>Host people in the sukkah</a:t>
            </a:r>
          </a:p>
          <a:p>
            <a:pPr algn="l" rtl="0"/>
            <a:r>
              <a:rPr lang="en-US" sz="3200" dirty="0"/>
              <a:t>The four species: Lulav etrog, </a:t>
            </a:r>
            <a:r>
              <a:rPr lang="en-US" sz="3200" dirty="0" err="1"/>
              <a:t>hadas</a:t>
            </a:r>
            <a:r>
              <a:rPr lang="en-US" sz="3200" dirty="0"/>
              <a:t> and </a:t>
            </a:r>
            <a:r>
              <a:rPr lang="en-US" sz="3200" dirty="0" err="1"/>
              <a:t>arava</a:t>
            </a:r>
            <a:endParaRPr lang="he-IL" sz="3200" dirty="0"/>
          </a:p>
        </p:txBody>
      </p:sp>
    </p:spTree>
    <p:extLst>
      <p:ext uri="{BB962C8B-B14F-4D97-AF65-F5344CB8AC3E}">
        <p14:creationId xmlns:p14="http://schemas.microsoft.com/office/powerpoint/2010/main" val="381825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תוצאת תמונה עבור סוכה">
            <a:extLst>
              <a:ext uri="{FF2B5EF4-FFF2-40B4-BE49-F238E27FC236}">
                <a16:creationId xmlns:a16="http://schemas.microsoft.com/office/drawing/2014/main" id="{CF063CCF-0F0E-40EB-8392-571C89F0D6D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360EDC6-7580-408F-8E64-17FBB9682CDC}"/>
              </a:ext>
            </a:extLst>
          </p:cNvPr>
          <p:cNvSpPr>
            <a:spLocks noGrp="1"/>
          </p:cNvSpPr>
          <p:nvPr>
            <p:ph idx="1"/>
          </p:nvPr>
        </p:nvSpPr>
        <p:spPr>
          <a:xfrm>
            <a:off x="838200" y="1825625"/>
            <a:ext cx="10515600" cy="4351338"/>
          </a:xfrm>
        </p:spPr>
        <p:txBody>
          <a:bodyPr>
            <a:normAutofit/>
          </a:bodyPr>
          <a:lstStyle/>
          <a:p>
            <a:pPr marL="0" indent="0" algn="ctr" rtl="0">
              <a:buNone/>
            </a:pPr>
            <a:r>
              <a:rPr lang="en-US" sz="3600" b="1" dirty="0">
                <a:solidFill>
                  <a:srgbClr val="FFFFFF"/>
                </a:solidFill>
                <a:effectLst>
                  <a:outerShdw blurRad="38100" dist="38100" dir="2700000" algn="tl">
                    <a:srgbClr val="000000">
                      <a:alpha val="43137"/>
                    </a:srgbClr>
                  </a:outerShdw>
                </a:effectLst>
              </a:rPr>
              <a:t>Hospitality is an important value in different cultures regarding hosting a person who has come to a foreign place.</a:t>
            </a:r>
          </a:p>
          <a:p>
            <a:pPr marL="0" indent="0" algn="ctr" rtl="0">
              <a:buNone/>
            </a:pPr>
            <a:r>
              <a:rPr lang="en-US" sz="3600" b="1" dirty="0">
                <a:solidFill>
                  <a:srgbClr val="FFFFFF"/>
                </a:solidFill>
                <a:effectLst>
                  <a:outerShdw blurRad="38100" dist="38100" dir="2700000" algn="tl">
                    <a:srgbClr val="000000">
                      <a:alpha val="43137"/>
                    </a:srgbClr>
                  </a:outerShdw>
                </a:effectLst>
              </a:rPr>
              <a:t> The hospitality has different meanings in different places in the world.</a:t>
            </a:r>
          </a:p>
          <a:p>
            <a:pPr marL="0" indent="0" algn="ctr" rtl="0">
              <a:buNone/>
            </a:pPr>
            <a:endParaRPr lang="he-IL" sz="3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048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C01BD0-34C1-48A5-BCAE-95B3DF47982F}"/>
              </a:ext>
            </a:extLst>
          </p:cNvPr>
          <p:cNvSpPr>
            <a:spLocks noGrp="1"/>
          </p:cNvSpPr>
          <p:nvPr>
            <p:ph type="title"/>
          </p:nvPr>
        </p:nvSpPr>
        <p:spPr/>
        <p:txBody>
          <a:bodyPr>
            <a:normAutofit/>
          </a:bodyPr>
          <a:lstStyle/>
          <a:p>
            <a:pPr algn="ctr"/>
            <a:r>
              <a:rPr lang="en-US" sz="5400" b="1" dirty="0">
                <a:solidFill>
                  <a:schemeClr val="accent1">
                    <a:lumMod val="75000"/>
                  </a:schemeClr>
                </a:solidFill>
                <a:effectLst>
                  <a:outerShdw blurRad="38100" dist="38100" dir="2700000" algn="tl">
                    <a:srgbClr val="000000">
                      <a:alpha val="43137"/>
                    </a:srgbClr>
                  </a:outerShdw>
                </a:effectLst>
              </a:rPr>
              <a:t>In the Jewish tradition </a:t>
            </a:r>
            <a:endParaRPr lang="he-IL" sz="5400" b="1" dirty="0">
              <a:solidFill>
                <a:schemeClr val="accent1">
                  <a:lumMod val="75000"/>
                </a:schemeClr>
              </a:solidFill>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E6DC22D9-1A96-4615-B4D5-5AD45C860B23}"/>
              </a:ext>
            </a:extLst>
          </p:cNvPr>
          <p:cNvSpPr>
            <a:spLocks noGrp="1"/>
          </p:cNvSpPr>
          <p:nvPr>
            <p:ph idx="1"/>
          </p:nvPr>
        </p:nvSpPr>
        <p:spPr/>
        <p:txBody>
          <a:bodyPr/>
          <a:lstStyle/>
          <a:p>
            <a:pPr algn="l" rtl="0"/>
            <a:r>
              <a:rPr lang="en-US" dirty="0"/>
              <a:t>Hospitality is an important commandment that the Talmud states</a:t>
            </a:r>
            <a:r>
              <a:rPr lang="he-IL" dirty="0"/>
              <a:t>.</a:t>
            </a:r>
            <a:endParaRPr lang="en-US" dirty="0"/>
          </a:p>
          <a:p>
            <a:pPr algn="l" rtl="0"/>
            <a:r>
              <a:rPr lang="en-US" dirty="0"/>
              <a:t>In some cases, it is possible to not do the standard law for hospitality.</a:t>
            </a:r>
          </a:p>
          <a:p>
            <a:pPr algn="l" rtl="0"/>
            <a:r>
              <a:rPr lang="en-US" dirty="0"/>
              <a:t>It’s very important-  When guests leave the house you need pack them water and food for the way.</a:t>
            </a:r>
          </a:p>
          <a:p>
            <a:pPr algn="l" rtl="0"/>
            <a:r>
              <a:rPr lang="en-US" dirty="0"/>
              <a:t> It is commanded to accompany the guests on the way </a:t>
            </a:r>
          </a:p>
          <a:p>
            <a:pPr marL="0" indent="0" algn="l" rtl="0">
              <a:buNone/>
            </a:pPr>
            <a:r>
              <a:rPr lang="en-US" dirty="0"/>
              <a:t>In fact, the Talmud states that the wages given on the escort are even greater than the wages themselves.</a:t>
            </a:r>
            <a:endParaRPr lang="he-IL" dirty="0"/>
          </a:p>
        </p:txBody>
      </p:sp>
    </p:spTree>
    <p:extLst>
      <p:ext uri="{BB962C8B-B14F-4D97-AF65-F5344CB8AC3E}">
        <p14:creationId xmlns:p14="http://schemas.microsoft.com/office/powerpoint/2010/main" val="159848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416EAD-72A2-4B27-9D63-62D0C79B3341}"/>
              </a:ext>
            </a:extLst>
          </p:cNvPr>
          <p:cNvSpPr>
            <a:spLocks noGrp="1"/>
          </p:cNvSpPr>
          <p:nvPr>
            <p:ph type="title"/>
          </p:nvPr>
        </p:nvSpPr>
        <p:spPr/>
        <p:txBody>
          <a:bodyPr>
            <a:normAutofit/>
          </a:bodyPr>
          <a:lstStyle/>
          <a:p>
            <a:pPr algn="ctr"/>
            <a:r>
              <a:rPr lang="en-US" sz="6000" b="1" dirty="0">
                <a:effectLst>
                  <a:outerShdw blurRad="38100" dist="38100" dir="2700000" algn="tl">
                    <a:srgbClr val="000000">
                      <a:alpha val="43137"/>
                    </a:srgbClr>
                  </a:outerShdw>
                </a:effectLst>
              </a:rPr>
              <a:t> Hosting value in the Torah -</a:t>
            </a:r>
            <a:endParaRPr lang="he-IL" sz="6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F4E3B9F4-A62E-4385-A8AE-80144A8F8B4D}"/>
              </a:ext>
            </a:extLst>
          </p:cNvPr>
          <p:cNvSpPr>
            <a:spLocks noGrp="1"/>
          </p:cNvSpPr>
          <p:nvPr>
            <p:ph idx="1"/>
          </p:nvPr>
        </p:nvSpPr>
        <p:spPr/>
        <p:txBody>
          <a:bodyPr>
            <a:normAutofit/>
          </a:bodyPr>
          <a:lstStyle/>
          <a:p>
            <a:pPr marL="0" indent="0" algn="l" rtl="0">
              <a:buNone/>
            </a:pPr>
            <a:r>
              <a:rPr lang="en-US" dirty="0"/>
              <a:t>The story of Abraham </a:t>
            </a:r>
          </a:p>
          <a:p>
            <a:pPr marL="0" indent="0" algn="l" rtl="0">
              <a:buNone/>
            </a:pPr>
            <a:r>
              <a:rPr lang="en-US" dirty="0"/>
              <a:t>Its been told on the Torah that Abraham was sick (because three days ago he made circumcision) he was sitting and waiting for gusts. It was very hot…</a:t>
            </a:r>
          </a:p>
          <a:p>
            <a:pPr marL="0" indent="0" algn="l" rtl="0">
              <a:buNone/>
            </a:pPr>
            <a:r>
              <a:rPr lang="en-US" dirty="0"/>
              <a:t>On that day three mans came to his house, Abraham and his wife Sara worked so hard to take care of them. Those 3 mans where angels that god was sending to him to tell about the Sara’s pregnancy.</a:t>
            </a:r>
          </a:p>
          <a:p>
            <a:pPr marL="0" indent="0" algn="l" rtl="0">
              <a:buNone/>
            </a:pPr>
            <a:r>
              <a:rPr lang="en-US" dirty="0"/>
              <a:t> Abraham is the Character that most recognized with the hosting value. </a:t>
            </a:r>
            <a:r>
              <a:rPr lang="he-IL" dirty="0"/>
              <a:t> </a:t>
            </a:r>
          </a:p>
          <a:p>
            <a:pPr marL="0" indent="0" algn="l" rtl="0">
              <a:buNone/>
            </a:pPr>
            <a:endParaRPr lang="he-IL" dirty="0"/>
          </a:p>
          <a:p>
            <a:pPr marL="0" indent="0" algn="l" rtl="0">
              <a:buNone/>
            </a:pPr>
            <a:endParaRPr lang="he-IL" dirty="0"/>
          </a:p>
          <a:p>
            <a:pPr marL="0" indent="0" algn="l" rtl="0">
              <a:buNone/>
            </a:pPr>
            <a:endParaRPr lang="he-IL" dirty="0"/>
          </a:p>
        </p:txBody>
      </p:sp>
      <p:pic>
        <p:nvPicPr>
          <p:cNvPr id="3075" name="Picture 3" descr="תוצאת תמונה עבור אברהם אבינו מארח">
            <a:extLst>
              <a:ext uri="{FF2B5EF4-FFF2-40B4-BE49-F238E27FC236}">
                <a16:creationId xmlns:a16="http://schemas.microsoft.com/office/drawing/2014/main" id="{2FD9B58D-4023-4B1D-B27A-CC0748C5A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93" y="509658"/>
            <a:ext cx="11955213" cy="60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62DDE6-FA1C-4D49-9D96-CA2DCCC18FC7}"/>
              </a:ext>
            </a:extLst>
          </p:cNvPr>
          <p:cNvSpPr>
            <a:spLocks noGrp="1"/>
          </p:cNvSpPr>
          <p:nvPr>
            <p:ph type="title"/>
          </p:nvPr>
        </p:nvSpPr>
        <p:spPr>
          <a:xfrm>
            <a:off x="587828" y="0"/>
            <a:ext cx="10515600" cy="1325563"/>
          </a:xfrm>
        </p:spPr>
        <p:txBody>
          <a:bodyPr/>
          <a:lstStyle/>
          <a:p>
            <a:pPr algn="l"/>
            <a:r>
              <a:rPr lang="en-US" b="1" dirty="0">
                <a:effectLst>
                  <a:outerShdw blurRad="38100" dist="38100" dir="2700000" algn="tl">
                    <a:srgbClr val="000000">
                      <a:alpha val="43137"/>
                    </a:srgbClr>
                  </a:outerShdw>
                </a:effectLst>
              </a:rPr>
              <a:t>The story of Lot</a:t>
            </a:r>
            <a:endParaRPr lang="he-IL"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C0AD1D26-7EAE-42DA-8670-A9E3BEDBD936}"/>
              </a:ext>
            </a:extLst>
          </p:cNvPr>
          <p:cNvSpPr>
            <a:spLocks noGrp="1"/>
          </p:cNvSpPr>
          <p:nvPr>
            <p:ph idx="1"/>
          </p:nvPr>
        </p:nvSpPr>
        <p:spPr>
          <a:xfrm>
            <a:off x="206828" y="1109804"/>
            <a:ext cx="11067907" cy="4351338"/>
          </a:xfrm>
        </p:spPr>
        <p:txBody>
          <a:bodyPr>
            <a:noAutofit/>
          </a:bodyPr>
          <a:lstStyle/>
          <a:p>
            <a:pPr marL="0" indent="0" algn="l" rtl="0">
              <a:buNone/>
            </a:pPr>
            <a:r>
              <a:rPr lang="en-US" dirty="0"/>
              <a:t>Another character in the book of Genesis associated with hospitality is Lot. </a:t>
            </a:r>
          </a:p>
          <a:p>
            <a:pPr marL="0" indent="0" algn="l" rtl="0">
              <a:buNone/>
            </a:pPr>
            <a:r>
              <a:rPr lang="en-US" dirty="0"/>
              <a:t>In order to revolutionize Sodom and Gomorrah, God sends two angels to the city, and apparently these are two of the three "people" who met with Abraham at the door of the tent in chapter 18</a:t>
            </a:r>
          </a:p>
          <a:p>
            <a:pPr marL="0" indent="0" algn="l" rtl="0">
              <a:buNone/>
            </a:pPr>
            <a:r>
              <a:rPr lang="en-US" dirty="0"/>
              <a:t>Lot waiting on city gates and meets them.</a:t>
            </a:r>
          </a:p>
          <a:p>
            <a:pPr marL="0" indent="0" algn="l" rtl="0">
              <a:buNone/>
            </a:pPr>
            <a:r>
              <a:rPr lang="en-US" dirty="0"/>
              <a:t>Although they express their desire to stay in the street - he insists on his going to his home. </a:t>
            </a:r>
          </a:p>
          <a:p>
            <a:pPr marL="0" indent="0" algn="l" rtl="0">
              <a:buNone/>
            </a:pPr>
            <a:r>
              <a:rPr lang="en-US" dirty="0"/>
              <a:t>The wicked city men demand that they bring their guests out - probably for the purpose of rape. Lot protects his guests, exits his body to the crowd gathering around his house, and even offers his daughters the place of guests.</a:t>
            </a:r>
            <a:endParaRPr lang="he-IL" dirty="0"/>
          </a:p>
          <a:p>
            <a:pPr marL="0" indent="0" algn="l" rtl="0">
              <a:buNone/>
            </a:pPr>
            <a:endParaRPr lang="he-IL" dirty="0"/>
          </a:p>
        </p:txBody>
      </p:sp>
      <p:pic>
        <p:nvPicPr>
          <p:cNvPr id="6146" name="Picture 2" descr="תוצאת תמונה עבור לוט">
            <a:extLst>
              <a:ext uri="{FF2B5EF4-FFF2-40B4-BE49-F238E27FC236}">
                <a16:creationId xmlns:a16="http://schemas.microsoft.com/office/drawing/2014/main" id="{EA9A5049-D0F4-4D2B-9376-2BC9AF942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51" y="0"/>
            <a:ext cx="7967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EC3842-470C-4370-9414-DECCF5869F60}"/>
              </a:ext>
            </a:extLst>
          </p:cNvPr>
          <p:cNvSpPr>
            <a:spLocks noGrp="1"/>
          </p:cNvSpPr>
          <p:nvPr>
            <p:ph type="title"/>
          </p:nvPr>
        </p:nvSpPr>
        <p:spPr>
          <a:xfrm>
            <a:off x="691243" y="123922"/>
            <a:ext cx="10515600" cy="1325563"/>
          </a:xfrm>
        </p:spPr>
        <p:txBody>
          <a:bodyPr>
            <a:normAutofit/>
          </a:bodyPr>
          <a:lstStyle/>
          <a:p>
            <a:pPr algn="l"/>
            <a:r>
              <a:rPr lang="en-US" sz="4800" b="1" dirty="0">
                <a:effectLst>
                  <a:outerShdw blurRad="38100" dist="38100" dir="2700000" algn="tl">
                    <a:srgbClr val="000000">
                      <a:alpha val="43137"/>
                    </a:srgbClr>
                  </a:outerShdw>
                </a:effectLst>
              </a:rPr>
              <a:t> The Muslim hosting Tradition</a:t>
            </a:r>
            <a:endParaRPr lang="he-IL" sz="48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id="{6B8201BA-342C-4C61-B3C1-A7728979FAAC}"/>
              </a:ext>
            </a:extLst>
          </p:cNvPr>
          <p:cNvSpPr>
            <a:spLocks noGrp="1"/>
          </p:cNvSpPr>
          <p:nvPr>
            <p:ph idx="1"/>
          </p:nvPr>
        </p:nvSpPr>
        <p:spPr>
          <a:xfrm>
            <a:off x="272142" y="1280175"/>
            <a:ext cx="11919857" cy="5577825"/>
          </a:xfrm>
        </p:spPr>
        <p:txBody>
          <a:bodyPr>
            <a:normAutofit/>
          </a:bodyPr>
          <a:lstStyle/>
          <a:p>
            <a:pPr algn="l" rtl="0"/>
            <a:r>
              <a:rPr lang="en-US" sz="3200" dirty="0"/>
              <a:t>The Bedouin, the residents of the desert, are famous for their hospitality.</a:t>
            </a:r>
          </a:p>
          <a:p>
            <a:pPr algn="l" rtl="0"/>
            <a:r>
              <a:rPr lang="en-US" sz="3200" dirty="0"/>
              <a:t>According to tradition, the Muslim is obliged to host every person, no matter who they are, to serve the guest well</a:t>
            </a:r>
          </a:p>
          <a:p>
            <a:pPr algn="l" rtl="0"/>
            <a:endParaRPr lang="he-IL" sz="3200" dirty="0"/>
          </a:p>
        </p:txBody>
      </p:sp>
      <p:pic>
        <p:nvPicPr>
          <p:cNvPr id="5122" name="Picture 2" descr="תוצאת תמונה עבור ערבי">
            <a:extLst>
              <a:ext uri="{FF2B5EF4-FFF2-40B4-BE49-F238E27FC236}">
                <a16:creationId xmlns:a16="http://schemas.microsoft.com/office/drawing/2014/main" id="{C9B4813B-846F-44C3-B53D-936BA5594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982" y="1848825"/>
            <a:ext cx="7476122" cy="460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50" fill="hold"/>
                                        <p:tgtEl>
                                          <p:spTgt spid="5122"/>
                                        </p:tgtEl>
                                        <p:attrNameLst>
                                          <p:attrName>ppt_x</p:attrName>
                                        </p:attrNameLst>
                                      </p:cBhvr>
                                      <p:tavLst>
                                        <p:tav tm="0">
                                          <p:val>
                                            <p:strVal val="#ppt_x"/>
                                          </p:val>
                                        </p:tav>
                                        <p:tav tm="100000">
                                          <p:val>
                                            <p:strVal val="#ppt_x"/>
                                          </p:val>
                                        </p:tav>
                                      </p:tavLst>
                                    </p:anim>
                                    <p:anim calcmode="lin" valueType="num">
                                      <p:cBhvr additive="base">
                                        <p:cTn id="8" dur="25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EC3842-470C-4370-9414-DECCF5869F60}"/>
              </a:ext>
            </a:extLst>
          </p:cNvPr>
          <p:cNvSpPr>
            <a:spLocks noGrp="1"/>
          </p:cNvSpPr>
          <p:nvPr>
            <p:ph type="title"/>
          </p:nvPr>
        </p:nvSpPr>
        <p:spPr/>
        <p:txBody>
          <a:bodyPr/>
          <a:lstStyle/>
          <a:p>
            <a:pPr algn="l"/>
            <a:r>
              <a:rPr lang="en-US" dirty="0"/>
              <a:t> if you are going to a </a:t>
            </a:r>
            <a:r>
              <a:rPr lang="en-US" dirty="0" err="1"/>
              <a:t>tradisional</a:t>
            </a:r>
            <a:r>
              <a:rPr lang="en-US" dirty="0"/>
              <a:t> Muslim house</a:t>
            </a:r>
            <a:br>
              <a:rPr lang="en-US" dirty="0"/>
            </a:br>
            <a:r>
              <a:rPr lang="en-US" dirty="0"/>
              <a:t>you need to know…</a:t>
            </a:r>
            <a:endParaRPr lang="he-IL" dirty="0"/>
          </a:p>
        </p:txBody>
      </p:sp>
      <p:sp>
        <p:nvSpPr>
          <p:cNvPr id="3" name="מציין מיקום תוכן 2">
            <a:extLst>
              <a:ext uri="{FF2B5EF4-FFF2-40B4-BE49-F238E27FC236}">
                <a16:creationId xmlns:a16="http://schemas.microsoft.com/office/drawing/2014/main" id="{6B8201BA-342C-4C61-B3C1-A7728979FAAC}"/>
              </a:ext>
            </a:extLst>
          </p:cNvPr>
          <p:cNvSpPr>
            <a:spLocks noGrp="1"/>
          </p:cNvSpPr>
          <p:nvPr>
            <p:ph idx="1"/>
          </p:nvPr>
        </p:nvSpPr>
        <p:spPr/>
        <p:txBody>
          <a:bodyPr>
            <a:normAutofit/>
          </a:bodyPr>
          <a:lstStyle/>
          <a:p>
            <a:pPr algn="l" rtl="0"/>
            <a:r>
              <a:rPr lang="en-US" sz="3200" dirty="0"/>
              <a:t>The host can’t ask you questions for Three days (why did you come? Where are you going?)</a:t>
            </a:r>
          </a:p>
          <a:p>
            <a:pPr algn="l" rtl="0"/>
            <a:r>
              <a:rPr lang="en-US" sz="3200" dirty="0"/>
              <a:t> The guest must revile why he came only after those days.</a:t>
            </a:r>
          </a:p>
          <a:p>
            <a:pPr algn="l" rtl="0"/>
            <a:r>
              <a:rPr lang="en-US" sz="3200" dirty="0"/>
              <a:t>There is a special place in the house for hospitality, </a:t>
            </a:r>
          </a:p>
          <a:p>
            <a:pPr algn="l" rtl="0"/>
            <a:r>
              <a:rPr lang="en-US" sz="3200" dirty="0"/>
              <a:t>the guest needs to avoids meeting the women of the house.</a:t>
            </a:r>
          </a:p>
          <a:p>
            <a:pPr algn="l" rtl="0"/>
            <a:endParaRPr lang="he-IL" sz="3200" dirty="0"/>
          </a:p>
        </p:txBody>
      </p:sp>
    </p:spTree>
    <p:extLst>
      <p:ext uri="{BB962C8B-B14F-4D97-AF65-F5344CB8AC3E}">
        <p14:creationId xmlns:p14="http://schemas.microsoft.com/office/powerpoint/2010/main" val="60634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F5AB210-52D5-429E-A05C-F0972A5E6369}"/>
              </a:ext>
            </a:extLst>
          </p:cNvPr>
          <p:cNvSpPr>
            <a:spLocks noGrp="1"/>
          </p:cNvSpPr>
          <p:nvPr>
            <p:ph idx="1"/>
          </p:nvPr>
        </p:nvSpPr>
        <p:spPr>
          <a:xfrm>
            <a:off x="111699" y="114160"/>
            <a:ext cx="7736901" cy="5743826"/>
          </a:xfrm>
        </p:spPr>
        <p:txBody>
          <a:bodyPr>
            <a:normAutofit/>
          </a:bodyPr>
          <a:lstStyle/>
          <a:p>
            <a:pPr algn="l" rtl="0"/>
            <a:endParaRPr lang="en-US" dirty="0"/>
          </a:p>
          <a:p>
            <a:pPr algn="l" rtl="0"/>
            <a:r>
              <a:rPr lang="en-US" sz="3200" dirty="0"/>
              <a:t>A fancy custom is to shed flock on the first day in honor of the guest. On the rest of the day the guest eats what the hosts eat.</a:t>
            </a:r>
          </a:p>
          <a:p>
            <a:pPr algn="l" rtl="0"/>
            <a:r>
              <a:rPr lang="en-US" sz="3200" dirty="0"/>
              <a:t>Drinking coffee with the guest is a special event. It is common to drink the coffee in small sips and at the end of the drink hand the cup over to the host. You can drink one or two cups of coffee but avoid drinking a third cup of coffee.</a:t>
            </a:r>
          </a:p>
          <a:p>
            <a:pPr marL="0" indent="0">
              <a:buNone/>
            </a:pPr>
            <a:endParaRPr lang="he-IL" dirty="0"/>
          </a:p>
        </p:txBody>
      </p:sp>
      <p:pic>
        <p:nvPicPr>
          <p:cNvPr id="4102" name="Picture 6" descr="תוצאת תמונה עבור קפה ערבי">
            <a:extLst>
              <a:ext uri="{FF2B5EF4-FFF2-40B4-BE49-F238E27FC236}">
                <a16:creationId xmlns:a16="http://schemas.microsoft.com/office/drawing/2014/main" id="{8A5D0D77-5D84-46C8-8959-BA4DE1D74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855" y="838200"/>
            <a:ext cx="3705446" cy="232498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תוצאת תמונה עבור קפה ערבי">
            <a:extLst>
              <a:ext uri="{FF2B5EF4-FFF2-40B4-BE49-F238E27FC236}">
                <a16:creationId xmlns:a16="http://schemas.microsoft.com/office/drawing/2014/main" id="{5141D0CC-73EB-4EB3-957B-BB8759451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515" y="3694815"/>
            <a:ext cx="3164958" cy="23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0525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753</Words>
  <Application>Microsoft Office PowerPoint</Application>
  <PresentationFormat>מסך רחב</PresentationFormat>
  <Paragraphs>60</Paragraphs>
  <Slides>16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16</vt:i4>
      </vt:variant>
    </vt:vector>
  </HeadingPairs>
  <TitlesOfParts>
    <vt:vector size="20" baseType="lpstr">
      <vt:lpstr>Arial</vt:lpstr>
      <vt:lpstr>Calibri</vt:lpstr>
      <vt:lpstr>Calibri Light</vt:lpstr>
      <vt:lpstr>ערכת נושא Office</vt:lpstr>
      <vt:lpstr>Hospitality </vt:lpstr>
      <vt:lpstr>Sukkot holiday mitzvah</vt:lpstr>
      <vt:lpstr>מצגת של PowerPoint‏</vt:lpstr>
      <vt:lpstr>In the Jewish tradition </vt:lpstr>
      <vt:lpstr> Hosting value in the Torah -</vt:lpstr>
      <vt:lpstr>The story of Lot</vt:lpstr>
      <vt:lpstr> The Muslim hosting Tradition</vt:lpstr>
      <vt:lpstr> if you are going to a tradisional Muslim house you need to know…</vt:lpstr>
      <vt:lpstr>מצגת של PowerPoint‏</vt:lpstr>
      <vt:lpstr>מצגת של PowerPoint‏</vt:lpstr>
      <vt:lpstr>מצגת של PowerPoint‏</vt:lpstr>
      <vt:lpstr>מצגת של PowerPoint‏</vt:lpstr>
      <vt:lpstr>An Arabic poem about hospitality</vt:lpstr>
      <vt:lpstr>Hospitality in Christianity</vt:lpstr>
      <vt:lpstr>And something about the Israelis… </vt:lpstr>
      <vt:lpstr>"fish and Guests stink after 3 days"  known Israeli proverb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Hospitality </dc:title>
  <dc:creator>microsoft1487</dc:creator>
  <cp:lastModifiedBy>microsoft1487</cp:lastModifiedBy>
  <cp:revision>4</cp:revision>
  <dcterms:created xsi:type="dcterms:W3CDTF">2019-10-07T01:58:40Z</dcterms:created>
  <dcterms:modified xsi:type="dcterms:W3CDTF">2019-10-07T16:26:33Z</dcterms:modified>
</cp:coreProperties>
</file>