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5"/>
  </p:notesMasterIdLst>
  <p:sldIdLst>
    <p:sldId id="256" r:id="rId2"/>
    <p:sldId id="257" r:id="rId3"/>
    <p:sldId id="258" r:id="rId4"/>
    <p:sldId id="259" r:id="rId5"/>
    <p:sldId id="291" r:id="rId6"/>
    <p:sldId id="260" r:id="rId7"/>
    <p:sldId id="261" r:id="rId8"/>
    <p:sldId id="267" r:id="rId9"/>
    <p:sldId id="263" r:id="rId10"/>
    <p:sldId id="269" r:id="rId11"/>
    <p:sldId id="265" r:id="rId12"/>
    <p:sldId id="262" r:id="rId13"/>
    <p:sldId id="268" r:id="rId14"/>
    <p:sldId id="264" r:id="rId15"/>
    <p:sldId id="274" r:id="rId16"/>
    <p:sldId id="266" r:id="rId17"/>
    <p:sldId id="271" r:id="rId18"/>
    <p:sldId id="273" r:id="rId19"/>
    <p:sldId id="270" r:id="rId20"/>
    <p:sldId id="272" r:id="rId21"/>
    <p:sldId id="275" r:id="rId22"/>
    <p:sldId id="276" r:id="rId23"/>
    <p:sldId id="277" r:id="rId24"/>
    <p:sldId id="281" r:id="rId25"/>
    <p:sldId id="278" r:id="rId26"/>
    <p:sldId id="279" r:id="rId27"/>
    <p:sldId id="282" r:id="rId28"/>
    <p:sldId id="287" r:id="rId29"/>
    <p:sldId id="290" r:id="rId30"/>
    <p:sldId id="285" r:id="rId31"/>
    <p:sldId id="280" r:id="rId32"/>
    <p:sldId id="286" r:id="rId33"/>
    <p:sldId id="284" r:id="rId34"/>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44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A4A229-6352-45A0-BE82-C19727829874}" type="datetimeFigureOut">
              <a:rPr lang="en-US"/>
              <a:pPr>
                <a:defRPr/>
              </a:pPr>
              <a:t>10/7/2010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David" pitchFamily="2" charset="-79"/>
              </a:defRPr>
            </a:lvl1pPr>
          </a:lstStyle>
          <a:p>
            <a:pPr>
              <a:defRPr/>
            </a:pPr>
            <a:fld id="{1B01CE49-8E8D-404A-AAFF-46AC91D526ED}"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AA3C6A9E-37ED-48D9-A249-9190383A0F45}" type="slidenum">
              <a:rPr lang="he-IL"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מלבן עם פינות אלכסוניות מעוגלות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כותרת 7"/>
          <p:cNvSpPr>
            <a:spLocks noGrp="1"/>
          </p:cNvSpPr>
          <p:nvPr>
            <p:ph type="ctrTitle"/>
          </p:nvPr>
        </p:nvSpPr>
        <p:spPr>
          <a:xfrm>
            <a:off x="464234" y="381001"/>
            <a:ext cx="8229600" cy="2209800"/>
          </a:xfrm>
        </p:spPr>
        <p:txBody>
          <a:bodyPr lIns="45720" rIns="228600"/>
          <a:lstStyle>
            <a:lvl1pPr marL="0" algn="r">
              <a:defRPr sz="4800"/>
            </a:lvl1pPr>
            <a:extLst/>
          </a:lstStyle>
          <a:p>
            <a:r>
              <a:rPr lang="he-IL" smtClean="0"/>
              <a:t>לחץ כדי לערוך סגנון כותרת של תבנית בסיס</a:t>
            </a:r>
            <a:endParaRPr lang="en-US"/>
          </a:p>
        </p:txBody>
      </p:sp>
      <p:sp>
        <p:nvSpPr>
          <p:cNvPr id="9" name="כותרת משנה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5" name="מציין מיקום של תאריך 9"/>
          <p:cNvSpPr>
            <a:spLocks noGrp="1"/>
          </p:cNvSpPr>
          <p:nvPr>
            <p:ph type="dt" sz="half" idx="10"/>
          </p:nvPr>
        </p:nvSpPr>
        <p:spPr>
          <a:xfrm>
            <a:off x="5562600" y="6508750"/>
            <a:ext cx="3001963" cy="274638"/>
          </a:xfrm>
        </p:spPr>
        <p:txBody>
          <a:bodyPr vert="horz" rtlCol="0"/>
          <a:lstStyle>
            <a:lvl1pPr>
              <a:defRPr/>
            </a:lvl1pPr>
            <a:extLst/>
          </a:lstStyle>
          <a:p>
            <a:pPr>
              <a:defRPr/>
            </a:pPr>
            <a:fld id="{6A718164-E998-45E2-B8DC-EAC05A9AE443}" type="datetimeFigureOut">
              <a:rPr lang="he-IL"/>
              <a:pPr>
                <a:defRPr/>
              </a:pPr>
              <a:t>כ"ט/תשרי/תשע"א</a:t>
            </a:fld>
            <a:endParaRPr lang="he-IL"/>
          </a:p>
        </p:txBody>
      </p:sp>
      <p:sp>
        <p:nvSpPr>
          <p:cNvPr id="6" name="מציין מיקום של מספר שקופית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D45178D-A32C-4819-853D-96697B7C35AE}" type="slidenum">
              <a:rPr lang="he-IL"/>
              <a:pPr>
                <a:defRPr/>
              </a:pPr>
              <a:t>‹#›</a:t>
            </a:fld>
            <a:endParaRPr lang="he-IL"/>
          </a:p>
        </p:txBody>
      </p:sp>
      <p:sp>
        <p:nvSpPr>
          <p:cNvPr id="7" name="מציין מיקום של כותרת תחתונה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כותרת תחתונה 2"/>
          <p:cNvSpPr>
            <a:spLocks noGrp="1"/>
          </p:cNvSpPr>
          <p:nvPr>
            <p:ph type="ftr" sz="quarter" idx="10"/>
          </p:nvPr>
        </p:nvSpPr>
        <p:spPr/>
        <p:txBody>
          <a:bodyPr/>
          <a:lstStyle>
            <a:lvl1pPr>
              <a:defRPr/>
            </a:lvl1pPr>
          </a:lstStyle>
          <a:p>
            <a:pPr>
              <a:defRPr/>
            </a:pPr>
            <a:endParaRPr lang="he-IL"/>
          </a:p>
        </p:txBody>
      </p:sp>
      <p:sp>
        <p:nvSpPr>
          <p:cNvPr id="5" name="מציין מיקום של תאריך 13"/>
          <p:cNvSpPr>
            <a:spLocks noGrp="1"/>
          </p:cNvSpPr>
          <p:nvPr>
            <p:ph type="dt" sz="half" idx="11"/>
          </p:nvPr>
        </p:nvSpPr>
        <p:spPr/>
        <p:txBody>
          <a:bodyPr/>
          <a:lstStyle>
            <a:lvl1pPr>
              <a:defRPr/>
            </a:lvl1pPr>
          </a:lstStyle>
          <a:p>
            <a:pPr>
              <a:defRPr/>
            </a:pPr>
            <a:fld id="{6B026D5C-928C-4FD5-9E4D-0FC4AA29AA92}" type="datetimeFigureOut">
              <a:rPr lang="he-IL"/>
              <a:pPr>
                <a:defRPr/>
              </a:pPr>
              <a:t>כ"ט/תשרי/תשע"א</a:t>
            </a:fld>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BA08C055-C4D3-40B3-9EF9-6834367B7C30}"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lvl1pPr algn="l">
              <a:defRPr/>
            </a:lvl1pPr>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כותרת תחתונה 2"/>
          <p:cNvSpPr>
            <a:spLocks noGrp="1"/>
          </p:cNvSpPr>
          <p:nvPr>
            <p:ph type="ftr" sz="quarter" idx="10"/>
          </p:nvPr>
        </p:nvSpPr>
        <p:spPr/>
        <p:txBody>
          <a:bodyPr/>
          <a:lstStyle>
            <a:lvl1pPr>
              <a:defRPr/>
            </a:lvl1pPr>
          </a:lstStyle>
          <a:p>
            <a:pPr>
              <a:defRPr/>
            </a:pPr>
            <a:endParaRPr lang="he-IL"/>
          </a:p>
        </p:txBody>
      </p:sp>
      <p:sp>
        <p:nvSpPr>
          <p:cNvPr id="5" name="מציין מיקום של תאריך 13"/>
          <p:cNvSpPr>
            <a:spLocks noGrp="1"/>
          </p:cNvSpPr>
          <p:nvPr>
            <p:ph type="dt" sz="half" idx="11"/>
          </p:nvPr>
        </p:nvSpPr>
        <p:spPr/>
        <p:txBody>
          <a:bodyPr/>
          <a:lstStyle>
            <a:lvl1pPr>
              <a:defRPr/>
            </a:lvl1pPr>
          </a:lstStyle>
          <a:p>
            <a:pPr>
              <a:defRPr/>
            </a:pPr>
            <a:fld id="{04CC0A62-A42A-4AEF-941F-9F2A5113C91A}" type="datetimeFigureOut">
              <a:rPr lang="he-IL"/>
              <a:pPr>
                <a:defRPr/>
              </a:pPr>
              <a:t>כ"ט/תשרי/תשע"א</a:t>
            </a:fld>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A425D510-58CA-47CF-99D5-DE4A05530F3F}"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מלבן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3"/>
          <p:cNvSpPr>
            <a:spLocks noGrp="1"/>
          </p:cNvSpPr>
          <p:nvPr>
            <p:ph type="dt" sz="half" idx="10"/>
          </p:nvPr>
        </p:nvSpPr>
        <p:spPr/>
        <p:txBody>
          <a:bodyPr/>
          <a:lstStyle>
            <a:lvl1pPr>
              <a:defRPr/>
            </a:lvl1pPr>
            <a:extLst/>
          </a:lstStyle>
          <a:p>
            <a:pPr>
              <a:defRPr/>
            </a:pPr>
            <a:fld id="{06ED742A-E216-4313-923C-C3E7D790775A}" type="datetimeFigureOut">
              <a:rPr lang="he-IL"/>
              <a:pPr>
                <a:defRPr/>
              </a:pPr>
              <a:t>כ"ט/תשרי/תשע"א</a:t>
            </a:fld>
            <a:endParaRPr lang="he-IL"/>
          </a:p>
        </p:txBody>
      </p:sp>
      <p:sp>
        <p:nvSpPr>
          <p:cNvPr id="6" name="מציין מיקום של כותרת תחתונה 4"/>
          <p:cNvSpPr>
            <a:spLocks noGrp="1"/>
          </p:cNvSpPr>
          <p:nvPr>
            <p:ph type="ftr" sz="quarter" idx="11"/>
          </p:nvPr>
        </p:nvSpPr>
        <p:spPr/>
        <p:txBody>
          <a:bodyPr/>
          <a:lstStyle>
            <a:lvl1pPr>
              <a:defRPr/>
            </a:lvl1pPr>
            <a:extLst/>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extLst/>
          </a:lstStyle>
          <a:p>
            <a:pPr>
              <a:defRPr/>
            </a:pPr>
            <a:fld id="{21B59589-F67B-4274-9A63-0B6A8A9C2877}"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4" name="מלבן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5" name="מציין מיקום של תאריך 7"/>
          <p:cNvSpPr>
            <a:spLocks noGrp="1"/>
          </p:cNvSpPr>
          <p:nvPr>
            <p:ph type="dt" sz="half" idx="10"/>
          </p:nvPr>
        </p:nvSpPr>
        <p:spPr>
          <a:xfrm>
            <a:off x="5562600" y="6513513"/>
            <a:ext cx="3001963" cy="274637"/>
          </a:xfrm>
        </p:spPr>
        <p:txBody>
          <a:bodyPr vert="horz" rtlCol="0"/>
          <a:lstStyle>
            <a:lvl1pPr>
              <a:defRPr/>
            </a:lvl1pPr>
            <a:extLst/>
          </a:lstStyle>
          <a:p>
            <a:pPr>
              <a:defRPr/>
            </a:pPr>
            <a:fld id="{AFE172A4-305A-4DB2-AC07-48C826D73F66}" type="datetimeFigureOut">
              <a:rPr lang="he-IL"/>
              <a:pPr>
                <a:defRPr/>
              </a:pPr>
              <a:t>כ"ט/תשרי/תשע"א</a:t>
            </a:fld>
            <a:endParaRPr lang="he-IL"/>
          </a:p>
        </p:txBody>
      </p:sp>
      <p:sp>
        <p:nvSpPr>
          <p:cNvPr id="6" name="מציין מיקום של מספר שקופית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62880E3-3A0D-4C5E-AD86-449C2385A268}" type="slidenum">
              <a:rPr lang="he-IL"/>
              <a:pPr>
                <a:defRPr/>
              </a:pPr>
              <a:t>‹#›</a:t>
            </a:fld>
            <a:endParaRPr lang="he-IL"/>
          </a:p>
        </p:txBody>
      </p:sp>
      <p:sp>
        <p:nvSpPr>
          <p:cNvPr id="7" name="מציין מיקום של כותרת תחתונה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מלבן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4"/>
          <p:cNvSpPr>
            <a:spLocks noGrp="1"/>
          </p:cNvSpPr>
          <p:nvPr>
            <p:ph type="dt" sz="half" idx="10"/>
          </p:nvPr>
        </p:nvSpPr>
        <p:spPr/>
        <p:txBody>
          <a:bodyPr/>
          <a:lstStyle>
            <a:lvl1pPr>
              <a:defRPr/>
            </a:lvl1pPr>
            <a:extLst/>
          </a:lstStyle>
          <a:p>
            <a:pPr>
              <a:defRPr/>
            </a:pPr>
            <a:fld id="{D28BC926-F0E6-49AF-9DDF-CD3B2B2B94FF}" type="datetimeFigureOut">
              <a:rPr lang="he-IL"/>
              <a:pPr>
                <a:defRPr/>
              </a:pPr>
              <a:t>כ"ט/תשרי/תשע"א</a:t>
            </a:fld>
            <a:endParaRPr lang="he-IL"/>
          </a:p>
        </p:txBody>
      </p:sp>
      <p:sp>
        <p:nvSpPr>
          <p:cNvPr id="7" name="מציין מיקום של כותרת תחתונה 5"/>
          <p:cNvSpPr>
            <a:spLocks noGrp="1"/>
          </p:cNvSpPr>
          <p:nvPr>
            <p:ph type="ftr" sz="quarter" idx="11"/>
          </p:nvPr>
        </p:nvSpPr>
        <p:spPr/>
        <p:txBody>
          <a:bodyPr/>
          <a:lstStyle>
            <a:lvl1pPr>
              <a:defRPr/>
            </a:lvl1pPr>
            <a:extLst/>
          </a:lstStyle>
          <a:p>
            <a:pPr>
              <a:defRPr/>
            </a:pPr>
            <a:endParaRPr lang="he-IL"/>
          </a:p>
        </p:txBody>
      </p:sp>
      <p:sp>
        <p:nvSpPr>
          <p:cNvPr id="8" name="מציין מיקום של מספר שקופית 6"/>
          <p:cNvSpPr>
            <a:spLocks noGrp="1"/>
          </p:cNvSpPr>
          <p:nvPr>
            <p:ph type="sldNum" sz="quarter" idx="12"/>
          </p:nvPr>
        </p:nvSpPr>
        <p:spPr>
          <a:xfrm>
            <a:off x="8640763" y="6515100"/>
            <a:ext cx="465137" cy="273050"/>
          </a:xfrm>
        </p:spPr>
        <p:txBody>
          <a:bodyPr/>
          <a:lstStyle>
            <a:lvl1pPr>
              <a:defRPr/>
            </a:lvl1pPr>
            <a:extLst/>
          </a:lstStyle>
          <a:p>
            <a:pPr>
              <a:defRPr/>
            </a:pPr>
            <a:fld id="{23A8B137-A124-4356-9D23-1BA6A6AA7C79}"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7" name="מלבן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מלבן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457200" y="251948"/>
            <a:ext cx="8229600" cy="1143000"/>
          </a:xfrm>
        </p:spPr>
        <p:txBody>
          <a:bodyPr/>
          <a:lstStyle>
            <a:lvl1pPr>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9" name="מציין מיקום של תאריך 6"/>
          <p:cNvSpPr>
            <a:spLocks noGrp="1"/>
          </p:cNvSpPr>
          <p:nvPr>
            <p:ph type="dt" sz="half" idx="10"/>
          </p:nvPr>
        </p:nvSpPr>
        <p:spPr/>
        <p:txBody>
          <a:bodyPr/>
          <a:lstStyle>
            <a:lvl1pPr>
              <a:defRPr/>
            </a:lvl1pPr>
            <a:extLst/>
          </a:lstStyle>
          <a:p>
            <a:pPr>
              <a:defRPr/>
            </a:pPr>
            <a:fld id="{C712D3BC-04E8-430F-9F61-7CED3455B009}" type="datetimeFigureOut">
              <a:rPr lang="he-IL"/>
              <a:pPr>
                <a:defRPr/>
              </a:pPr>
              <a:t>כ"ט/תשרי/תשע"א</a:t>
            </a:fld>
            <a:endParaRPr lang="he-IL"/>
          </a:p>
        </p:txBody>
      </p:sp>
      <p:sp>
        <p:nvSpPr>
          <p:cNvPr id="10" name="מציין מיקום של כותרת תחתונה 7"/>
          <p:cNvSpPr>
            <a:spLocks noGrp="1"/>
          </p:cNvSpPr>
          <p:nvPr>
            <p:ph type="ftr" sz="quarter" idx="11"/>
          </p:nvPr>
        </p:nvSpPr>
        <p:spPr/>
        <p:txBody>
          <a:bodyPr/>
          <a:lstStyle>
            <a:lvl1pPr>
              <a:defRPr/>
            </a:lvl1pPr>
            <a:extLst/>
          </a:lstStyle>
          <a:p>
            <a:pPr>
              <a:defRPr/>
            </a:pPr>
            <a:endParaRPr lang="he-IL"/>
          </a:p>
        </p:txBody>
      </p:sp>
      <p:sp>
        <p:nvSpPr>
          <p:cNvPr id="11" name="מציין מיקום של מספר שקופית 8"/>
          <p:cNvSpPr>
            <a:spLocks noGrp="1"/>
          </p:cNvSpPr>
          <p:nvPr>
            <p:ph type="sldNum" sz="quarter" idx="12"/>
          </p:nvPr>
        </p:nvSpPr>
        <p:spPr>
          <a:xfrm>
            <a:off x="8640763" y="6515100"/>
            <a:ext cx="465137" cy="273050"/>
          </a:xfrm>
        </p:spPr>
        <p:txBody>
          <a:bodyPr/>
          <a:lstStyle>
            <a:lvl1pPr>
              <a:defRPr/>
            </a:lvl1pPr>
            <a:extLst/>
          </a:lstStyle>
          <a:p>
            <a:pPr>
              <a:defRPr/>
            </a:pPr>
            <a:fld id="{1239A655-77EC-45DE-B8D1-7928B5D896A6}"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לבן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457200" y="253218"/>
            <a:ext cx="8229600" cy="1143000"/>
          </a:xfrm>
        </p:spPr>
        <p:txBody>
          <a:bodyPr/>
          <a:lstStyle>
            <a:extLst/>
          </a:lstStyle>
          <a:p>
            <a:r>
              <a:rPr lang="he-IL" smtClean="0"/>
              <a:t>לחץ כדי לערוך סגנון כותרת של תבנית בסיס</a:t>
            </a:r>
            <a:endParaRPr lang="en-US"/>
          </a:p>
        </p:txBody>
      </p:sp>
      <p:sp>
        <p:nvSpPr>
          <p:cNvPr id="4" name="מציין מיקום של תאריך 2"/>
          <p:cNvSpPr>
            <a:spLocks noGrp="1"/>
          </p:cNvSpPr>
          <p:nvPr>
            <p:ph type="dt" sz="half" idx="10"/>
          </p:nvPr>
        </p:nvSpPr>
        <p:spPr/>
        <p:txBody>
          <a:bodyPr/>
          <a:lstStyle>
            <a:lvl1pPr>
              <a:defRPr/>
            </a:lvl1pPr>
            <a:extLst/>
          </a:lstStyle>
          <a:p>
            <a:pPr>
              <a:defRPr/>
            </a:pPr>
            <a:fld id="{EEA2E3D0-F648-40FC-9975-44D1D5D34AF3}" type="datetimeFigureOut">
              <a:rPr lang="he-IL"/>
              <a:pPr>
                <a:defRPr/>
              </a:pPr>
              <a:t>כ"ט/תשרי/תשע"א</a:t>
            </a:fld>
            <a:endParaRPr lang="he-IL"/>
          </a:p>
        </p:txBody>
      </p:sp>
      <p:sp>
        <p:nvSpPr>
          <p:cNvPr id="5" name="מציין מיקום של כותרת תחתונה 3"/>
          <p:cNvSpPr>
            <a:spLocks noGrp="1"/>
          </p:cNvSpPr>
          <p:nvPr>
            <p:ph type="ftr" sz="quarter" idx="11"/>
          </p:nvPr>
        </p:nvSpPr>
        <p:spPr/>
        <p:txBody>
          <a:bodyPr/>
          <a:lstStyle>
            <a:lvl1pPr>
              <a:defRPr/>
            </a:lvl1pPr>
            <a:extLst/>
          </a:lstStyle>
          <a:p>
            <a:pPr>
              <a:defRPr/>
            </a:pPr>
            <a:endParaRPr lang="he-IL"/>
          </a:p>
        </p:txBody>
      </p:sp>
      <p:sp>
        <p:nvSpPr>
          <p:cNvPr id="6" name="מציין מיקום של מספר שקופית 4"/>
          <p:cNvSpPr>
            <a:spLocks noGrp="1"/>
          </p:cNvSpPr>
          <p:nvPr>
            <p:ph type="sldNum" sz="quarter" idx="12"/>
          </p:nvPr>
        </p:nvSpPr>
        <p:spPr/>
        <p:txBody>
          <a:bodyPr/>
          <a:lstStyle>
            <a:lvl1pPr>
              <a:defRPr/>
            </a:lvl1pPr>
            <a:extLst/>
          </a:lstStyle>
          <a:p>
            <a:pPr>
              <a:defRPr/>
            </a:pPr>
            <a:fld id="{84E60443-B110-43C2-A65E-B665179E661A}"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2"/>
          <p:cNvSpPr>
            <a:spLocks noGrp="1"/>
          </p:cNvSpPr>
          <p:nvPr>
            <p:ph type="ftr" sz="quarter" idx="10"/>
          </p:nvPr>
        </p:nvSpPr>
        <p:spPr/>
        <p:txBody>
          <a:bodyPr/>
          <a:lstStyle>
            <a:lvl1pPr>
              <a:defRPr/>
            </a:lvl1pPr>
          </a:lstStyle>
          <a:p>
            <a:pPr>
              <a:defRPr/>
            </a:pPr>
            <a:endParaRPr lang="he-IL"/>
          </a:p>
        </p:txBody>
      </p:sp>
      <p:sp>
        <p:nvSpPr>
          <p:cNvPr id="3" name="מציין מיקום של תאריך 13"/>
          <p:cNvSpPr>
            <a:spLocks noGrp="1"/>
          </p:cNvSpPr>
          <p:nvPr>
            <p:ph type="dt" sz="half" idx="11"/>
          </p:nvPr>
        </p:nvSpPr>
        <p:spPr/>
        <p:txBody>
          <a:bodyPr/>
          <a:lstStyle>
            <a:lvl1pPr>
              <a:defRPr/>
            </a:lvl1pPr>
          </a:lstStyle>
          <a:p>
            <a:pPr>
              <a:defRPr/>
            </a:pPr>
            <a:fld id="{DA22D37A-A2AB-40EB-B1FD-E0B2962A90C2}" type="datetimeFigureOut">
              <a:rPr lang="he-IL"/>
              <a:pPr>
                <a:defRPr/>
              </a:pPr>
              <a:t>כ"ט/תשרי/תשע"א</a:t>
            </a:fld>
            <a:endParaRPr lang="he-IL"/>
          </a:p>
        </p:txBody>
      </p:sp>
      <p:sp>
        <p:nvSpPr>
          <p:cNvPr id="4" name="מציין מיקום של מספר שקופית 22"/>
          <p:cNvSpPr>
            <a:spLocks noGrp="1"/>
          </p:cNvSpPr>
          <p:nvPr>
            <p:ph type="sldNum" sz="quarter" idx="12"/>
          </p:nvPr>
        </p:nvSpPr>
        <p:spPr/>
        <p:txBody>
          <a:bodyPr/>
          <a:lstStyle>
            <a:lvl1pPr>
              <a:defRPr/>
            </a:lvl1pPr>
          </a:lstStyle>
          <a:p>
            <a:pPr>
              <a:defRPr/>
            </a:pPr>
            <a:fld id="{71B69178-E7B8-4A77-9917-4FD04AC613E9}"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5" name="מלבן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כותרת 1"/>
          <p:cNvSpPr>
            <a:spLocks noGrp="1"/>
          </p:cNvSpPr>
          <p:nvPr>
            <p:ph type="title"/>
          </p:nvPr>
        </p:nvSpPr>
        <p:spPr>
          <a:xfrm>
            <a:off x="4963136" y="304800"/>
            <a:ext cx="3931920" cy="762000"/>
          </a:xfrm>
        </p:spPr>
        <p:txBody>
          <a:bodyPr/>
          <a:lstStyle>
            <a:lvl1pPr marL="0" algn="r">
              <a:buNone/>
              <a:defRPr sz="2000" b="1"/>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תאריך 8"/>
          <p:cNvSpPr>
            <a:spLocks noGrp="1"/>
          </p:cNvSpPr>
          <p:nvPr>
            <p:ph type="dt" sz="half" idx="10"/>
          </p:nvPr>
        </p:nvSpPr>
        <p:spPr>
          <a:xfrm>
            <a:off x="5562600" y="6513513"/>
            <a:ext cx="3001963" cy="274637"/>
          </a:xfrm>
        </p:spPr>
        <p:txBody>
          <a:bodyPr vert="horz" rtlCol="0"/>
          <a:lstStyle>
            <a:lvl1pPr>
              <a:defRPr/>
            </a:lvl1pPr>
            <a:extLst/>
          </a:lstStyle>
          <a:p>
            <a:pPr>
              <a:defRPr/>
            </a:pPr>
            <a:fld id="{B6A1DCC5-5F8F-4157-B022-149139BE04E6}" type="datetimeFigureOut">
              <a:rPr lang="he-IL"/>
              <a:pPr>
                <a:defRPr/>
              </a:pPr>
              <a:t>כ"ט/תשרי/תשע"א</a:t>
            </a:fld>
            <a:endParaRPr lang="he-IL"/>
          </a:p>
        </p:txBody>
      </p:sp>
      <p:sp>
        <p:nvSpPr>
          <p:cNvPr id="7" name="מציין מיקום של מספר שקופית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531F270-FFB6-413D-B291-B12C783CEC93}" type="slidenum">
              <a:rPr lang="he-IL"/>
              <a:pPr>
                <a:defRPr/>
              </a:pPr>
              <a:t>‹#›</a:t>
            </a:fld>
            <a:endParaRPr lang="he-IL"/>
          </a:p>
        </p:txBody>
      </p:sp>
      <p:sp>
        <p:nvSpPr>
          <p:cNvPr id="8" name="מציין מיקום של כותרת תחתונה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040443" y="4724400"/>
            <a:ext cx="5486400" cy="664536"/>
          </a:xfrm>
        </p:spPr>
        <p:txBody>
          <a:bodyPr/>
          <a:lstStyle>
            <a:lvl1pPr marL="0" algn="r">
              <a:buNone/>
              <a:defRPr sz="2000" b="1"/>
            </a:lvl1pPr>
            <a:extLst/>
          </a:lstStyle>
          <a:p>
            <a:r>
              <a:rPr lang="he-IL" smtClean="0"/>
              <a:t>לחץ כדי לערוך סגנון כותרת של תבנית בסיס</a:t>
            </a:r>
            <a:endParaRPr lang="en-US"/>
          </a:p>
        </p:txBody>
      </p:sp>
      <p:sp>
        <p:nvSpPr>
          <p:cNvPr id="4" name="מציין מיקום טקסט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he-IL" smtClean="0"/>
              <a:t>לחץ כדי לערוך סגנונות טקסט של תבנית בסיס</a:t>
            </a:r>
          </a:p>
        </p:txBody>
      </p:sp>
      <p:sp>
        <p:nvSpPr>
          <p:cNvPr id="13" name="מציין מיקום של תמונה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he-IL" noProof="0" smtClean="0"/>
              <a:t>לחץ על הסמל כדי להוסיף תמונה</a:t>
            </a:r>
            <a:endParaRPr lang="en-US" noProof="0" dirty="0"/>
          </a:p>
        </p:txBody>
      </p:sp>
      <p:sp>
        <p:nvSpPr>
          <p:cNvPr id="5" name="מציין מיקום של תאריך 7"/>
          <p:cNvSpPr>
            <a:spLocks noGrp="1"/>
          </p:cNvSpPr>
          <p:nvPr>
            <p:ph type="dt" sz="half" idx="10"/>
          </p:nvPr>
        </p:nvSpPr>
        <p:spPr>
          <a:xfrm>
            <a:off x="5562600" y="6508750"/>
            <a:ext cx="3001963" cy="274638"/>
          </a:xfrm>
        </p:spPr>
        <p:txBody>
          <a:bodyPr vert="horz" rtlCol="0"/>
          <a:lstStyle>
            <a:lvl1pPr>
              <a:defRPr/>
            </a:lvl1pPr>
            <a:extLst/>
          </a:lstStyle>
          <a:p>
            <a:pPr>
              <a:defRPr/>
            </a:pPr>
            <a:fld id="{8AD771F1-00C8-4D99-8CE3-0A2A77BF6D9A}" type="datetimeFigureOut">
              <a:rPr lang="he-IL"/>
              <a:pPr>
                <a:defRPr/>
              </a:pPr>
              <a:t>כ"ט/תשרי/תשע"א</a:t>
            </a:fld>
            <a:endParaRPr lang="he-IL"/>
          </a:p>
        </p:txBody>
      </p:sp>
      <p:sp>
        <p:nvSpPr>
          <p:cNvPr id="6" name="מציין מיקום של מספר שקופית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B1FF56A-DE88-49DF-82A9-AB1940C542F2}" type="slidenum">
              <a:rPr lang="he-IL"/>
              <a:pPr>
                <a:defRPr/>
              </a:pPr>
              <a:t>‹#›</a:t>
            </a:fld>
            <a:endParaRPr lang="he-IL"/>
          </a:p>
        </p:txBody>
      </p:sp>
      <p:sp>
        <p:nvSpPr>
          <p:cNvPr id="7" name="מציין מיקום של כותרת תחתונה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לבן עם פינות אלכסוניות מעוגלות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מציין מיקום של כותרת תחתונה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he-IL"/>
          </a:p>
        </p:txBody>
      </p:sp>
      <p:sp>
        <p:nvSpPr>
          <p:cNvPr id="14" name="מציין מיקום של תאריך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411CA789-B60A-4AF6-8406-C82286556994}" type="datetimeFigureOut">
              <a:rPr lang="he-IL"/>
              <a:pPr>
                <a:defRPr/>
              </a:pPr>
              <a:t>כ"ט/תשרי/תשע"א</a:t>
            </a:fld>
            <a:endParaRPr lang="he-IL"/>
          </a:p>
        </p:txBody>
      </p:sp>
      <p:sp>
        <p:nvSpPr>
          <p:cNvPr id="23" name="מציין מיקום של מספר שקופית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D5D6CAC7-8006-40BA-8D61-859CA8702969}" type="slidenum">
              <a:rPr lang="he-IL"/>
              <a:pPr>
                <a:defRPr/>
              </a:pPr>
              <a:t>‹#›</a:t>
            </a:fld>
            <a:endParaRPr lang="he-IL"/>
          </a:p>
        </p:txBody>
      </p:sp>
      <p:sp>
        <p:nvSpPr>
          <p:cNvPr id="22" name="מציין מיקום של כותרת 21"/>
          <p:cNvSpPr>
            <a:spLocks noGrp="1"/>
          </p:cNvSpPr>
          <p:nvPr>
            <p:ph type="title"/>
          </p:nvPr>
        </p:nvSpPr>
        <p:spPr>
          <a:xfrm>
            <a:off x="457200" y="254000"/>
            <a:ext cx="8229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he-IL" smtClean="0"/>
              <a:t>לחץ כדי לערוך סגנון כותרת של תבנית בסיס</a:t>
            </a:r>
          </a:p>
        </p:txBody>
      </p:sp>
      <p:sp>
        <p:nvSpPr>
          <p:cNvPr id="1033" name="מציין מיקום טקסט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07" r:id="rId7"/>
    <p:sldLayoutId id="2147483714" r:id="rId8"/>
    <p:sldLayoutId id="2147483715" r:id="rId9"/>
    <p:sldLayoutId id="2147483706" r:id="rId10"/>
    <p:sldLayoutId id="2147483705" r:id="rId11"/>
  </p:sldLayoutIdLst>
  <p:txStyles>
    <p:titleStyle>
      <a:lvl1pPr marL="53975" indent="-53975" algn="r" rtl="1"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0" fontAlgn="base" hangingPunct="0">
        <a:spcBef>
          <a:spcPct val="0"/>
        </a:spcBef>
        <a:spcAft>
          <a:spcPct val="0"/>
        </a:spcAft>
        <a:defRPr sz="4600">
          <a:solidFill>
            <a:srgbClr val="E7EACB"/>
          </a:solidFill>
          <a:latin typeface="Rockwell" pitchFamily="18" charset="0"/>
          <a:cs typeface="David" pitchFamily="2" charset="-79"/>
        </a:defRPr>
      </a:lvl2pPr>
      <a:lvl3pPr marL="53975" indent="-53975" algn="r" rtl="1" eaLnBrk="0" fontAlgn="base" hangingPunct="0">
        <a:spcBef>
          <a:spcPct val="0"/>
        </a:spcBef>
        <a:spcAft>
          <a:spcPct val="0"/>
        </a:spcAft>
        <a:defRPr sz="4600">
          <a:solidFill>
            <a:srgbClr val="E7EACB"/>
          </a:solidFill>
          <a:latin typeface="Rockwell" pitchFamily="18" charset="0"/>
          <a:cs typeface="David" pitchFamily="2" charset="-79"/>
        </a:defRPr>
      </a:lvl3pPr>
      <a:lvl4pPr marL="53975" indent="-53975" algn="r" rtl="1" eaLnBrk="0" fontAlgn="base" hangingPunct="0">
        <a:spcBef>
          <a:spcPct val="0"/>
        </a:spcBef>
        <a:spcAft>
          <a:spcPct val="0"/>
        </a:spcAft>
        <a:defRPr sz="4600">
          <a:solidFill>
            <a:srgbClr val="E7EACB"/>
          </a:solidFill>
          <a:latin typeface="Rockwell" pitchFamily="18" charset="0"/>
          <a:cs typeface="David" pitchFamily="2" charset="-79"/>
        </a:defRPr>
      </a:lvl4pPr>
      <a:lvl5pPr marL="53975" indent="-53975" algn="r" rtl="1" eaLnBrk="0" fontAlgn="base" hangingPunct="0">
        <a:spcBef>
          <a:spcPct val="0"/>
        </a:spcBef>
        <a:spcAft>
          <a:spcPct val="0"/>
        </a:spcAft>
        <a:defRPr sz="4600">
          <a:solidFill>
            <a:srgbClr val="E7EACB"/>
          </a:solidFill>
          <a:latin typeface="Rockwell" pitchFamily="18" charset="0"/>
          <a:cs typeface="David" pitchFamily="2" charset="-79"/>
        </a:defRPr>
      </a:lvl5pPr>
      <a:lvl6pPr marL="511175" indent="-53975" algn="r" rtl="1" fontAlgn="base">
        <a:spcBef>
          <a:spcPct val="0"/>
        </a:spcBef>
        <a:spcAft>
          <a:spcPct val="0"/>
        </a:spcAft>
        <a:defRPr sz="4600">
          <a:solidFill>
            <a:srgbClr val="E7EACB"/>
          </a:solidFill>
          <a:latin typeface="Rockwell" pitchFamily="18" charset="0"/>
          <a:cs typeface="David" pitchFamily="2" charset="-79"/>
        </a:defRPr>
      </a:lvl6pPr>
      <a:lvl7pPr marL="968375" indent="-53975" algn="r" rtl="1" fontAlgn="base">
        <a:spcBef>
          <a:spcPct val="0"/>
        </a:spcBef>
        <a:spcAft>
          <a:spcPct val="0"/>
        </a:spcAft>
        <a:defRPr sz="4600">
          <a:solidFill>
            <a:srgbClr val="E7EACB"/>
          </a:solidFill>
          <a:latin typeface="Rockwell" pitchFamily="18" charset="0"/>
          <a:cs typeface="David" pitchFamily="2" charset="-79"/>
        </a:defRPr>
      </a:lvl7pPr>
      <a:lvl8pPr marL="1425575" indent="-53975" algn="r" rtl="1" fontAlgn="base">
        <a:spcBef>
          <a:spcPct val="0"/>
        </a:spcBef>
        <a:spcAft>
          <a:spcPct val="0"/>
        </a:spcAft>
        <a:defRPr sz="4600">
          <a:solidFill>
            <a:srgbClr val="E7EACB"/>
          </a:solidFill>
          <a:latin typeface="Rockwell" pitchFamily="18" charset="0"/>
          <a:cs typeface="David" pitchFamily="2" charset="-79"/>
        </a:defRPr>
      </a:lvl8pPr>
      <a:lvl9pPr marL="1882775" indent="-53975" algn="r" rtl="1" fontAlgn="base">
        <a:spcBef>
          <a:spcPct val="0"/>
        </a:spcBef>
        <a:spcAft>
          <a:spcPct val="0"/>
        </a:spcAft>
        <a:defRPr sz="4600">
          <a:solidFill>
            <a:srgbClr val="E7EACB"/>
          </a:solidFill>
          <a:latin typeface="Rockwell" pitchFamily="18" charset="0"/>
          <a:cs typeface="David" pitchFamily="2" charset="-79"/>
        </a:defRPr>
      </a:lvl9pPr>
      <a:extLst/>
    </p:titleStyle>
    <p:bodyStyle>
      <a:lvl1pPr marL="292100" indent="-292100" algn="r" rtl="1"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r" rtl="1"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r" rtl="1"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ideo" Target="file:///C:\Users\Erez\Desktop\Rabin%20-%20before.wm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cyclopedia2.thefreedictionary.com/Yom+Kippur" TargetMode="External"/><Relationship Id="rId2" Type="http://schemas.openxmlformats.org/officeDocument/2006/relationships/hyperlink" Target="http://encyclopedia.thefreedictionary.com/On+the+Eve" TargetMode="External"/><Relationship Id="rId1" Type="http://schemas.openxmlformats.org/officeDocument/2006/relationships/slideLayout" Target="../slideLayouts/slideLayout7.xml"/><Relationship Id="rId6" Type="http://schemas.openxmlformats.org/officeDocument/2006/relationships/hyperlink" Target="http://encyclopedia2.thefreedictionary.com/AssassiNation" TargetMode="External"/><Relationship Id="rId5" Type="http://schemas.openxmlformats.org/officeDocument/2006/relationships/hyperlink" Target="http://www.thefreedictionary.com/kabbalistic" TargetMode="External"/><Relationship Id="rId4" Type="http://schemas.openxmlformats.org/officeDocument/2006/relationships/hyperlink" Target="http://www.thefreedictionary.com/inton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C:\Users\Erez\Desktop\Rabin%20-%20nights%20murder.wm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Erez\Desktop\Rabin%20-%20the%20funrel.wm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ideo" Target="file:///C:\Users\Erez\Desktop\Rabin%20-%20mourners.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alestinian_National_Authority" TargetMode="External"/><Relationship Id="rId2" Type="http://schemas.openxmlformats.org/officeDocument/2006/relationships/hyperlink" Target="http://en.wikipedia.org/wiki/Oslo_Accords" TargetMode="External"/><Relationship Id="rId1" Type="http://schemas.openxmlformats.org/officeDocument/2006/relationships/slideLayout" Target="../slideLayouts/slideLayout1.xml"/><Relationship Id="rId5" Type="http://schemas.openxmlformats.org/officeDocument/2006/relationships/hyperlink" Target="http://en.wikipedia.org/wiki/West_Bank" TargetMode="External"/><Relationship Id="rId4" Type="http://schemas.openxmlformats.org/officeDocument/2006/relationships/hyperlink" Target="http://en.wikipedia.org/wiki/Gaza_Stri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Israel-Jordan_Treaty_of_Peac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Users\Erez\Desktop\Rabin%20-%20jorden%20peace%20agrmnt.wmv"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Nobel_Peace_Prize" TargetMode="External"/><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hyperlink" Target="http://en.wikipedia.org/wiki/Shimon_Peres" TargetMode="External"/><Relationship Id="rId4" Type="http://schemas.openxmlformats.org/officeDocument/2006/relationships/hyperlink" Target="http://en.wikipedia.org/wiki/Yasser_Arafa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28596" y="1000109"/>
            <a:ext cx="8029604" cy="2600342"/>
          </a:xfrm>
        </p:spPr>
        <p:txBody>
          <a:bodyPr>
            <a:normAutofit fontScale="90000"/>
            <a:scene3d>
              <a:camera prst="orthographicFront"/>
              <a:lightRig rig="soft" dir="t">
                <a:rot lat="0" lon="0" rev="2400000"/>
              </a:lightRig>
            </a:scene3d>
            <a:sp3d>
              <a:bevelT w="19050" h="12700"/>
            </a:sp3d>
          </a:bodyPr>
          <a:lstStyle/>
          <a:p>
            <a:pPr indent="0" algn="l" eaLnBrk="1" fontAlgn="auto" hangingPunct="1">
              <a:spcAft>
                <a:spcPts val="0"/>
              </a:spcAft>
              <a:defRPr/>
            </a:pPr>
            <a:r>
              <a:rPr lang="en-US" dirty="0">
                <a:solidFill>
                  <a:schemeClr val="tx2">
                    <a:tint val="100000"/>
                    <a:shade val="90000"/>
                    <a:satMod val="250000"/>
                    <a:alpha val="100000"/>
                  </a:schemeClr>
                </a:solidFill>
              </a:rPr>
              <a:t>Following Golda Meir's resignation on April 1974, Rabin was elected party </a:t>
            </a:r>
            <a:r>
              <a:rPr lang="en-US" dirty="0" smtClean="0">
                <a:solidFill>
                  <a:schemeClr val="tx2">
                    <a:tint val="100000"/>
                    <a:shade val="90000"/>
                    <a:satMod val="250000"/>
                    <a:alpha val="100000"/>
                  </a:schemeClr>
                </a:solidFill>
              </a:rPr>
              <a:t>leader.</a:t>
            </a:r>
            <a:endParaRPr lang="he-IL" dirty="0">
              <a:solidFill>
                <a:schemeClr val="tx2">
                  <a:tint val="100000"/>
                  <a:shade val="90000"/>
                  <a:satMod val="250000"/>
                  <a:alpha val="100000"/>
                </a:schemeClr>
              </a:solidFill>
            </a:endParaRPr>
          </a:p>
        </p:txBody>
      </p:sp>
      <p:pic>
        <p:nvPicPr>
          <p:cNvPr id="14338" name="Picture 2" descr="http://www.mkm-haifa.co.il/schools/regavim/images/rbin1.jpg"/>
          <p:cNvPicPr>
            <a:picLocks noChangeAspect="1" noChangeArrowheads="1"/>
          </p:cNvPicPr>
          <p:nvPr/>
        </p:nvPicPr>
        <p:blipFill>
          <a:blip r:embed="rId2" cstate="print"/>
          <a:srcRect/>
          <a:stretch>
            <a:fillRect/>
          </a:stretch>
        </p:blipFill>
        <p:spPr bwMode="auto">
          <a:xfrm>
            <a:off x="4714875" y="3071813"/>
            <a:ext cx="3571875"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clickit3.ort.org.il/Apps/Public/GetFile.aspx?inline=yes&amp;f=files/c3498e8f-9a7c-4521-b218-72391d58c3b8/67c6f925-3b3c-4f56-a367-1bfd6287237f/3eb46e0f-392d-41a8-9ba6-243f2ac93483/f352db29-953f-433a-a034-faed0a3f7607.jpg"/>
          <p:cNvPicPr>
            <a:picLocks noChangeAspect="1" noChangeArrowheads="1"/>
          </p:cNvPicPr>
          <p:nvPr/>
        </p:nvPicPr>
        <p:blipFill>
          <a:blip r:embed="rId2" cstate="print"/>
          <a:srcRect/>
          <a:stretch>
            <a:fillRect/>
          </a:stretch>
        </p:blipFill>
        <p:spPr bwMode="auto">
          <a:xfrm>
            <a:off x="1143000" y="1500188"/>
            <a:ext cx="6600825" cy="5133975"/>
          </a:xfrm>
          <a:prstGeom prst="rect">
            <a:avLst/>
          </a:prstGeom>
          <a:noFill/>
          <a:ln w="9525">
            <a:noFill/>
            <a:miter lim="800000"/>
            <a:headEnd/>
            <a:tailEnd/>
          </a:ln>
        </p:spPr>
      </p:pic>
      <p:sp>
        <p:nvSpPr>
          <p:cNvPr id="24578" name="TextBox 6"/>
          <p:cNvSpPr txBox="1">
            <a:spLocks noChangeArrowheads="1"/>
          </p:cNvSpPr>
          <p:nvPr/>
        </p:nvSpPr>
        <p:spPr bwMode="auto">
          <a:xfrm>
            <a:off x="1143000" y="500063"/>
            <a:ext cx="7286625" cy="830262"/>
          </a:xfrm>
          <a:prstGeom prst="rect">
            <a:avLst/>
          </a:prstGeom>
          <a:noFill/>
          <a:ln w="9525">
            <a:noFill/>
            <a:miter lim="800000"/>
            <a:headEnd/>
            <a:tailEnd/>
          </a:ln>
        </p:spPr>
        <p:txBody>
          <a:bodyPr>
            <a:spAutoFit/>
          </a:bodyPr>
          <a:lstStyle/>
          <a:p>
            <a:pPr algn="l"/>
            <a:r>
              <a:rPr lang="en-US" sz="4800">
                <a:solidFill>
                  <a:srgbClr val="FF0000"/>
                </a:solidFill>
                <a:latin typeface="Rockwell" pitchFamily="18" charset="0"/>
                <a:cs typeface="David" pitchFamily="2" charset="-79"/>
              </a:rPr>
              <a:t>The criminals  of “peace” </a:t>
            </a:r>
            <a:endParaRPr lang="he-IL" sz="4800">
              <a:solidFill>
                <a:srgbClr val="FF0000"/>
              </a:solidFill>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1000125" y="1428750"/>
            <a:ext cx="8143875" cy="3416300"/>
          </a:xfrm>
          <a:prstGeom prst="rect">
            <a:avLst/>
          </a:prstGeom>
          <a:noFill/>
          <a:ln w="9525">
            <a:noFill/>
            <a:miter lim="800000"/>
            <a:headEnd/>
            <a:tailEnd/>
          </a:ln>
        </p:spPr>
        <p:txBody>
          <a:bodyPr>
            <a:spAutoFit/>
          </a:bodyPr>
          <a:lstStyle/>
          <a:p>
            <a:pPr algn="l"/>
            <a:r>
              <a:rPr lang="en-US" sz="5400">
                <a:latin typeface="Rockwell" pitchFamily="18" charset="0"/>
                <a:cs typeface="David" pitchFamily="2" charset="-79"/>
              </a:rPr>
              <a:t>Instigating-pressuring, or threatening so as to cause another to commit a crime.</a:t>
            </a:r>
            <a:endParaRPr lang="he-IL" sz="5400">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cms.education.gov.il/NR/rdonlyres/195AAE1A-E84B-4726-A0A3-F2BDB959FD64/24476/Rabin3.jpg"/>
          <p:cNvPicPr>
            <a:picLocks noChangeAspect="1" noChangeArrowheads="1"/>
          </p:cNvPicPr>
          <p:nvPr/>
        </p:nvPicPr>
        <p:blipFill>
          <a:blip r:embed="rId2" cstate="print"/>
          <a:srcRect/>
          <a:stretch>
            <a:fillRect/>
          </a:stretch>
        </p:blipFill>
        <p:spPr bwMode="auto">
          <a:xfrm>
            <a:off x="0" y="0"/>
            <a:ext cx="5046663" cy="6858000"/>
          </a:xfrm>
          <a:prstGeom prst="rect">
            <a:avLst/>
          </a:prstGeom>
          <a:noFill/>
          <a:ln w="9525">
            <a:noFill/>
            <a:miter lim="800000"/>
            <a:headEnd/>
            <a:tailEnd/>
          </a:ln>
        </p:spPr>
      </p:pic>
      <p:sp>
        <p:nvSpPr>
          <p:cNvPr id="26626" name="TextBox 3"/>
          <p:cNvSpPr txBox="1">
            <a:spLocks noChangeArrowheads="1"/>
          </p:cNvSpPr>
          <p:nvPr/>
        </p:nvSpPr>
        <p:spPr bwMode="auto">
          <a:xfrm>
            <a:off x="5500688" y="500063"/>
            <a:ext cx="3143250" cy="1200150"/>
          </a:xfrm>
          <a:prstGeom prst="rect">
            <a:avLst/>
          </a:prstGeom>
          <a:noFill/>
          <a:ln w="9525">
            <a:noFill/>
            <a:miter lim="800000"/>
            <a:headEnd/>
            <a:tailEnd/>
          </a:ln>
        </p:spPr>
        <p:txBody>
          <a:bodyPr>
            <a:spAutoFit/>
          </a:bodyPr>
          <a:lstStyle/>
          <a:p>
            <a:r>
              <a:rPr lang="en-US">
                <a:latin typeface="Rockwell" pitchFamily="18" charset="0"/>
                <a:cs typeface="David" pitchFamily="2" charset="-79"/>
              </a:rPr>
              <a:t>Yitzhak Rabin is presented as a cold blooded  killer with blood on his hands after the Oslo Accords</a:t>
            </a:r>
            <a:endParaRPr lang="he-IL">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clickit3.ort.org.il/Apps/Public/GetFile.aspx?inline=yes&amp;f=files/c3498e8f-9a7c-4521-b218-72391d58c3b8/67c6f925-3b3c-4f56-a367-1bfd6287237f/3eb46e0f-392d-41a8-9ba6-243f2ac93483/e85aaca9-3ef8-49d3-bc3c-5ecb5b568ad4.jpg"/>
          <p:cNvPicPr>
            <a:picLocks noChangeAspect="1" noChangeArrowheads="1"/>
          </p:cNvPicPr>
          <p:nvPr/>
        </p:nvPicPr>
        <p:blipFill>
          <a:blip r:embed="rId2" cstate="print"/>
          <a:srcRect/>
          <a:stretch>
            <a:fillRect/>
          </a:stretch>
        </p:blipFill>
        <p:spPr bwMode="auto">
          <a:xfrm>
            <a:off x="2286000" y="71438"/>
            <a:ext cx="4859338" cy="661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cms.education.gov.il/NR/rdonlyres/195AAE1A-E84B-4726-A0A3-F2BDB959FD64/24474/Rabin2.jpg"/>
          <p:cNvPicPr>
            <a:picLocks noChangeAspect="1" noChangeArrowheads="1"/>
          </p:cNvPicPr>
          <p:nvPr/>
        </p:nvPicPr>
        <p:blipFill>
          <a:blip r:embed="rId2" cstate="print"/>
          <a:srcRect/>
          <a:stretch>
            <a:fillRect/>
          </a:stretch>
        </p:blipFill>
        <p:spPr bwMode="auto">
          <a:xfrm>
            <a:off x="3714750" y="0"/>
            <a:ext cx="5429250" cy="6858000"/>
          </a:xfrm>
          <a:prstGeom prst="rect">
            <a:avLst/>
          </a:prstGeom>
          <a:noFill/>
          <a:ln w="9525">
            <a:noFill/>
            <a:miter lim="800000"/>
            <a:headEnd/>
            <a:tailEnd/>
          </a:ln>
        </p:spPr>
      </p:pic>
      <p:sp>
        <p:nvSpPr>
          <p:cNvPr id="28674" name="TextBox 3"/>
          <p:cNvSpPr txBox="1">
            <a:spLocks noChangeArrowheads="1"/>
          </p:cNvSpPr>
          <p:nvPr/>
        </p:nvSpPr>
        <p:spPr bwMode="auto">
          <a:xfrm>
            <a:off x="285750" y="785813"/>
            <a:ext cx="1428750" cy="400050"/>
          </a:xfrm>
          <a:prstGeom prst="rect">
            <a:avLst/>
          </a:prstGeom>
          <a:noFill/>
          <a:ln w="9525">
            <a:noFill/>
            <a:miter lim="800000"/>
            <a:headEnd/>
            <a:tailEnd/>
          </a:ln>
        </p:spPr>
        <p:txBody>
          <a:bodyPr>
            <a:spAutoFit/>
          </a:bodyPr>
          <a:lstStyle/>
          <a:p>
            <a:r>
              <a:rPr lang="en-US" sz="2000">
                <a:latin typeface="Rockwell" pitchFamily="18" charset="0"/>
                <a:cs typeface="David" pitchFamily="2" charset="-79"/>
              </a:rPr>
              <a:t>S.S officer </a:t>
            </a:r>
            <a:endParaRPr lang="he-IL" sz="2000">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clickit3.ort.org.il/Apps/Public/GetFile.aspx?inline=yes&amp;f=files/c3498e8f-9a7c-4521-b218-72391d58c3b8/67c6f925-3b3c-4f56-a367-1bfd6287237f/3eb46e0f-392d-41a8-9ba6-243f2ac93483/243cf484-d21b-41a5-8c01-a75218514919.jpg"/>
          <p:cNvPicPr>
            <a:picLocks noChangeAspect="1" noChangeArrowheads="1"/>
          </p:cNvPicPr>
          <p:nvPr/>
        </p:nvPicPr>
        <p:blipFill>
          <a:blip r:embed="rId2" cstate="print"/>
          <a:srcRect/>
          <a:stretch>
            <a:fillRect/>
          </a:stretch>
        </p:blipFill>
        <p:spPr bwMode="auto">
          <a:xfrm>
            <a:off x="2928938" y="1428750"/>
            <a:ext cx="377190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clickit3.ort.org.il/Apps/Public/GetFile.aspx?inline=yes&amp;f=files/c3498e8f-9a7c-4521-b218-72391d58c3b8/67c6f925-3b3c-4f56-a367-1bfd6287237f/3eb46e0f-392d-41a8-9ba6-243f2ac93483/eee82289-3789-4ed1-b79d-afcc920b5605.JPG"/>
          <p:cNvPicPr>
            <a:picLocks noChangeAspect="1" noChangeArrowheads="1"/>
          </p:cNvPicPr>
          <p:nvPr/>
        </p:nvPicPr>
        <p:blipFill>
          <a:blip r:embed="rId2" cstate="print"/>
          <a:srcRect/>
          <a:stretch>
            <a:fillRect/>
          </a:stretch>
        </p:blipFill>
        <p:spPr bwMode="auto">
          <a:xfrm>
            <a:off x="2428875" y="428625"/>
            <a:ext cx="4491038" cy="6053138"/>
          </a:xfrm>
          <a:prstGeom prst="rect">
            <a:avLst/>
          </a:prstGeom>
          <a:noFill/>
          <a:ln w="9525">
            <a:noFill/>
            <a:miter lim="800000"/>
            <a:headEnd/>
            <a:tailEnd/>
          </a:ln>
        </p:spPr>
      </p:pic>
      <p:sp>
        <p:nvSpPr>
          <p:cNvPr id="30722" name="TextBox 3"/>
          <p:cNvSpPr txBox="1">
            <a:spLocks noChangeArrowheads="1"/>
          </p:cNvSpPr>
          <p:nvPr/>
        </p:nvSpPr>
        <p:spPr bwMode="auto">
          <a:xfrm>
            <a:off x="642938" y="928688"/>
            <a:ext cx="1500187" cy="369887"/>
          </a:xfrm>
          <a:prstGeom prst="rect">
            <a:avLst/>
          </a:prstGeom>
          <a:noFill/>
          <a:ln w="9525">
            <a:noFill/>
            <a:miter lim="800000"/>
            <a:headEnd/>
            <a:tailEnd/>
          </a:ln>
        </p:spPr>
        <p:txBody>
          <a:bodyPr>
            <a:spAutoFit/>
          </a:bodyPr>
          <a:lstStyle/>
          <a:p>
            <a:r>
              <a:rPr lang="en-US">
                <a:latin typeface="Rockwell" pitchFamily="18" charset="0"/>
                <a:cs typeface="David" pitchFamily="2" charset="-79"/>
              </a:rPr>
              <a:t>The liar .</a:t>
            </a:r>
            <a:endParaRPr lang="he-IL">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clickit3.ort.org.il/Apps/Public/GetFile.aspx?inline=yes&amp;f=files/c3498e8f-9a7c-4521-b218-72391d58c3b8/67c6f925-3b3c-4f56-a367-1bfd6287237f/3eb46e0f-392d-41a8-9ba6-243f2ac93483/940e11af-3716-4c6c-8732-f053d4082092.jpg"/>
          <p:cNvPicPr>
            <a:picLocks noChangeAspect="1" noChangeArrowheads="1"/>
          </p:cNvPicPr>
          <p:nvPr/>
        </p:nvPicPr>
        <p:blipFill>
          <a:blip r:embed="rId2" cstate="print"/>
          <a:srcRect/>
          <a:stretch>
            <a:fillRect/>
          </a:stretch>
        </p:blipFill>
        <p:spPr bwMode="auto">
          <a:xfrm>
            <a:off x="1071563" y="1214438"/>
            <a:ext cx="710565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clickit3.ort.org.il/Apps/Public/GetFile.aspx?inline=yes&amp;f=files/c3498e8f-9a7c-4521-b218-72391d58c3b8/67c6f925-3b3c-4f56-a367-1bfd6287237f/3eb46e0f-392d-41a8-9ba6-243f2ac93483/4364f749-1220-4f7d-b439-1b61d7898243.jpg"/>
          <p:cNvPicPr>
            <a:picLocks noChangeAspect="1" noChangeArrowheads="1"/>
          </p:cNvPicPr>
          <p:nvPr/>
        </p:nvPicPr>
        <p:blipFill>
          <a:blip r:embed="rId2" cstate="print"/>
          <a:srcRect/>
          <a:stretch>
            <a:fillRect/>
          </a:stretch>
        </p:blipFill>
        <p:spPr bwMode="auto">
          <a:xfrm>
            <a:off x="1071563" y="3357563"/>
            <a:ext cx="7265987" cy="2667000"/>
          </a:xfrm>
          <a:prstGeom prst="rect">
            <a:avLst/>
          </a:prstGeom>
          <a:noFill/>
          <a:ln w="9525">
            <a:noFill/>
            <a:miter lim="800000"/>
            <a:headEnd/>
            <a:tailEnd/>
          </a:ln>
        </p:spPr>
      </p:pic>
      <p:sp>
        <p:nvSpPr>
          <p:cNvPr id="3" name="TextBox 2"/>
          <p:cNvSpPr txBox="1"/>
          <p:nvPr/>
        </p:nvSpPr>
        <p:spPr>
          <a:xfrm>
            <a:off x="785813" y="785813"/>
            <a:ext cx="7715250" cy="1323975"/>
          </a:xfrm>
          <a:prstGeom prst="rect">
            <a:avLst/>
          </a:prstGeom>
          <a:noFill/>
        </p:spPr>
        <p:txBody>
          <a:bodyPr rtlCol="1">
            <a:spAutoFit/>
          </a:bodyPr>
          <a:lstStyle/>
          <a:p>
            <a:pPr algn="ctr" fontAlgn="auto">
              <a:spcBef>
                <a:spcPts val="0"/>
              </a:spcBef>
              <a:spcAft>
                <a:spcPts val="0"/>
              </a:spcAft>
              <a:defRPr/>
            </a:pPr>
            <a:r>
              <a:rPr lang="en-US" sz="4000" u="sng" dirty="0">
                <a:solidFill>
                  <a:srgbClr val="C00000"/>
                </a:solidFill>
                <a:effectLst>
                  <a:outerShdw blurRad="38100" dist="38100" dir="2700000" algn="tl">
                    <a:srgbClr val="000000">
                      <a:alpha val="43137"/>
                    </a:srgbClr>
                  </a:outerShdw>
                </a:effectLst>
                <a:latin typeface="+mn-lt"/>
                <a:cs typeface="+mn-cs"/>
              </a:rPr>
              <a:t>The stabbing in the back Rabin 1993 </a:t>
            </a:r>
            <a:endParaRPr lang="he-IL" sz="4000" u="sng" dirty="0">
              <a:solidFill>
                <a:srgbClr val="C0000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scene3d>
              <a:camera prst="orthographicFront"/>
              <a:lightRig rig="soft" dir="t">
                <a:rot lat="0" lon="0" rev="2400000"/>
              </a:lightRig>
            </a:scene3d>
            <a:sp3d>
              <a:bevelT w="19050" h="12700"/>
            </a:sp3d>
          </a:bodyPr>
          <a:lstStyle/>
          <a:p>
            <a:pPr marL="54864" indent="0" eaLnBrk="1" fontAlgn="auto" hangingPunct="1">
              <a:spcAft>
                <a:spcPts val="0"/>
              </a:spcAft>
              <a:defRPr/>
            </a:pPr>
            <a:r>
              <a:rPr lang="en-US" dirty="0" smtClean="0">
                <a:solidFill>
                  <a:schemeClr val="accent6">
                    <a:lumMod val="50000"/>
                  </a:schemeClr>
                </a:solidFill>
                <a:effectLst>
                  <a:outerShdw blurRad="38100" dist="38100" dir="2700000" algn="tl">
                    <a:srgbClr val="000000">
                      <a:alpha val="43137"/>
                    </a:srgbClr>
                  </a:outerShdw>
                </a:effectLst>
              </a:rPr>
              <a:t>Violent  demonstrating. </a:t>
            </a:r>
            <a:endParaRPr lang="he-IL"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1472" y="571480"/>
            <a:ext cx="8086724" cy="5643594"/>
          </a:xfrm>
        </p:spPr>
        <p:txBody>
          <a:bodyPr>
            <a:noAutofit/>
            <a:scene3d>
              <a:camera prst="orthographicFront"/>
              <a:lightRig rig="soft" dir="t">
                <a:rot lat="0" lon="0" rev="2400000"/>
              </a:lightRig>
            </a:scene3d>
            <a:sp3d>
              <a:bevelT w="19050" h="12700"/>
            </a:sp3d>
          </a:bodyPr>
          <a:lstStyle/>
          <a:p>
            <a:pPr marL="54864" indent="0" eaLnBrk="1" fontAlgn="auto" hangingPunct="1">
              <a:spcAft>
                <a:spcPts val="0"/>
              </a:spcAft>
              <a:defRPr/>
            </a:pPr>
            <a:r>
              <a:rPr lang="en-US" sz="4000" dirty="0" smtClean="0">
                <a:solidFill>
                  <a:schemeClr val="tx2">
                    <a:tint val="100000"/>
                    <a:shade val="90000"/>
                    <a:satMod val="250000"/>
                    <a:alpha val="100000"/>
                  </a:schemeClr>
                </a:solidFill>
                <a:effectLst>
                  <a:outerShdw blurRad="38100" dist="38100" dir="2700000" algn="tl">
                    <a:srgbClr val="000000">
                      <a:alpha val="43137"/>
                    </a:srgbClr>
                  </a:outerShdw>
                </a:effectLst>
              </a:rPr>
              <a:t>In 1992 Rabin was elected as chairman of the Labor Party.  his party, strongly focusing on the popularity of its leader, managed to win a clear victory over the Likud of incumbent Prime Minister Yitzhak Shamir.</a:t>
            </a:r>
            <a:endParaRPr lang="he-IL" sz="4000" dirty="0">
              <a:solidFill>
                <a:schemeClr val="tx2">
                  <a:tint val="100000"/>
                  <a:shade val="90000"/>
                  <a:satMod val="250000"/>
                  <a:alpha val="10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clickit3.ort.org.il/Apps/Public/GetFile.aspx?inline=yes&amp;f=files/c3498e8f-9a7c-4521-b218-72391d58c3b8/67c6f925-3b3c-4f56-a367-1bfd6287237f/3eb46e0f-392d-41a8-9ba6-243f2ac93483/f8576dfb-d6c0-48d4-b057-4574f108227c.jpg"/>
          <p:cNvPicPr>
            <a:picLocks noChangeAspect="1" noChangeArrowheads="1"/>
          </p:cNvPicPr>
          <p:nvPr/>
        </p:nvPicPr>
        <p:blipFill>
          <a:blip r:embed="rId2" cstate="print"/>
          <a:srcRect/>
          <a:stretch>
            <a:fillRect/>
          </a:stretch>
        </p:blipFill>
        <p:spPr bwMode="auto">
          <a:xfrm>
            <a:off x="3000375" y="785813"/>
            <a:ext cx="374332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5227638" y="928688"/>
            <a:ext cx="1171575" cy="369887"/>
          </a:xfrm>
          <a:prstGeom prst="rect">
            <a:avLst/>
          </a:prstGeom>
          <a:noFill/>
          <a:ln w="9525">
            <a:noFill/>
            <a:miter lim="800000"/>
            <a:headEnd/>
            <a:tailEnd/>
          </a:ln>
        </p:spPr>
        <p:txBody>
          <a:bodyPr wrap="none">
            <a:spAutoFit/>
          </a:bodyPr>
          <a:lstStyle/>
          <a:p>
            <a:r>
              <a:rPr lang="he-IL">
                <a:latin typeface="Rockwell" pitchFamily="18" charset="0"/>
                <a:cs typeface="David" pitchFamily="2" charset="-79"/>
              </a:rPr>
              <a:t>סרט הפגנה </a:t>
            </a:r>
          </a:p>
        </p:txBody>
      </p:sp>
      <p:pic>
        <p:nvPicPr>
          <p:cNvPr id="3" name="Rabin - before.wmv">
            <a:hlinkClick r:id="" action="ppaction://media"/>
          </p:cNvPr>
          <p:cNvPicPr>
            <a:picLocks noRot="1" noChangeAspect="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643063" y="233363"/>
            <a:ext cx="5929312" cy="6248400"/>
          </a:xfrm>
          <a:prstGeom prst="rect">
            <a:avLst/>
          </a:prstGeom>
          <a:noFill/>
          <a:ln w="9525">
            <a:noFill/>
            <a:miter lim="800000"/>
            <a:headEnd/>
            <a:tailEnd/>
          </a:ln>
          <a:effectLst/>
        </p:spPr>
        <p:txBody>
          <a:bodyPr anchor="ctr">
            <a:spAutoFit/>
          </a:bodyPr>
          <a:lstStyle/>
          <a:p>
            <a:pPr rtl="0">
              <a:defRPr/>
            </a:pP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In October 1995, </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hlinkClick r:id="rId2"/>
              </a:rPr>
              <a:t>on the eve</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r>
            <a:b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b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of </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hlinkClick r:id="rId3"/>
              </a:rPr>
              <a:t>Yom Kippur</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the Jewish day of atonement, a group of Israelis led by </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Avigdor</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Eskin</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gathered outside the home of Prime Minister Yitzhak Rabin. Wrapped in prayer shawls, they </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hlinkClick r:id="rId4"/>
              </a:rPr>
              <a:t>intoned</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the ancient Aramaic chant </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Pulsa</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da-Nura</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("Lashes of Fire"), </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hlinkClick r:id="rId5"/>
              </a:rPr>
              <a:t>Kabbalistic</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r>
            <a:b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b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r>
            <a:b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b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curse: </a:t>
            </a:r>
            <a:r>
              <a:rPr lang="en-US" sz="2000" b="1"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"I deliver to you, the angels of wrath and ire, Yitzhak, the son of Rosa Rabin, that you may smother him and the specter of him, and cast him into bed, and dry up his wealth, and plague his thoughts, and scatter his mind that he may be steadily diminished until he reaches his death. Put to death the cursed Yitzhak. May [he] be damned, damned, damned!"</a:t>
            </a:r>
            <a:endParaRPr lang="en-US" sz="2000" dirty="0">
              <a:solidFill>
                <a:schemeClr val="bg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rtl="0" eaLnBrk="0" hangingPunct="0">
              <a:defRPr/>
            </a:pPr>
            <a:r>
              <a:rPr lang="en-US" sz="2000" b="1"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After Rabin's </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hlinkClick r:id="rId6"/>
              </a:rPr>
              <a:t>assassination</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one month later--as Israel and the world mourned a great statesman--</a:t>
            </a:r>
            <a:r>
              <a:rPr lang="en-US" sz="2000" dirty="0" err="1">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Eskin</a:t>
            </a: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boasted of his prowess on Israeli television. The curse worked. </a:t>
            </a:r>
            <a:endParaRPr lang="en-US" sz="2000" dirty="0">
              <a:solidFill>
                <a:schemeClr val="bg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eaLnBrk="0" hangingPunct="0">
              <a:defRPr/>
            </a:pP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The "lethal potential of words" is the foremost theme of Murder in the Name of God,</a:t>
            </a:r>
            <a:endParaRPr lang="en-US" sz="2000" dirty="0">
              <a:solidFill>
                <a:schemeClr val="bg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שיר השלום"/>
          <p:cNvPicPr>
            <a:picLocks noChangeAspect="1" noChangeArrowheads="1"/>
          </p:cNvPicPr>
          <p:nvPr/>
        </p:nvPicPr>
        <p:blipFill>
          <a:blip r:embed="rId2" cstate="print"/>
          <a:srcRect/>
          <a:stretch>
            <a:fillRect/>
          </a:stretch>
        </p:blipFill>
        <p:spPr bwMode="auto">
          <a:xfrm>
            <a:off x="2071688" y="500063"/>
            <a:ext cx="4857750" cy="577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abin - nights murder.wmv">
            <a:hlinkClick r:id="" action="ppaction://media"/>
          </p:cNvPr>
          <p:cNvPicPr>
            <a:picLocks noRot="1" noChangeAspect="1"/>
          </p:cNvPicPr>
          <p:nvPr>
            <a:videoFile r:link="rId1"/>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תמונה 1" descr="יצחק רבין הלוויה.jpg"/>
          <p:cNvPicPr>
            <a:picLocks noChangeAspect="1"/>
          </p:cNvPicPr>
          <p:nvPr/>
        </p:nvPicPr>
        <p:blipFill>
          <a:blip r:embed="rId2" cstate="print"/>
          <a:srcRect/>
          <a:stretch>
            <a:fillRect/>
          </a:stretch>
        </p:blipFill>
        <p:spPr bwMode="auto">
          <a:xfrm>
            <a:off x="4143375" y="225425"/>
            <a:ext cx="4619625" cy="6418263"/>
          </a:xfrm>
          <a:prstGeom prst="rect">
            <a:avLst/>
          </a:prstGeom>
          <a:noFill/>
          <a:ln w="9525">
            <a:noFill/>
            <a:miter lim="800000"/>
            <a:headEnd/>
            <a:tailEnd/>
          </a:ln>
        </p:spPr>
      </p:pic>
      <p:sp>
        <p:nvSpPr>
          <p:cNvPr id="3" name="TextBox 2"/>
          <p:cNvSpPr txBox="1"/>
          <p:nvPr/>
        </p:nvSpPr>
        <p:spPr>
          <a:xfrm>
            <a:off x="571500" y="928688"/>
            <a:ext cx="3357563" cy="1077912"/>
          </a:xfrm>
          <a:prstGeom prst="rect">
            <a:avLst/>
          </a:prstGeom>
          <a:noFill/>
        </p:spPr>
        <p:txBody>
          <a:bodyPr rtlCol="1">
            <a:spAutoFit/>
          </a:bodyPr>
          <a:lstStyle/>
          <a:p>
            <a:pPr algn="l" fontAlgn="auto">
              <a:spcBef>
                <a:spcPts val="0"/>
              </a:spcBef>
              <a:spcAft>
                <a:spcPts val="0"/>
              </a:spcAft>
              <a:defRPr/>
            </a:pPr>
            <a:r>
              <a:rPr lang="en-US" sz="3200" b="1" dirty="0">
                <a:effectLst>
                  <a:outerShdw blurRad="38100" dist="38100" dir="2700000" algn="tl">
                    <a:srgbClr val="000000">
                      <a:alpha val="43137"/>
                    </a:srgbClr>
                  </a:outerShdw>
                </a:effectLst>
                <a:latin typeface="+mn-lt"/>
                <a:cs typeface="+mn-cs"/>
              </a:rPr>
              <a:t>Israel is crying  </a:t>
            </a:r>
            <a:endParaRPr lang="he-IL" sz="3200"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scene3d>
              <a:camera prst="orthographicFront"/>
              <a:lightRig rig="soft" dir="t">
                <a:rot lat="0" lon="0" rev="2400000"/>
              </a:lightRig>
            </a:scene3d>
            <a:sp3d>
              <a:bevelT w="19050" h="12700"/>
            </a:sp3d>
          </a:bodyPr>
          <a:lstStyle/>
          <a:p>
            <a:pPr marL="54864" indent="0" algn="l" eaLnBrk="1" fontAlgn="auto" hangingPunct="1">
              <a:spcAft>
                <a:spcPts val="0"/>
              </a:spcAft>
              <a:defRPr/>
            </a:pPr>
            <a:r>
              <a:rPr lang="en-US" sz="5400" dirty="0" smtClean="0">
                <a:solidFill>
                  <a:schemeClr val="tx2">
                    <a:tint val="100000"/>
                    <a:shade val="90000"/>
                    <a:satMod val="250000"/>
                    <a:alpha val="100000"/>
                  </a:schemeClr>
                </a:solidFill>
              </a:rPr>
              <a:t>Rabin murdered.</a:t>
            </a:r>
            <a:endParaRPr lang="he-IL" sz="5400" dirty="0">
              <a:solidFill>
                <a:schemeClr val="tx2">
                  <a:tint val="100000"/>
                  <a:shade val="90000"/>
                  <a:satMod val="250000"/>
                  <a:alpha val="100000"/>
                </a:schemeClr>
              </a:solidFill>
            </a:endParaRPr>
          </a:p>
        </p:txBody>
      </p:sp>
      <p:pic>
        <p:nvPicPr>
          <p:cNvPr id="40962" name="תמונה 2" descr="רבין נרצח עיתון.jpg"/>
          <p:cNvPicPr>
            <a:picLocks noChangeAspect="1"/>
          </p:cNvPicPr>
          <p:nvPr/>
        </p:nvPicPr>
        <p:blipFill>
          <a:blip r:embed="rId2" cstate="print"/>
          <a:srcRect/>
          <a:stretch>
            <a:fillRect/>
          </a:stretch>
        </p:blipFill>
        <p:spPr bwMode="auto">
          <a:xfrm>
            <a:off x="2962275" y="1357313"/>
            <a:ext cx="3895725" cy="533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4592638" y="1428750"/>
            <a:ext cx="1235075" cy="369888"/>
          </a:xfrm>
          <a:prstGeom prst="rect">
            <a:avLst/>
          </a:prstGeom>
          <a:noFill/>
          <a:ln w="9525">
            <a:noFill/>
            <a:miter lim="800000"/>
            <a:headEnd/>
            <a:tailEnd/>
          </a:ln>
        </p:spPr>
        <p:txBody>
          <a:bodyPr wrap="none">
            <a:spAutoFit/>
          </a:bodyPr>
          <a:lstStyle/>
          <a:p>
            <a:r>
              <a:rPr lang="he-IL">
                <a:latin typeface="Rockwell" pitchFamily="18" charset="0"/>
                <a:cs typeface="David" pitchFamily="2" charset="-79"/>
              </a:rPr>
              <a:t>סרט הלוויה </a:t>
            </a:r>
          </a:p>
        </p:txBody>
      </p:sp>
      <p:pic>
        <p:nvPicPr>
          <p:cNvPr id="4" name="Rabin - the funrel.wmv">
            <a:hlinkClick r:id="" action="ppaction://media"/>
          </p:cNvPr>
          <p:cNvPicPr>
            <a:picLocks noRot="1" noChangeAspect="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abin - mourners.wmv">
            <a:hlinkClick r:id="" action="ppaction://media"/>
          </p:cNvPr>
          <p:cNvPicPr>
            <a:picLocks noRot="1" noChangeAspect="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42910" y="1214422"/>
            <a:ext cx="8193800" cy="4091023"/>
          </a:xfrm>
        </p:spPr>
        <p:txBody>
          <a:bodyPr>
            <a:normAutofit fontScale="90000"/>
            <a:scene3d>
              <a:camera prst="orthographicFront"/>
              <a:lightRig rig="soft" dir="t">
                <a:rot lat="0" lon="0" rev="2400000"/>
              </a:lightRig>
            </a:scene3d>
            <a:sp3d>
              <a:bevelT w="19050" h="12700"/>
            </a:sp3d>
          </a:bodyPr>
          <a:lstStyle/>
          <a:p>
            <a:pPr indent="0" eaLnBrk="1" fontAlgn="auto" hangingPunct="1">
              <a:spcAft>
                <a:spcPts val="0"/>
              </a:spcAft>
              <a:defRPr/>
            </a:pPr>
            <a:r>
              <a:rPr lang="en-US" dirty="0" smtClean="0">
                <a:solidFill>
                  <a:schemeClr val="tx2">
                    <a:tint val="100000"/>
                    <a:shade val="90000"/>
                    <a:satMod val="250000"/>
                    <a:alpha val="100000"/>
                  </a:schemeClr>
                </a:solidFill>
              </a:rPr>
              <a:t>Rabin played a leading role in the signing of the </a:t>
            </a:r>
            <a:r>
              <a:rPr lang="en-US" dirty="0" smtClean="0">
                <a:solidFill>
                  <a:schemeClr val="tx2">
                    <a:tint val="100000"/>
                    <a:shade val="90000"/>
                    <a:satMod val="250000"/>
                    <a:alpha val="100000"/>
                  </a:schemeClr>
                </a:solidFill>
                <a:hlinkClick r:id="rId2" tooltip="Oslo Accords"/>
              </a:rPr>
              <a:t>Oslo Accords</a:t>
            </a:r>
            <a:r>
              <a:rPr lang="en-US" dirty="0" smtClean="0">
                <a:solidFill>
                  <a:schemeClr val="tx2">
                    <a:tint val="100000"/>
                    <a:shade val="90000"/>
                    <a:satMod val="250000"/>
                    <a:alpha val="100000"/>
                  </a:schemeClr>
                </a:solidFill>
              </a:rPr>
              <a:t>, which created the </a:t>
            </a:r>
            <a:r>
              <a:rPr lang="en-US" dirty="0" smtClean="0">
                <a:solidFill>
                  <a:schemeClr val="tx2">
                    <a:tint val="100000"/>
                    <a:shade val="90000"/>
                    <a:satMod val="250000"/>
                    <a:alpha val="100000"/>
                  </a:schemeClr>
                </a:solidFill>
                <a:hlinkClick r:id="rId3" tooltip="Palestinian National Authority"/>
              </a:rPr>
              <a:t>Palestinian National Authority</a:t>
            </a:r>
            <a:r>
              <a:rPr lang="en-US" dirty="0" smtClean="0">
                <a:solidFill>
                  <a:schemeClr val="tx2">
                    <a:tint val="100000"/>
                    <a:shade val="90000"/>
                    <a:satMod val="250000"/>
                    <a:alpha val="100000"/>
                  </a:schemeClr>
                </a:solidFill>
              </a:rPr>
              <a:t> and granted it partial control over parts of the </a:t>
            </a:r>
            <a:r>
              <a:rPr lang="en-US" dirty="0" smtClean="0">
                <a:solidFill>
                  <a:schemeClr val="tx2">
                    <a:tint val="100000"/>
                    <a:shade val="90000"/>
                    <a:satMod val="250000"/>
                    <a:alpha val="100000"/>
                  </a:schemeClr>
                </a:solidFill>
                <a:hlinkClick r:id="rId4" tooltip="Gaza Strip"/>
              </a:rPr>
              <a:t>Gaza Strip</a:t>
            </a:r>
            <a:r>
              <a:rPr lang="en-US" dirty="0" smtClean="0">
                <a:solidFill>
                  <a:schemeClr val="tx2">
                    <a:tint val="100000"/>
                    <a:shade val="90000"/>
                    <a:satMod val="250000"/>
                    <a:alpha val="100000"/>
                  </a:schemeClr>
                </a:solidFill>
              </a:rPr>
              <a:t> and </a:t>
            </a:r>
            <a:r>
              <a:rPr lang="en-US" dirty="0" smtClean="0">
                <a:solidFill>
                  <a:schemeClr val="tx2">
                    <a:tint val="100000"/>
                    <a:shade val="90000"/>
                    <a:satMod val="250000"/>
                    <a:alpha val="100000"/>
                  </a:schemeClr>
                </a:solidFill>
                <a:hlinkClick r:id="rId5" tooltip="West Bank"/>
              </a:rPr>
              <a:t>West Bank</a:t>
            </a:r>
            <a:r>
              <a:rPr lang="en-US" dirty="0" smtClean="0">
                <a:solidFill>
                  <a:schemeClr val="tx2">
                    <a:tint val="100000"/>
                    <a:shade val="90000"/>
                    <a:satMod val="250000"/>
                    <a:alpha val="100000"/>
                  </a:schemeClr>
                </a:solidFill>
              </a:rPr>
              <a:t>.</a:t>
            </a:r>
            <a:endParaRPr lang="he-IL" dirty="0">
              <a:solidFill>
                <a:schemeClr val="tx2">
                  <a:tint val="100000"/>
                  <a:shade val="90000"/>
                  <a:satMod val="250000"/>
                  <a:alpha val="10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25" y="785813"/>
            <a:ext cx="7500938" cy="5078412"/>
          </a:xfrm>
          <a:prstGeom prst="rect">
            <a:avLst/>
          </a:prstGeom>
          <a:noFill/>
        </p:spPr>
        <p:txBody>
          <a:bodyPr rtlCol="1">
            <a:spAutoFit/>
          </a:bodyPr>
          <a:lstStyle/>
          <a:p>
            <a:pPr algn="l" fontAlgn="auto">
              <a:spcBef>
                <a:spcPts val="0"/>
              </a:spcBef>
              <a:spcAft>
                <a:spcPts val="0"/>
              </a:spcAft>
              <a:defRPr/>
            </a:pPr>
            <a:r>
              <a:rPr lang="en-US" sz="3600" dirty="0">
                <a:solidFill>
                  <a:schemeClr val="accent6">
                    <a:lumMod val="25000"/>
                  </a:schemeClr>
                </a:solidFill>
                <a:latin typeface="+mn-lt"/>
                <a:cs typeface="+mn-cs"/>
              </a:rPr>
              <a:t>On 4 November 1995 (11th of Heshvan on the Hebrew Calendar) Prime Minister Rabin was assassinated by Yigal Amir, a radical right-wing Orthodox Jew who opposed the signing of the Oslo Accords and believed he was saving the country from a dire fate. </a:t>
            </a:r>
            <a:endParaRPr lang="he-IL" sz="3600" dirty="0">
              <a:solidFill>
                <a:schemeClr val="accent6">
                  <a:lumMod val="25000"/>
                </a:schemeClr>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descr="http://mail.google.com/mail/?ui=2&amp;ik=43ab15af08&amp;view=att&amp;th=124a7b24afbe9bdd&amp;attid=0.1&amp;disp=inline&amp;zw"/>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he-IL">
              <a:latin typeface="Rockwell" pitchFamily="18" charset="0"/>
              <a:cs typeface="David" pitchFamily="2" charset="-79"/>
            </a:endParaRPr>
          </a:p>
        </p:txBody>
      </p:sp>
      <p:sp>
        <p:nvSpPr>
          <p:cNvPr id="46082" name="AutoShape 4" descr="http://mail.google.com/mail/?ui=2&amp;ik=43ab15af08&amp;view=att&amp;th=124a7b24afbe9bdd&amp;attid=0.1&amp;disp=inline&amp;zw"/>
          <p:cNvSpPr>
            <a:spLocks noChangeAspect="1" noChangeArrowheads="1"/>
          </p:cNvSpPr>
          <p:nvPr/>
        </p:nvSpPr>
        <p:spPr bwMode="auto">
          <a:xfrm>
            <a:off x="8923338" y="-144463"/>
            <a:ext cx="304800" cy="304801"/>
          </a:xfrm>
          <a:prstGeom prst="rect">
            <a:avLst/>
          </a:prstGeom>
          <a:noFill/>
          <a:ln w="9525">
            <a:noFill/>
            <a:miter lim="800000"/>
            <a:headEnd/>
            <a:tailEnd/>
          </a:ln>
        </p:spPr>
        <p:txBody>
          <a:bodyPr/>
          <a:lstStyle/>
          <a:p>
            <a:endParaRPr lang="he-IL">
              <a:latin typeface="Rockwell" pitchFamily="18" charset="0"/>
              <a:cs typeface="David" pitchFamily="2" charset="-79"/>
            </a:endParaRPr>
          </a:p>
        </p:txBody>
      </p:sp>
      <p:pic>
        <p:nvPicPr>
          <p:cNvPr id="46083" name="Picture 6" descr="http://www.masa.co.il/MASA/_fck_uploads/Image/masaacher/96_new/96_P1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ile:Kikar rabin.jpg"/>
          <p:cNvPicPr>
            <a:picLocks noChangeAspect="1" noChangeArrowheads="1"/>
          </p:cNvPicPr>
          <p:nvPr/>
        </p:nvPicPr>
        <p:blipFill>
          <a:blip r:embed="rId2" cstate="print"/>
          <a:srcRect/>
          <a:stretch>
            <a:fillRect/>
          </a:stretch>
        </p:blipFill>
        <p:spPr bwMode="auto">
          <a:xfrm>
            <a:off x="-139700" y="0"/>
            <a:ext cx="9283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תמונה 1" descr="2006 119.jpg"/>
          <p:cNvPicPr>
            <a:picLocks noChangeAspect="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500063" y="857250"/>
            <a:ext cx="8001000" cy="2124075"/>
          </a:xfrm>
          <a:prstGeom prst="rect">
            <a:avLst/>
          </a:prstGeom>
          <a:noFill/>
          <a:ln w="9525">
            <a:noFill/>
            <a:miter lim="800000"/>
            <a:headEnd/>
            <a:tailEnd/>
          </a:ln>
        </p:spPr>
        <p:txBody>
          <a:bodyPr>
            <a:spAutoFit/>
          </a:bodyPr>
          <a:lstStyle/>
          <a:p>
            <a:r>
              <a:rPr lang="en-US" sz="4400">
                <a:latin typeface="Rockwell" pitchFamily="18" charset="0"/>
                <a:cs typeface="David" pitchFamily="2" charset="-79"/>
              </a:rPr>
              <a:t>Rabin also oversaw the signing of the</a:t>
            </a:r>
            <a:r>
              <a:rPr lang="en-US" sz="4400">
                <a:latin typeface="Rockwell" pitchFamily="18" charset="0"/>
                <a:cs typeface="David" pitchFamily="2" charset="-79"/>
                <a:hlinkClick r:id="rId2" tooltip="Israel-Jordan Treaty of Peace"/>
              </a:rPr>
              <a:t>Israel-Jordan Treaty of Peace</a:t>
            </a:r>
            <a:r>
              <a:rPr lang="en-US" sz="4400">
                <a:latin typeface="Rockwell" pitchFamily="18" charset="0"/>
                <a:cs typeface="David" pitchFamily="2" charset="-79"/>
              </a:rPr>
              <a:t> in 1994.</a:t>
            </a:r>
            <a:endParaRPr lang="he-IL" sz="4400">
              <a:latin typeface="Rockwell" pitchFamily="18" charset="0"/>
              <a:cs typeface="David" pitchFamily="2" charset="-79"/>
            </a:endParaRPr>
          </a:p>
        </p:txBody>
      </p:sp>
      <p:pic>
        <p:nvPicPr>
          <p:cNvPr id="17410" name="Picture 2" descr="http://www.ynet.co.il/PicServer2/04062007/1269866/YE0184295_wa.jpg"/>
          <p:cNvPicPr>
            <a:picLocks noChangeAspect="1" noChangeArrowheads="1"/>
          </p:cNvPicPr>
          <p:nvPr/>
        </p:nvPicPr>
        <p:blipFill>
          <a:blip r:embed="rId3" cstate="print"/>
          <a:srcRect/>
          <a:stretch>
            <a:fillRect/>
          </a:stretch>
        </p:blipFill>
        <p:spPr bwMode="auto">
          <a:xfrm>
            <a:off x="2500313" y="3000375"/>
            <a:ext cx="4600575" cy="355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abin - jorden peace agrmnt.wmv">
            <a:hlinkClick r:id="" action="ppaction://media"/>
          </p:cNvPr>
          <p:cNvPicPr>
            <a:picLocks noRot="1" noChangeAspect="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msc.walla.co.il/archive/600202-5.jpg"/>
          <p:cNvPicPr>
            <a:picLocks noChangeAspect="1" noChangeArrowheads="1"/>
          </p:cNvPicPr>
          <p:nvPr/>
        </p:nvPicPr>
        <p:blipFill>
          <a:blip r:embed="rId2" cstate="print"/>
          <a:srcRect/>
          <a:stretch>
            <a:fillRect/>
          </a:stretch>
        </p:blipFill>
        <p:spPr bwMode="auto">
          <a:xfrm>
            <a:off x="500034" y="357166"/>
            <a:ext cx="3543300" cy="4876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כותרת 1"/>
          <p:cNvSpPr>
            <a:spLocks noGrp="1"/>
          </p:cNvSpPr>
          <p:nvPr>
            <p:ph type="title"/>
          </p:nvPr>
        </p:nvSpPr>
        <p:spPr>
          <a:xfrm>
            <a:off x="714348" y="4724400"/>
            <a:ext cx="7812495" cy="1847872"/>
          </a:xfrm>
        </p:spPr>
        <p:txBody>
          <a:bodyPr>
            <a:noAutofit/>
            <a:scene3d>
              <a:camera prst="orthographicFront"/>
              <a:lightRig rig="soft" dir="t">
                <a:rot lat="0" lon="0" rev="2400000"/>
              </a:lightRig>
            </a:scene3d>
            <a:sp3d>
              <a:bevelT w="19050" h="12700"/>
            </a:sp3d>
          </a:bodyPr>
          <a:lstStyle/>
          <a:p>
            <a:pPr indent="0" eaLnBrk="1" fontAlgn="auto" hangingPunct="1">
              <a:spcAft>
                <a:spcPts val="0"/>
              </a:spcAft>
              <a:defRPr/>
            </a:pPr>
            <a:r>
              <a:rPr lang="en-US" sz="3200" b="0" dirty="0" smtClean="0">
                <a:solidFill>
                  <a:schemeClr val="tx2">
                    <a:tint val="100000"/>
                    <a:shade val="90000"/>
                    <a:satMod val="250000"/>
                    <a:alpha val="100000"/>
                  </a:schemeClr>
                </a:solidFill>
              </a:rPr>
              <a:t>For his role in the creation of the Oslo Accords, Rabin was awarded the 1994 </a:t>
            </a:r>
            <a:r>
              <a:rPr lang="en-US" sz="3200" b="0" dirty="0" smtClean="0">
                <a:solidFill>
                  <a:schemeClr val="tx2">
                    <a:tint val="100000"/>
                    <a:shade val="90000"/>
                    <a:satMod val="250000"/>
                    <a:alpha val="100000"/>
                  </a:schemeClr>
                </a:solidFill>
                <a:hlinkClick r:id="rId3" tooltip="Nobel Peace Prize"/>
              </a:rPr>
              <a:t>Nobel Peace Prize</a:t>
            </a:r>
            <a:r>
              <a:rPr lang="en-US" sz="3200" b="0" dirty="0" smtClean="0">
                <a:solidFill>
                  <a:schemeClr val="tx2">
                    <a:tint val="100000"/>
                    <a:shade val="90000"/>
                    <a:satMod val="250000"/>
                    <a:alpha val="100000"/>
                  </a:schemeClr>
                </a:solidFill>
              </a:rPr>
              <a:t>, along with </a:t>
            </a:r>
            <a:r>
              <a:rPr lang="en-US" sz="3200" b="0" dirty="0" smtClean="0">
                <a:solidFill>
                  <a:schemeClr val="tx2">
                    <a:tint val="100000"/>
                    <a:shade val="90000"/>
                    <a:satMod val="250000"/>
                    <a:alpha val="100000"/>
                  </a:schemeClr>
                </a:solidFill>
                <a:hlinkClick r:id="rId4" tooltip="Yasser Arafat"/>
              </a:rPr>
              <a:t>Yasser Arafat</a:t>
            </a:r>
            <a:r>
              <a:rPr lang="en-US" sz="3200" b="0" dirty="0" smtClean="0">
                <a:solidFill>
                  <a:schemeClr val="tx2">
                    <a:tint val="100000"/>
                    <a:shade val="90000"/>
                    <a:satMod val="250000"/>
                    <a:alpha val="100000"/>
                  </a:schemeClr>
                </a:solidFill>
              </a:rPr>
              <a:t> and </a:t>
            </a:r>
            <a:r>
              <a:rPr lang="en-US" sz="3200" b="0" dirty="0" smtClean="0">
                <a:solidFill>
                  <a:schemeClr val="tx2">
                    <a:tint val="100000"/>
                    <a:shade val="90000"/>
                    <a:satMod val="250000"/>
                    <a:alpha val="100000"/>
                  </a:schemeClr>
                </a:solidFill>
                <a:hlinkClick r:id="rId5" tooltip="Shimon Peres"/>
              </a:rPr>
              <a:t>Shimon Peres</a:t>
            </a:r>
            <a:r>
              <a:rPr lang="en-US" sz="3200" b="0" dirty="0" smtClean="0">
                <a:solidFill>
                  <a:schemeClr val="tx2">
                    <a:tint val="100000"/>
                    <a:shade val="90000"/>
                    <a:satMod val="250000"/>
                    <a:alpha val="100000"/>
                  </a:schemeClr>
                </a:solidFill>
              </a:rPr>
              <a:t>.</a:t>
            </a:r>
            <a:endParaRPr lang="he-IL" sz="3200" dirty="0">
              <a:solidFill>
                <a:schemeClr val="tx2">
                  <a:tint val="100000"/>
                  <a:shade val="90000"/>
                  <a:satMod val="250000"/>
                  <a:alpha val="10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1428750" y="1143000"/>
            <a:ext cx="6143625" cy="769938"/>
          </a:xfrm>
          <a:prstGeom prst="rect">
            <a:avLst/>
          </a:prstGeom>
          <a:noFill/>
          <a:ln w="9525">
            <a:noFill/>
            <a:miter lim="800000"/>
            <a:headEnd/>
            <a:tailEnd/>
          </a:ln>
        </p:spPr>
        <p:txBody>
          <a:bodyPr>
            <a:spAutoFit/>
          </a:bodyPr>
          <a:lstStyle/>
          <a:p>
            <a:r>
              <a:rPr lang="en-US" sz="4400">
                <a:latin typeface="Rockwell" pitchFamily="18" charset="0"/>
                <a:cs typeface="David" pitchFamily="2" charset="-79"/>
              </a:rPr>
              <a:t>THAT IS NOT ALL   </a:t>
            </a:r>
            <a:endParaRPr lang="he-IL" sz="4400">
              <a:latin typeface="Rockwell" pitchFamily="18" charset="0"/>
              <a:cs typeface="David" pitchFamily="2" charset="-79"/>
            </a:endParaRPr>
          </a:p>
        </p:txBody>
      </p:sp>
      <p:sp>
        <p:nvSpPr>
          <p:cNvPr id="21506" name="TextBox 2"/>
          <p:cNvSpPr txBox="1">
            <a:spLocks noChangeArrowheads="1"/>
          </p:cNvSpPr>
          <p:nvPr/>
        </p:nvSpPr>
        <p:spPr bwMode="auto">
          <a:xfrm>
            <a:off x="1714500" y="3143250"/>
            <a:ext cx="4143375" cy="461963"/>
          </a:xfrm>
          <a:prstGeom prst="rect">
            <a:avLst/>
          </a:prstGeom>
          <a:noFill/>
          <a:ln w="9525">
            <a:noFill/>
            <a:miter lim="800000"/>
            <a:headEnd/>
            <a:tailEnd/>
          </a:ln>
        </p:spPr>
        <p:txBody>
          <a:bodyPr>
            <a:spAutoFit/>
          </a:bodyPr>
          <a:lstStyle/>
          <a:p>
            <a:r>
              <a:rPr lang="en-US" sz="2400">
                <a:latin typeface="Rockwell" pitchFamily="18" charset="0"/>
                <a:cs typeface="David" pitchFamily="2" charset="-79"/>
              </a:rPr>
              <a:t>Meanwhile in Israel …..</a:t>
            </a:r>
            <a:endParaRPr lang="he-IL" sz="2400">
              <a:latin typeface="Rockwell" pitchFamily="18" charset="0"/>
              <a:cs typeface="David"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clickit3.ort.org.il/Apps/Public/GetFile.aspx?inline=yes&amp;f=files/c3498e8f-9a7c-4521-b218-72391d58c3b8/67c6f925-3b3c-4f56-a367-1bfd6287237f/3eb46e0f-392d-41a8-9ba6-243f2ac93483/e953f795-2393-48ee-a8a2-71d3a0b59f9a.jpg"/>
          <p:cNvPicPr>
            <a:picLocks noChangeAspect="1" noChangeArrowheads="1"/>
          </p:cNvPicPr>
          <p:nvPr/>
        </p:nvPicPr>
        <p:blipFill>
          <a:blip r:embed="rId2" cstate="print"/>
          <a:srcRect/>
          <a:stretch>
            <a:fillRect/>
          </a:stretch>
        </p:blipFill>
        <p:spPr bwMode="auto">
          <a:xfrm>
            <a:off x="2857500" y="1000125"/>
            <a:ext cx="371475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scene3d>
              <a:camera prst="orthographicFront"/>
              <a:lightRig rig="soft" dir="t">
                <a:rot lat="0" lon="0" rev="2400000"/>
              </a:lightRig>
            </a:scene3d>
            <a:sp3d>
              <a:bevelT w="19050" h="12700"/>
            </a:sp3d>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Negotiating with the enemy </a:t>
            </a:r>
            <a:endParaRPr lang="he-IL" dirty="0">
              <a:solidFill>
                <a:schemeClr val="tx2">
                  <a:tint val="100000"/>
                  <a:shade val="90000"/>
                  <a:satMod val="250000"/>
                  <a:alpha val="100000"/>
                </a:schemeClr>
              </a:solidFill>
            </a:endParaRPr>
          </a:p>
        </p:txBody>
      </p:sp>
      <p:pic>
        <p:nvPicPr>
          <p:cNvPr id="23554" name="Picture 2" descr="Maariv 3.12.2002"/>
          <p:cNvPicPr>
            <a:picLocks noChangeAspect="1" noChangeArrowheads="1"/>
          </p:cNvPicPr>
          <p:nvPr/>
        </p:nvPicPr>
        <p:blipFill>
          <a:blip r:embed="rId2" cstate="print"/>
          <a:srcRect/>
          <a:stretch>
            <a:fillRect/>
          </a:stretch>
        </p:blipFill>
        <p:spPr bwMode="auto">
          <a:xfrm>
            <a:off x="1928813" y="1928813"/>
            <a:ext cx="5286375" cy="409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בית יציקה">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בית יציקה">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203</TotalTime>
  <Words>150</Words>
  <Application>Microsoft Office PowerPoint</Application>
  <PresentationFormat>On-screen Show (4:3)</PresentationFormat>
  <Paragraphs>24</Paragraphs>
  <Slides>33</Slides>
  <Notes>1</Notes>
  <HiddenSlides>0</HiddenSlides>
  <MMClips>5</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בית יציקה</vt:lpstr>
      <vt:lpstr>Following Golda Meir's resignation on April 1974, Rabin was elected party leader.</vt:lpstr>
      <vt:lpstr>In 1992 Rabin was elected as chairman of the Labor Party.  his party, strongly focusing on the popularity of its leader, managed to win a clear victory over the Likud of incumbent Prime Minister Yitzhak Shamir.</vt:lpstr>
      <vt:lpstr>Rabin played a leading role in the signing of the Oslo Accords, which created the Palestinian National Authority and granted it partial control over parts of the Gaza Strip and West Bank.</vt:lpstr>
      <vt:lpstr>Slide 4</vt:lpstr>
      <vt:lpstr>Slide 5</vt:lpstr>
      <vt:lpstr>For his role in the creation of the Oslo Accords, Rabin was awarded the 1994 Nobel Peace Prize, along with Yasser Arafat and Shimon Peres.</vt:lpstr>
      <vt:lpstr>Slide 7</vt:lpstr>
      <vt:lpstr>Slide 8</vt:lpstr>
      <vt:lpstr>Negotiating with the enemy </vt:lpstr>
      <vt:lpstr>Slide 10</vt:lpstr>
      <vt:lpstr>Slide 11</vt:lpstr>
      <vt:lpstr>Slide 12</vt:lpstr>
      <vt:lpstr>Slide 13</vt:lpstr>
      <vt:lpstr>Slide 14</vt:lpstr>
      <vt:lpstr>Slide 15</vt:lpstr>
      <vt:lpstr>Slide 16</vt:lpstr>
      <vt:lpstr>Slide 17</vt:lpstr>
      <vt:lpstr>Slide 18</vt:lpstr>
      <vt:lpstr>Violent  demonstrating. </vt:lpstr>
      <vt:lpstr>Slide 20</vt:lpstr>
      <vt:lpstr>Slide 21</vt:lpstr>
      <vt:lpstr>Slide 22</vt:lpstr>
      <vt:lpstr>Slide 23</vt:lpstr>
      <vt:lpstr>Slide 24</vt:lpstr>
      <vt:lpstr>Slide 25</vt:lpstr>
      <vt:lpstr>Rabin murdered.</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Following Golda Meir's resignation on April 1974, Rabin was elected party leader.</dc:title>
  <dc:creator>fsc</dc:creator>
  <cp:lastModifiedBy>shaliach</cp:lastModifiedBy>
  <cp:revision>19</cp:revision>
  <dcterms:created xsi:type="dcterms:W3CDTF">2009-11-03T01:50:46Z</dcterms:created>
  <dcterms:modified xsi:type="dcterms:W3CDTF">2010-10-07T19:32:04Z</dcterms:modified>
</cp:coreProperties>
</file>