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6" r:id="rId3"/>
    <p:sldId id="258" r:id="rId4"/>
    <p:sldId id="259" r:id="rId5"/>
    <p:sldId id="260" r:id="rId6"/>
    <p:sldId id="263" r:id="rId7"/>
    <p:sldId id="264" r:id="rId8"/>
    <p:sldId id="261" r:id="rId9"/>
    <p:sldId id="265" r:id="rId10"/>
    <p:sldId id="262" r:id="rId11"/>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31" autoAdjust="0"/>
    <p:restoredTop sz="94660"/>
  </p:normalViewPr>
  <p:slideViewPr>
    <p:cSldViewPr>
      <p:cViewPr>
        <p:scale>
          <a:sx n="100" d="100"/>
          <a:sy n="100" d="100"/>
        </p:scale>
        <p:origin x="-29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7DBF5D08-DA98-449B-B3AB-BF7B2CC0ECF1}" type="datetimeFigureOut">
              <a:rPr lang="he-IL"/>
              <a:pPr>
                <a:defRPr/>
              </a:pPr>
              <a:t>כ"ט/תשרי/תשע"א</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BF66BF43-C888-4002-8994-5461BCD1002D}"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F594B69E-DFD2-4BBA-90CD-1006182A05FF}" type="datetimeFigureOut">
              <a:rPr lang="he-IL"/>
              <a:pPr>
                <a:defRPr/>
              </a:pPr>
              <a:t>כ"ט/תשרי/תשע"א</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688DBCD2-163E-4EB5-84AE-216154A34467}"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DCAFF4DD-EF4E-4BE0-BCEC-790B2621A479}" type="datetimeFigureOut">
              <a:rPr lang="he-IL"/>
              <a:pPr>
                <a:defRPr/>
              </a:pPr>
              <a:t>כ"ט/תשרי/תשע"א</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59D077D-48F4-4CBF-9B6A-30D850F2C40E}"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ECFF5565-5ECD-4A52-A00B-ED9A61BF617F}" type="datetimeFigureOut">
              <a:rPr lang="he-IL"/>
              <a:pPr>
                <a:defRPr/>
              </a:pPr>
              <a:t>כ"ט/תשרי/תשע"א</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2552686-2899-4967-B536-6DE8EB76741C}"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D15343CE-2FCB-4234-92E0-1D67071A1844}" type="datetimeFigureOut">
              <a:rPr lang="he-IL"/>
              <a:pPr>
                <a:defRPr/>
              </a:pPr>
              <a:t>כ"ט/תשרי/תשע"א</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BF6EC1C1-6AE5-444D-A31E-7370B37531D3}"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E02ADE96-CBE4-4BC5-98E1-9D90DC1D9766}" type="datetimeFigureOut">
              <a:rPr lang="he-IL"/>
              <a:pPr>
                <a:defRPr/>
              </a:pPr>
              <a:t>כ"ט/תשרי/תשע"א</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024E6B1D-09EE-47A8-B943-ED60BF59C54F}"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97D4E431-7D88-47EB-B0D5-22A66E389446}" type="datetimeFigureOut">
              <a:rPr lang="he-IL"/>
              <a:pPr>
                <a:defRPr/>
              </a:pPr>
              <a:t>כ"ט/תשרי/תשע"א</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F3E4EBB3-9EDD-4543-8779-7AED02DC3A05}"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E7A4A0D1-A3BE-4214-90E5-6F1880ED6727}" type="datetimeFigureOut">
              <a:rPr lang="he-IL"/>
              <a:pPr>
                <a:defRPr/>
              </a:pPr>
              <a:t>כ"ט/תשרי/תשע"א</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8CBDE9A9-5A18-4961-A6F6-DDBE42518283}"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F0EB5283-E548-43DF-82CD-64912ABACD41}" type="datetimeFigureOut">
              <a:rPr lang="he-IL"/>
              <a:pPr>
                <a:defRPr/>
              </a:pPr>
              <a:t>כ"ט/תשרי/תשע"א</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FFE9130A-0603-437B-B213-E3162322BC16}"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C51EBF42-770E-4ED8-BC3E-27119B41E4F9}" type="datetimeFigureOut">
              <a:rPr lang="he-IL"/>
              <a:pPr>
                <a:defRPr/>
              </a:pPr>
              <a:t>כ"ט/תשרי/תשע"א</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0AAB95EB-CF48-4D1A-9A0D-0C5AF1F7BD14}"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A7E6B269-2BAC-4D9F-A31C-0DA2E2A1E36F}" type="datetimeFigureOut">
              <a:rPr lang="he-IL"/>
              <a:pPr>
                <a:defRPr/>
              </a:pPr>
              <a:t>כ"ט/תשרי/תשע"א</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196E3646-D3A4-473D-AACB-B480D4622CA0}"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D014F44-8E98-43DB-9D7A-4B97AD9D0B5D}" type="datetimeFigureOut">
              <a:rPr lang="he-IL"/>
              <a:pPr>
                <a:defRPr/>
              </a:pPr>
              <a:t>כ"ט/תשרי/תשע"א</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9F0E528-3897-4B0D-8E5E-F83DA855385B}" type="slidenum">
              <a:rPr lang="he-IL"/>
              <a:pPr>
                <a:defRPr/>
              </a:pPr>
              <a:t>‹#›</a:t>
            </a:fld>
            <a:endParaRPr lang="he-IL"/>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R_5s5_zBqV8&amp;feature=related" TargetMode="External"/><Relationship Id="rId2" Type="http://schemas.openxmlformats.org/officeDocument/2006/relationships/hyperlink" Target="http://www.youtube.com/watch?v=kVX7aCS6MPM&amp;feature=related" TargetMode="External"/><Relationship Id="rId1" Type="http://schemas.openxmlformats.org/officeDocument/2006/relationships/slideLayout" Target="../slideLayouts/slideLayout6.xml"/><Relationship Id="rId6" Type="http://schemas.openxmlformats.org/officeDocument/2006/relationships/hyperlink" Target="http://www.youtube.com/watch?v=zGJZo-PAbnI&amp;feature=related" TargetMode="External"/><Relationship Id="rId5" Type="http://schemas.openxmlformats.org/officeDocument/2006/relationships/hyperlink" Target="http://www.youtube.com/watch?v=mURJ2lgdyaA&amp;feature=related" TargetMode="External"/><Relationship Id="rId4" Type="http://schemas.openxmlformats.org/officeDocument/2006/relationships/hyperlink" Target="http://www.youtube.com/watch?v=5fRKmBcZWB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upload.wikimedia.org/wikipedia/commons/e/ea/The_Assassination_of_President_Lincoln_-_Currier_and_Ives_2.png" TargetMode="Externa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כותרת 1"/>
          <p:cNvSpPr>
            <a:spLocks noGrp="1"/>
          </p:cNvSpPr>
          <p:nvPr>
            <p:ph type="title"/>
          </p:nvPr>
        </p:nvSpPr>
        <p:spPr/>
        <p:txBody>
          <a:bodyPr/>
          <a:lstStyle/>
          <a:p>
            <a:pPr eaLnBrk="1" hangingPunct="1"/>
            <a:r>
              <a:rPr lang="he-IL" sz="3600" b="1" smtClean="0">
                <a:latin typeface="Arial" charset="0"/>
                <a:cs typeface="Arial" charset="0"/>
              </a:rPr>
              <a:t>יום הזיכרון ליצחק רבין</a:t>
            </a:r>
          </a:p>
        </p:txBody>
      </p:sp>
      <p:pic>
        <p:nvPicPr>
          <p:cNvPr id="13314" name="Picture 2" descr="http://www.orianit1.edu-negev.gov.il/etytp/cp/homepage/Images/PHOTO~1.jpg"/>
          <p:cNvPicPr>
            <a:picLocks noChangeAspect="1" noChangeArrowheads="1"/>
          </p:cNvPicPr>
          <p:nvPr/>
        </p:nvPicPr>
        <p:blipFill>
          <a:blip r:embed="rId2" cstate="print"/>
          <a:srcRect/>
          <a:stretch>
            <a:fillRect/>
          </a:stretch>
        </p:blipFill>
        <p:spPr bwMode="auto">
          <a:xfrm>
            <a:off x="2143125" y="1357313"/>
            <a:ext cx="4929188" cy="36988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25487"/>
          </a:xfrm>
        </p:spPr>
        <p:txBody>
          <a:bodyPr rtlCol="1">
            <a:normAutofit fontScale="90000"/>
          </a:bodyPr>
          <a:lstStyle/>
          <a:p>
            <a:pPr eaLnBrk="1" fontAlgn="auto" hangingPunct="1">
              <a:spcAft>
                <a:spcPts val="0"/>
              </a:spcAft>
              <a:defRPr/>
            </a:pPr>
            <a:r>
              <a:rPr lang="he-IL" sz="2800" b="1" dirty="0" smtClean="0">
                <a:solidFill>
                  <a:srgbClr val="3333FF"/>
                </a:solidFill>
                <a:cs typeface="+mn-cs"/>
              </a:rPr>
              <a:t>סרטים-שירים </a:t>
            </a:r>
            <a:r>
              <a:rPr lang="he-IL" sz="2800" b="1" dirty="0" err="1" smtClean="0">
                <a:solidFill>
                  <a:srgbClr val="3333FF"/>
                </a:solidFill>
                <a:cs typeface="+mn-cs"/>
              </a:rPr>
              <a:t>וכו' </a:t>
            </a:r>
            <a:r>
              <a:rPr lang="he-IL" sz="2800" b="1" dirty="0" smtClean="0">
                <a:solidFill>
                  <a:srgbClr val="3333FF"/>
                </a:solidFill>
                <a:cs typeface="+mn-cs"/>
              </a:rPr>
              <a:t>ברשת:</a:t>
            </a:r>
            <a:br>
              <a:rPr lang="he-IL" sz="2800" b="1" dirty="0" smtClean="0">
                <a:solidFill>
                  <a:srgbClr val="3333FF"/>
                </a:solidFill>
                <a:cs typeface="+mn-cs"/>
              </a:rPr>
            </a:br>
            <a:r>
              <a:rPr lang="he-IL" sz="1100" b="1" dirty="0" smtClean="0">
                <a:solidFill>
                  <a:srgbClr val="3333FF"/>
                </a:solidFill>
                <a:cs typeface="+mn-cs"/>
              </a:rPr>
              <a:t/>
            </a:r>
            <a:br>
              <a:rPr lang="he-IL" sz="1100" b="1" dirty="0" smtClean="0">
                <a:solidFill>
                  <a:srgbClr val="3333FF"/>
                </a:solidFill>
                <a:cs typeface="+mn-cs"/>
              </a:rPr>
            </a:br>
            <a:endParaRPr lang="he-IL" sz="2800" b="1" dirty="0">
              <a:solidFill>
                <a:srgbClr val="3333FF"/>
              </a:solidFill>
              <a:cs typeface="+mn-cs"/>
            </a:endParaRPr>
          </a:p>
        </p:txBody>
      </p:sp>
      <p:sp>
        <p:nvSpPr>
          <p:cNvPr id="22530" name="TextBox 2"/>
          <p:cNvSpPr txBox="1">
            <a:spLocks noChangeArrowheads="1"/>
          </p:cNvSpPr>
          <p:nvPr/>
        </p:nvSpPr>
        <p:spPr bwMode="auto">
          <a:xfrm>
            <a:off x="357188" y="928688"/>
            <a:ext cx="8286750" cy="369887"/>
          </a:xfrm>
          <a:prstGeom prst="rect">
            <a:avLst/>
          </a:prstGeom>
          <a:noFill/>
          <a:ln w="9525">
            <a:noFill/>
            <a:miter lim="800000"/>
            <a:headEnd/>
            <a:tailEnd/>
          </a:ln>
        </p:spPr>
        <p:txBody>
          <a:bodyPr>
            <a:spAutoFit/>
          </a:bodyPr>
          <a:lstStyle/>
          <a:p>
            <a:r>
              <a:rPr lang="es-AR" dirty="0">
                <a:latin typeface="Calibri" pitchFamily="34" charset="0"/>
                <a:hlinkClick r:id="rId2"/>
              </a:rPr>
              <a:t>http://www.youtube.com/watch?v=kVX7aCS6MPM&amp;feature=related</a:t>
            </a:r>
            <a:endParaRPr lang="he-IL" dirty="0">
              <a:latin typeface="Calibri" pitchFamily="34" charset="0"/>
            </a:endParaRPr>
          </a:p>
        </p:txBody>
      </p:sp>
      <p:sp>
        <p:nvSpPr>
          <p:cNvPr id="22531" name="TextBox 3"/>
          <p:cNvSpPr txBox="1">
            <a:spLocks noChangeArrowheads="1"/>
          </p:cNvSpPr>
          <p:nvPr/>
        </p:nvSpPr>
        <p:spPr bwMode="auto">
          <a:xfrm>
            <a:off x="785813" y="642938"/>
            <a:ext cx="7929562" cy="369887"/>
          </a:xfrm>
          <a:prstGeom prst="rect">
            <a:avLst/>
          </a:prstGeom>
          <a:noFill/>
          <a:ln w="9525">
            <a:noFill/>
            <a:miter lim="800000"/>
            <a:headEnd/>
            <a:tailEnd/>
          </a:ln>
        </p:spPr>
        <p:txBody>
          <a:bodyPr>
            <a:spAutoFit/>
          </a:bodyPr>
          <a:lstStyle/>
          <a:p>
            <a:r>
              <a:rPr lang="he-IL">
                <a:latin typeface="Calibri" pitchFamily="34" charset="0"/>
              </a:rPr>
              <a:t>סרט על חייו: </a:t>
            </a:r>
          </a:p>
        </p:txBody>
      </p:sp>
      <p:sp>
        <p:nvSpPr>
          <p:cNvPr id="22532" name="TextBox 4"/>
          <p:cNvSpPr txBox="1">
            <a:spLocks noChangeArrowheads="1"/>
          </p:cNvSpPr>
          <p:nvPr/>
        </p:nvSpPr>
        <p:spPr bwMode="auto">
          <a:xfrm>
            <a:off x="500063" y="1643063"/>
            <a:ext cx="7972425" cy="1200150"/>
          </a:xfrm>
          <a:prstGeom prst="rect">
            <a:avLst/>
          </a:prstGeom>
          <a:noFill/>
          <a:ln w="9525">
            <a:noFill/>
            <a:miter lim="800000"/>
            <a:headEnd/>
            <a:tailEnd/>
          </a:ln>
        </p:spPr>
        <p:txBody>
          <a:bodyPr>
            <a:spAutoFit/>
          </a:bodyPr>
          <a:lstStyle/>
          <a:p>
            <a:r>
              <a:rPr lang="he-IL" dirty="0">
                <a:latin typeface="Calibri" pitchFamily="34" charset="0"/>
              </a:rPr>
              <a:t>סרט על חייו –עם הרבה תמונות מהיום שלאחר הרצח-דקה דומייה, גדולי האומות בלוויה,</a:t>
            </a:r>
          </a:p>
          <a:p>
            <a:r>
              <a:rPr lang="he-IL" dirty="0">
                <a:latin typeface="Calibri" pitchFamily="34" charset="0"/>
              </a:rPr>
              <a:t>חלק מהנאום של קלינטון.</a:t>
            </a:r>
          </a:p>
          <a:p>
            <a:r>
              <a:rPr lang="he-IL" dirty="0">
                <a:latin typeface="Calibri" pitchFamily="34" charset="0"/>
              </a:rPr>
              <a:t> </a:t>
            </a:r>
            <a:r>
              <a:rPr lang="es-AR" dirty="0">
                <a:latin typeface="Calibri" pitchFamily="34" charset="0"/>
                <a:hlinkClick r:id="rId3"/>
              </a:rPr>
              <a:t>http://www.youtube.com/watch?v=R_5s5_zBqV8&amp;feature=related</a:t>
            </a:r>
            <a:endParaRPr lang="he-IL" dirty="0">
              <a:latin typeface="Calibri" pitchFamily="34" charset="0"/>
            </a:endParaRPr>
          </a:p>
          <a:p>
            <a:endParaRPr lang="he-IL" dirty="0">
              <a:latin typeface="Calibri" pitchFamily="34" charset="0"/>
            </a:endParaRPr>
          </a:p>
        </p:txBody>
      </p:sp>
      <p:sp>
        <p:nvSpPr>
          <p:cNvPr id="22533" name="TextBox 5"/>
          <p:cNvSpPr txBox="1">
            <a:spLocks noChangeArrowheads="1"/>
          </p:cNvSpPr>
          <p:nvPr/>
        </p:nvSpPr>
        <p:spPr bwMode="auto">
          <a:xfrm>
            <a:off x="857250" y="3071813"/>
            <a:ext cx="7572375" cy="646112"/>
          </a:xfrm>
          <a:prstGeom prst="rect">
            <a:avLst/>
          </a:prstGeom>
          <a:noFill/>
          <a:ln w="9525">
            <a:noFill/>
            <a:miter lim="800000"/>
            <a:headEnd/>
            <a:tailEnd/>
          </a:ln>
        </p:spPr>
        <p:txBody>
          <a:bodyPr>
            <a:spAutoFit/>
          </a:bodyPr>
          <a:lstStyle/>
          <a:p>
            <a:r>
              <a:rPr lang="es-AR">
                <a:latin typeface="Calibri" pitchFamily="34" charset="0"/>
                <a:hlinkClick r:id="rId4"/>
              </a:rPr>
              <a:t>http://www.youtube.com/watch?v=5fRKmBcZWBs</a:t>
            </a:r>
            <a:endParaRPr lang="he-IL">
              <a:latin typeface="Calibri" pitchFamily="34" charset="0"/>
            </a:endParaRPr>
          </a:p>
          <a:p>
            <a:endParaRPr lang="he-IL">
              <a:latin typeface="Calibri" pitchFamily="34" charset="0"/>
            </a:endParaRPr>
          </a:p>
        </p:txBody>
      </p:sp>
      <p:sp>
        <p:nvSpPr>
          <p:cNvPr id="22534" name="TextBox 6"/>
          <p:cNvSpPr txBox="1">
            <a:spLocks noChangeArrowheads="1"/>
          </p:cNvSpPr>
          <p:nvPr/>
        </p:nvSpPr>
        <p:spPr bwMode="auto">
          <a:xfrm>
            <a:off x="4214813" y="2714625"/>
            <a:ext cx="4108450" cy="369888"/>
          </a:xfrm>
          <a:prstGeom prst="rect">
            <a:avLst/>
          </a:prstGeom>
          <a:noFill/>
          <a:ln w="9525">
            <a:noFill/>
            <a:miter lim="800000"/>
            <a:headEnd/>
            <a:tailEnd/>
          </a:ln>
        </p:spPr>
        <p:txBody>
          <a:bodyPr wrap="none">
            <a:spAutoFit/>
          </a:bodyPr>
          <a:lstStyle/>
          <a:p>
            <a:r>
              <a:rPr lang="he-IL">
                <a:latin typeface="Calibri" pitchFamily="34" charset="0"/>
              </a:rPr>
              <a:t>סרט לזכרו-כולל אמירות שלו בנושאים שונים:</a:t>
            </a:r>
          </a:p>
        </p:txBody>
      </p:sp>
      <p:sp>
        <p:nvSpPr>
          <p:cNvPr id="22535" name="TextBox 7"/>
          <p:cNvSpPr txBox="1">
            <a:spLocks noChangeArrowheads="1"/>
          </p:cNvSpPr>
          <p:nvPr/>
        </p:nvSpPr>
        <p:spPr bwMode="auto">
          <a:xfrm>
            <a:off x="6794500" y="3643313"/>
            <a:ext cx="1560513" cy="369887"/>
          </a:xfrm>
          <a:prstGeom prst="rect">
            <a:avLst/>
          </a:prstGeom>
          <a:noFill/>
          <a:ln w="9525">
            <a:noFill/>
            <a:miter lim="800000"/>
            <a:headEnd/>
            <a:tailEnd/>
          </a:ln>
        </p:spPr>
        <p:txBody>
          <a:bodyPr wrap="none">
            <a:spAutoFit/>
          </a:bodyPr>
          <a:lstStyle/>
          <a:p>
            <a:r>
              <a:rPr lang="he-IL">
                <a:latin typeface="Calibri" pitchFamily="34" charset="0"/>
              </a:rPr>
              <a:t>הלוויה של רבין:</a:t>
            </a:r>
          </a:p>
        </p:txBody>
      </p:sp>
      <p:sp>
        <p:nvSpPr>
          <p:cNvPr id="22536" name="TextBox 8"/>
          <p:cNvSpPr txBox="1">
            <a:spLocks noChangeArrowheads="1"/>
          </p:cNvSpPr>
          <p:nvPr/>
        </p:nvSpPr>
        <p:spPr bwMode="auto">
          <a:xfrm>
            <a:off x="2143125" y="4071938"/>
            <a:ext cx="6464300" cy="646112"/>
          </a:xfrm>
          <a:prstGeom prst="rect">
            <a:avLst/>
          </a:prstGeom>
          <a:noFill/>
          <a:ln w="9525">
            <a:noFill/>
            <a:miter lim="800000"/>
            <a:headEnd/>
            <a:tailEnd/>
          </a:ln>
        </p:spPr>
        <p:txBody>
          <a:bodyPr wrap="none">
            <a:spAutoFit/>
          </a:bodyPr>
          <a:lstStyle/>
          <a:p>
            <a:r>
              <a:rPr lang="es-AR">
                <a:latin typeface="Calibri" pitchFamily="34" charset="0"/>
                <a:hlinkClick r:id="rId5"/>
              </a:rPr>
              <a:t>http://www.youtube.com/watch?v=mURJ2lgdyaA&amp;feature=related</a:t>
            </a:r>
            <a:endParaRPr lang="he-IL">
              <a:latin typeface="Calibri" pitchFamily="34" charset="0"/>
            </a:endParaRPr>
          </a:p>
          <a:p>
            <a:endParaRPr lang="he-IL">
              <a:latin typeface="Calibri" pitchFamily="34" charset="0"/>
            </a:endParaRPr>
          </a:p>
        </p:txBody>
      </p:sp>
      <p:sp>
        <p:nvSpPr>
          <p:cNvPr id="22537" name="TextBox 9"/>
          <p:cNvSpPr txBox="1">
            <a:spLocks noChangeArrowheads="1"/>
          </p:cNvSpPr>
          <p:nvPr/>
        </p:nvSpPr>
        <p:spPr bwMode="auto">
          <a:xfrm>
            <a:off x="1000125" y="1285875"/>
            <a:ext cx="7507288" cy="646113"/>
          </a:xfrm>
          <a:prstGeom prst="rect">
            <a:avLst/>
          </a:prstGeom>
          <a:noFill/>
          <a:ln w="9525">
            <a:noFill/>
            <a:miter lim="800000"/>
            <a:headEnd/>
            <a:tailEnd/>
          </a:ln>
        </p:spPr>
        <p:txBody>
          <a:bodyPr>
            <a:spAutoFit/>
          </a:bodyPr>
          <a:lstStyle/>
          <a:p>
            <a:r>
              <a:rPr lang="es-AR">
                <a:latin typeface="Calibri" pitchFamily="34" charset="0"/>
                <a:hlinkClick r:id="rId6"/>
              </a:rPr>
              <a:t>http://www.youtube.com/watch?v=zGJZo-PAbnI&amp;feature=related</a:t>
            </a:r>
            <a:endParaRPr lang="he-IL">
              <a:latin typeface="Calibri" pitchFamily="34" charset="0"/>
            </a:endParaRPr>
          </a:p>
          <a:p>
            <a:endParaRPr lang="he-IL">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285750" y="500063"/>
            <a:ext cx="8572500" cy="5786437"/>
          </a:xfrm>
        </p:spPr>
        <p:txBody>
          <a:bodyPr rtlCol="1">
            <a:normAutofit fontScale="25000" lnSpcReduction="20000"/>
          </a:bodyPr>
          <a:lstStyle/>
          <a:p>
            <a:pPr eaLnBrk="1" fontAlgn="auto" hangingPunct="1">
              <a:spcAft>
                <a:spcPts val="0"/>
              </a:spcAft>
              <a:buFont typeface="Arial" pitchFamily="34" charset="0"/>
              <a:buNone/>
              <a:defRPr/>
            </a:pPr>
            <a:r>
              <a:rPr lang="he-IL" b="1" dirty="0"/>
              <a:t> </a:t>
            </a:r>
            <a:r>
              <a:rPr lang="he-IL" sz="4400" dirty="0">
                <a:solidFill>
                  <a:schemeClr val="tx1"/>
                </a:solidFill>
                <a:latin typeface="Arial" pitchFamily="34" charset="0"/>
              </a:rPr>
              <a:t/>
            </a:r>
            <a:br>
              <a:rPr lang="he-IL" sz="4400" dirty="0">
                <a:solidFill>
                  <a:schemeClr val="tx1"/>
                </a:solidFill>
                <a:latin typeface="Arial" pitchFamily="34" charset="0"/>
              </a:rPr>
            </a:br>
            <a:r>
              <a:rPr lang="he-IL" sz="5600" b="1" dirty="0">
                <a:solidFill>
                  <a:schemeClr val="tx1"/>
                </a:solidFill>
                <a:latin typeface="Arial" pitchFamily="34" charset="0"/>
              </a:rPr>
              <a:t>חוק יום הזיכרון ליצחק רבין, </a:t>
            </a:r>
            <a:r>
              <a:rPr lang="he-IL" sz="5600" b="1" dirty="0" err="1">
                <a:solidFill>
                  <a:schemeClr val="tx1"/>
                </a:solidFill>
                <a:latin typeface="Arial" pitchFamily="34" charset="0"/>
              </a:rPr>
              <a:t>התשנ"ז</a:t>
            </a:r>
            <a:r>
              <a:rPr lang="he-IL" sz="5600" b="1" dirty="0">
                <a:solidFill>
                  <a:schemeClr val="tx1"/>
                </a:solidFill>
                <a:latin typeface="Arial" pitchFamily="34" charset="0"/>
              </a:rPr>
              <a:t> –</a:t>
            </a:r>
            <a:r>
              <a:rPr lang="he-IL" sz="5600" b="1" dirty="0" err="1">
                <a:solidFill>
                  <a:schemeClr val="tx1"/>
                </a:solidFill>
                <a:latin typeface="Arial" pitchFamily="34" charset="0"/>
              </a:rPr>
              <a:t> 19</a:t>
            </a:r>
            <a:r>
              <a:rPr lang="he-IL" sz="5600" b="1" dirty="0">
                <a:solidFill>
                  <a:schemeClr val="tx1"/>
                </a:solidFill>
                <a:latin typeface="Arial" pitchFamily="34" charset="0"/>
              </a:rPr>
              <a:t>97 </a:t>
            </a:r>
            <a:br>
              <a:rPr lang="he-IL" sz="5600" b="1"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b="1" dirty="0">
                <a:solidFill>
                  <a:schemeClr val="tx1"/>
                </a:solidFill>
                <a:latin typeface="Arial" pitchFamily="34" charset="0"/>
              </a:rPr>
              <a:t>יום הזיכרון </a:t>
            </a:r>
            <a:br>
              <a:rPr lang="he-IL" sz="4400" b="1"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dirty="0">
                <a:solidFill>
                  <a:schemeClr val="tx1"/>
                </a:solidFill>
                <a:latin typeface="Arial" pitchFamily="34" charset="0"/>
              </a:rPr>
              <a:t>1.(א) י"ב </a:t>
            </a:r>
            <a:r>
              <a:rPr lang="he-IL" sz="4400" dirty="0" err="1">
                <a:solidFill>
                  <a:schemeClr val="tx1"/>
                </a:solidFill>
                <a:latin typeface="Arial" pitchFamily="34" charset="0"/>
              </a:rPr>
              <a:t>בחשון</a:t>
            </a:r>
            <a:r>
              <a:rPr lang="he-IL" sz="4400" dirty="0">
                <a:solidFill>
                  <a:schemeClr val="tx1"/>
                </a:solidFill>
                <a:latin typeface="Arial" pitchFamily="34" charset="0"/>
              </a:rPr>
              <a:t>, יום הירצחו של ראש הממשלה ושר הביטחון יצחק רבין, יהיה יום זיכרון ממלכתי. </a:t>
            </a:r>
            <a:endParaRPr lang="he-IL" sz="4400" dirty="0" smtClean="0">
              <a:solidFill>
                <a:schemeClr val="tx1"/>
              </a:solidFill>
              <a:latin typeface="Arial" pitchFamily="34" charset="0"/>
            </a:endParaRPr>
          </a:p>
          <a:p>
            <a:pPr eaLnBrk="1" fontAlgn="auto" hangingPunct="1">
              <a:spcAft>
                <a:spcPts val="0"/>
              </a:spcAft>
              <a:buFont typeface="Arial" pitchFamily="34" charset="0"/>
              <a:buNone/>
              <a:defRPr/>
            </a:pPr>
            <a:r>
              <a:rPr lang="he-IL" sz="4400" dirty="0" smtClean="0">
                <a:solidFill>
                  <a:schemeClr val="tx1"/>
                </a:solidFill>
                <a:latin typeface="Arial" pitchFamily="34" charset="0"/>
              </a:rPr>
              <a:t>יום </a:t>
            </a:r>
            <a:r>
              <a:rPr lang="he-IL" sz="4400" dirty="0">
                <a:solidFill>
                  <a:schemeClr val="tx1"/>
                </a:solidFill>
                <a:latin typeface="Arial" pitchFamily="34" charset="0"/>
              </a:rPr>
              <a:t>זה יצוין במוסדות המדינה, במחנות צה"ל ובבתי הספר. </a:t>
            </a:r>
            <a:endParaRPr lang="he-IL" sz="4400" dirty="0" smtClean="0">
              <a:solidFill>
                <a:schemeClr val="tx1"/>
              </a:solidFill>
              <a:latin typeface="Arial" pitchFamily="34" charset="0"/>
            </a:endParaRPr>
          </a:p>
          <a:p>
            <a:pPr eaLnBrk="1" fontAlgn="auto" hangingPunct="1">
              <a:spcAft>
                <a:spcPts val="0"/>
              </a:spcAft>
              <a:buFont typeface="Arial" pitchFamily="34" charset="0"/>
              <a:buNone/>
              <a:defRPr/>
            </a:pPr>
            <a:r>
              <a:rPr lang="he-IL" sz="4400" dirty="0">
                <a:solidFill>
                  <a:schemeClr val="tx1"/>
                </a:solidFill>
                <a:latin typeface="Arial" pitchFamily="34" charset="0"/>
              </a:rPr>
              <a:t/>
            </a:r>
            <a:br>
              <a:rPr lang="he-IL" sz="4400" dirty="0">
                <a:solidFill>
                  <a:schemeClr val="tx1"/>
                </a:solidFill>
                <a:latin typeface="Arial" pitchFamily="34" charset="0"/>
              </a:rPr>
            </a:br>
            <a:r>
              <a:rPr lang="he-IL" sz="4400" dirty="0">
                <a:solidFill>
                  <a:schemeClr val="tx1"/>
                </a:solidFill>
                <a:latin typeface="Arial" pitchFamily="34" charset="0"/>
              </a:rPr>
              <a:t>(ב) חל י"ב </a:t>
            </a:r>
            <a:r>
              <a:rPr lang="he-IL" sz="4400" dirty="0" err="1">
                <a:solidFill>
                  <a:schemeClr val="tx1"/>
                </a:solidFill>
                <a:latin typeface="Arial" pitchFamily="34" charset="0"/>
              </a:rPr>
              <a:t>בחשון</a:t>
            </a:r>
            <a:r>
              <a:rPr lang="he-IL" sz="4400" dirty="0">
                <a:solidFill>
                  <a:schemeClr val="tx1"/>
                </a:solidFill>
                <a:latin typeface="Arial" pitchFamily="34" charset="0"/>
              </a:rPr>
              <a:t> ביום שישי או בשבת, יקוים יום הזיכרון ביום חמישי שלפניו. </a:t>
            </a:r>
            <a:br>
              <a:rPr lang="he-IL" sz="4400" dirty="0">
                <a:solidFill>
                  <a:schemeClr val="tx1"/>
                </a:solidFill>
                <a:latin typeface="Arial" pitchFamily="34" charset="0"/>
              </a:rPr>
            </a:br>
            <a:r>
              <a:rPr lang="he-IL" sz="4400" dirty="0">
                <a:solidFill>
                  <a:schemeClr val="tx1"/>
                </a:solidFill>
                <a:latin typeface="Arial" pitchFamily="34" charset="0"/>
              </a:rPr>
              <a:t>2. הדגלים במוסדות המדינה ובמחנות צה"ל יורדו לחצי התורן. </a:t>
            </a:r>
            <a:br>
              <a:rPr lang="he-IL" sz="4400"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b="1" dirty="0">
                <a:solidFill>
                  <a:schemeClr val="tx1"/>
                </a:solidFill>
                <a:latin typeface="Arial" pitchFamily="34" charset="0"/>
              </a:rPr>
              <a:t>טקס </a:t>
            </a:r>
            <a:r>
              <a:rPr lang="he-IL" sz="4400" b="1" dirty="0" smtClean="0">
                <a:solidFill>
                  <a:schemeClr val="tx1"/>
                </a:solidFill>
                <a:latin typeface="Arial" pitchFamily="34" charset="0"/>
              </a:rPr>
              <a:t>הזיכרון </a:t>
            </a:r>
            <a:r>
              <a:rPr lang="he-IL" sz="4400" b="1" dirty="0">
                <a:solidFill>
                  <a:schemeClr val="tx1"/>
                </a:solidFill>
                <a:latin typeface="Arial" pitchFamily="34" charset="0"/>
              </a:rPr>
              <a:t/>
            </a:r>
            <a:br>
              <a:rPr lang="he-IL" sz="4400" b="1"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dirty="0">
                <a:solidFill>
                  <a:schemeClr val="tx1"/>
                </a:solidFill>
                <a:latin typeface="Arial" pitchFamily="34" charset="0"/>
              </a:rPr>
              <a:t>3. ליד קברו של יצחק רבין, בהר הרצל, יתקיים טקס זיכרון. </a:t>
            </a:r>
            <a:br>
              <a:rPr lang="he-IL" sz="4400"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b="1" dirty="0">
                <a:solidFill>
                  <a:schemeClr val="tx1"/>
                </a:solidFill>
                <a:latin typeface="Arial" pitchFamily="34" charset="0"/>
              </a:rPr>
              <a:t>מחנות צה"ל </a:t>
            </a:r>
            <a:br>
              <a:rPr lang="he-IL" sz="4400" b="1"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dirty="0">
                <a:solidFill>
                  <a:schemeClr val="tx1"/>
                </a:solidFill>
                <a:latin typeface="Arial" pitchFamily="34" charset="0"/>
              </a:rPr>
              <a:t>4. במחנות צה"ל תפורסם פקודת יום של ראש המטה הכללי. </a:t>
            </a:r>
            <a:br>
              <a:rPr lang="he-IL" sz="4400"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b="1" dirty="0">
                <a:solidFill>
                  <a:schemeClr val="tx1"/>
                </a:solidFill>
                <a:latin typeface="Arial" pitchFamily="34" charset="0"/>
              </a:rPr>
              <a:t>בתי ספר </a:t>
            </a:r>
            <a:br>
              <a:rPr lang="he-IL" sz="4400" b="1"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dirty="0">
                <a:solidFill>
                  <a:schemeClr val="tx1"/>
                </a:solidFill>
                <a:latin typeface="Arial" pitchFamily="34" charset="0"/>
              </a:rPr>
              <a:t>5. בבתי הספר יצוין יום הזיכרון </a:t>
            </a:r>
            <a:br>
              <a:rPr lang="he-IL" sz="4400" dirty="0">
                <a:solidFill>
                  <a:schemeClr val="tx1"/>
                </a:solidFill>
                <a:latin typeface="Arial" pitchFamily="34" charset="0"/>
              </a:rPr>
            </a:br>
            <a:r>
              <a:rPr lang="he-IL" sz="4400" dirty="0">
                <a:solidFill>
                  <a:schemeClr val="tx1"/>
                </a:solidFill>
                <a:latin typeface="Arial" pitchFamily="34" charset="0"/>
              </a:rPr>
              <a:t>(1)בפעולות שבהן יועלו דמותו ופועלו של יצחק רבין. </a:t>
            </a:r>
            <a:br>
              <a:rPr lang="he-IL" sz="4400"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dirty="0">
                <a:solidFill>
                  <a:schemeClr val="tx1"/>
                </a:solidFill>
                <a:latin typeface="Arial" pitchFamily="34" charset="0"/>
              </a:rPr>
              <a:t>(2) בפעולות שיוקדשו לחשיבות הדמוקרטיה בישראל ולסכנת האלימות לחברה ולמדינה. </a:t>
            </a:r>
            <a:br>
              <a:rPr lang="he-IL" sz="4400"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b="1" dirty="0">
                <a:solidFill>
                  <a:schemeClr val="tx1"/>
                </a:solidFill>
                <a:latin typeface="Arial" pitchFamily="34" charset="0"/>
              </a:rPr>
              <a:t>תקנות </a:t>
            </a:r>
            <a:br>
              <a:rPr lang="he-IL" sz="4400" b="1"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dirty="0">
                <a:solidFill>
                  <a:schemeClr val="tx1"/>
                </a:solidFill>
                <a:latin typeface="Arial" pitchFamily="34" charset="0"/>
              </a:rPr>
              <a:t>6. שר החינוך התרבות והספורט ממונה על ביצוע חוק זה והוא רשאי להתקין תקנות לביצועו. </a:t>
            </a:r>
            <a:br>
              <a:rPr lang="he-IL" sz="4400"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dirty="0">
                <a:solidFill>
                  <a:schemeClr val="tx1"/>
                </a:solidFill>
                <a:latin typeface="Arial" pitchFamily="34" charset="0"/>
              </a:rPr>
              <a:t>בנימין נתניהו ראש הממשלה </a:t>
            </a:r>
            <a:br>
              <a:rPr lang="he-IL" sz="4400"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dirty="0">
                <a:solidFill>
                  <a:schemeClr val="tx1"/>
                </a:solidFill>
                <a:latin typeface="Arial" pitchFamily="34" charset="0"/>
              </a:rPr>
              <a:t>עזר ויצמן נשיא המדינה </a:t>
            </a:r>
            <a:br>
              <a:rPr lang="he-IL" sz="4400"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dirty="0">
                <a:solidFill>
                  <a:schemeClr val="tx1"/>
                </a:solidFill>
                <a:latin typeface="Arial" pitchFamily="34" charset="0"/>
              </a:rPr>
              <a:t>דן תיכון יושב ראש הכנסת </a:t>
            </a:r>
            <a:br>
              <a:rPr lang="he-IL" sz="4400"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dirty="0">
                <a:solidFill>
                  <a:schemeClr val="tx1"/>
                </a:solidFill>
                <a:latin typeface="Arial" pitchFamily="34" charset="0"/>
              </a:rPr>
              <a:t/>
            </a:r>
            <a:br>
              <a:rPr lang="he-IL" sz="4400" dirty="0">
                <a:solidFill>
                  <a:schemeClr val="tx1"/>
                </a:solidFill>
                <a:latin typeface="Arial" pitchFamily="34" charset="0"/>
              </a:rPr>
            </a:br>
            <a:r>
              <a:rPr lang="he-IL" sz="4400" dirty="0">
                <a:solidFill>
                  <a:schemeClr val="tx1"/>
                </a:solidFill>
                <a:latin typeface="Arial" pitchFamily="34" charset="0"/>
              </a:rPr>
              <a:t>* </a:t>
            </a:r>
            <a:r>
              <a:rPr lang="he-IL" sz="4000" dirty="0">
                <a:solidFill>
                  <a:schemeClr val="tx1"/>
                </a:solidFill>
                <a:latin typeface="Arial" pitchFamily="34" charset="0"/>
              </a:rPr>
              <a:t>נתקבל בכנסת ביום ג' בתמוז </a:t>
            </a:r>
            <a:r>
              <a:rPr lang="he-IL" sz="4000" dirty="0" err="1">
                <a:solidFill>
                  <a:schemeClr val="tx1"/>
                </a:solidFill>
                <a:latin typeface="Arial" pitchFamily="34" charset="0"/>
              </a:rPr>
              <a:t>התשנ"ז</a:t>
            </a:r>
            <a:r>
              <a:rPr lang="he-IL" sz="4000" dirty="0">
                <a:solidFill>
                  <a:schemeClr val="tx1"/>
                </a:solidFill>
                <a:latin typeface="Arial" pitchFamily="34" charset="0"/>
              </a:rPr>
              <a:t> (8 ביולי 1997). הצעת החוק ודברי הסבר פורסמו בהצעות חוק 2618. מיום י"ט באייר </a:t>
            </a:r>
            <a:r>
              <a:rPr lang="he-IL" sz="4000" dirty="0" err="1">
                <a:solidFill>
                  <a:schemeClr val="tx1"/>
                </a:solidFill>
                <a:latin typeface="Arial" pitchFamily="34" charset="0"/>
              </a:rPr>
              <a:t>התשנ"ז</a:t>
            </a:r>
            <a:r>
              <a:rPr lang="he-IL" sz="4000" dirty="0">
                <a:solidFill>
                  <a:schemeClr val="tx1"/>
                </a:solidFill>
                <a:latin typeface="Arial" pitchFamily="34" charset="0"/>
              </a:rPr>
              <a:t> (26 במאי 1997). </a:t>
            </a:r>
            <a:r>
              <a:rPr lang="he-IL" sz="4000" dirty="0" err="1">
                <a:solidFill>
                  <a:schemeClr val="tx1"/>
                </a:solidFill>
                <a:latin typeface="Arial" pitchFamily="34" charset="0"/>
              </a:rPr>
              <a:t>עמ' </a:t>
            </a:r>
            <a:r>
              <a:rPr lang="he-IL" sz="4000" dirty="0">
                <a:solidFill>
                  <a:schemeClr val="tx1"/>
                </a:solidFill>
                <a:latin typeface="Arial" pitchFamily="34" charset="0"/>
              </a:rPr>
              <a:t>2-3</a:t>
            </a:r>
            <a:endParaRPr lang="en-US" sz="4000" dirty="0">
              <a:solidFill>
                <a:schemeClr val="tx1"/>
              </a:solidFill>
              <a:latin typeface="Arial" pitchFamily="34" charset="0"/>
              <a:cs typeface="Arial" pitchFamily="34" charset="0"/>
            </a:endParaRPr>
          </a:p>
          <a:p>
            <a:pPr eaLnBrk="1" fontAlgn="auto" hangingPunct="1">
              <a:spcAft>
                <a:spcPts val="0"/>
              </a:spcAft>
              <a:buFont typeface="Arial" pitchFamily="34" charset="0"/>
              <a:buNone/>
              <a:defRPr/>
            </a:pPr>
            <a:r>
              <a:rPr lang="he-IL" sz="4000" dirty="0">
                <a:solidFill>
                  <a:schemeClr val="tx1"/>
                </a:solidFill>
                <a:latin typeface="Arial" pitchFamily="34" charset="0"/>
              </a:rPr>
              <a:t> </a:t>
            </a:r>
            <a:endParaRPr lang="en-US" sz="4000" dirty="0">
              <a:solidFill>
                <a:schemeClr val="tx1"/>
              </a:solidFill>
              <a:latin typeface="Arial" pitchFamily="34" charset="0"/>
              <a:cs typeface="Arial" pitchFamily="34" charset="0"/>
            </a:endParaRPr>
          </a:p>
          <a:p>
            <a:pPr eaLnBrk="1" fontAlgn="auto" hangingPunct="1">
              <a:spcAft>
                <a:spcPts val="0"/>
              </a:spcAft>
              <a:buFont typeface="Arial" pitchFamily="34" charset="0"/>
              <a:buNone/>
              <a:defRPr/>
            </a:pPr>
            <a:r>
              <a:rPr lang="he-IL" sz="4000" b="1" dirty="0">
                <a:solidFill>
                  <a:schemeClr val="tx1"/>
                </a:solidFill>
              </a:rPr>
              <a:t> </a:t>
            </a:r>
            <a:endParaRPr lang="en-US" sz="4000" dirty="0">
              <a:solidFill>
                <a:schemeClr val="tx1"/>
              </a:solidFill>
            </a:endParaRPr>
          </a:p>
          <a:p>
            <a:pPr eaLnBrk="1" fontAlgn="auto" hangingPunct="1">
              <a:spcAft>
                <a:spcPts val="0"/>
              </a:spcAft>
              <a:buFont typeface="Arial" pitchFamily="34" charset="0"/>
              <a:buNone/>
              <a:defRPr/>
            </a:pPr>
            <a:endParaRPr lang="he-IL"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כותרת 1"/>
          <p:cNvSpPr>
            <a:spLocks noGrp="1"/>
          </p:cNvSpPr>
          <p:nvPr>
            <p:ph type="title"/>
          </p:nvPr>
        </p:nvSpPr>
        <p:spPr>
          <a:xfrm>
            <a:off x="500063" y="785813"/>
            <a:ext cx="8229600" cy="4154487"/>
          </a:xfrm>
        </p:spPr>
        <p:txBody>
          <a:bodyPr/>
          <a:lstStyle/>
          <a:p>
            <a:pPr eaLnBrk="1" hangingPunct="1"/>
            <a:r>
              <a:rPr lang="he-IL" sz="1000" b="1" smtClean="0">
                <a:solidFill>
                  <a:srgbClr val="FFFF00"/>
                </a:solidFill>
                <a:latin typeface="Arial" charset="0"/>
                <a:cs typeface="Arial" charset="0"/>
              </a:rPr>
              <a:t>מה </a:t>
            </a:r>
            <a:r>
              <a:rPr lang="he-IL" sz="1100" b="1" smtClean="0">
                <a:solidFill>
                  <a:srgbClr val="FFFF00"/>
                </a:solidFill>
                <a:latin typeface="Arial" charset="0"/>
                <a:cs typeface="Arial" charset="0"/>
              </a:rPr>
              <a:t>נותר אחרי המלים המתייפות, חשבון הנפש, הפיוס, המורשת, האחדות? </a:t>
            </a:r>
            <a:r>
              <a:rPr lang="he-IL" sz="1100" b="1" smtClean="0">
                <a:latin typeface="Arial" charset="0"/>
                <a:cs typeface="Arial" charset="0"/>
              </a:rPr>
              <a:t>נותרו מלות אמת פשוטות – בוז וכעס וכאב, המלים ששום אחדות מדומה לא תמחק. לא פילוג, לא מלחמת אחים. כעס ובוז – כן. כעס על הקרקע שהצמיחה את הרוצח. בוז לרעיונות שבעטיים רצח.</a:t>
            </a:r>
            <a:br>
              <a:rPr lang="he-IL" sz="1100" b="1" smtClean="0">
                <a:latin typeface="Arial" charset="0"/>
                <a:cs typeface="Arial" charset="0"/>
              </a:rPr>
            </a:br>
            <a:r>
              <a:rPr lang="he-IL" sz="1100" b="1" smtClean="0">
                <a:latin typeface="Arial" charset="0"/>
                <a:cs typeface="Arial" charset="0"/>
              </a:rPr>
              <a:t>ונותרו הגעגועים. הגעגועים לאדם שלא אמרנו די שבחו בפניו, לאדם ישיר וישר, שגם אם לא כולנו הסכמנו לכל דעותיו ולכל מעשיו, ידענו שזה האיש, זה תוכו, זה ברו, והם שווים.</a:t>
            </a:r>
            <a:br>
              <a:rPr lang="he-IL" sz="1100" b="1" smtClean="0">
                <a:latin typeface="Arial" charset="0"/>
                <a:cs typeface="Arial" charset="0"/>
              </a:rPr>
            </a:br>
            <a:r>
              <a:rPr lang="he-IL" sz="1100" b="1" smtClean="0">
                <a:latin typeface="Arial" charset="0"/>
                <a:cs typeface="Arial" charset="0"/>
              </a:rPr>
              <a:t/>
            </a:r>
            <a:br>
              <a:rPr lang="he-IL" sz="1100" b="1" smtClean="0">
                <a:latin typeface="Arial" charset="0"/>
                <a:cs typeface="Arial" charset="0"/>
              </a:rPr>
            </a:br>
            <a:r>
              <a:rPr lang="he-IL" sz="1100" b="1" smtClean="0">
                <a:latin typeface="Arial" charset="0"/>
                <a:cs typeface="Arial" charset="0"/>
              </a:rPr>
              <a:t>והגעגועים לאדם שלא נסגר בתוך המתחם המבוצר של דעותיו. שבגיל מבוגר, שבו האמונות כבר מתעטפות באבן והתפיסות קופאות, ואין סוטים יותר מן הדרכים הרמוסות, ופתאום, בתנופה גדולה, זינק מתוך תלמי חייו אל דרך חדשה. ושורשיה של התפנית, למי שזוכר, נעוצים עוד ביצחק רבין הצעיר, שכבר בנאום על הר הצופים, תכף אחרי מלחמת ששת הימים, אמר שאנחנו היהודים איננו מסוגלים לשמחת הכובש והמנצח. כך אמר – והנה קם עליו יהודי ורצחו נפש.</a:t>
            </a:r>
            <a:br>
              <a:rPr lang="he-IL" sz="1100" b="1" smtClean="0">
                <a:latin typeface="Arial" charset="0"/>
                <a:cs typeface="Arial" charset="0"/>
              </a:rPr>
            </a:br>
            <a:r>
              <a:rPr lang="he-IL" sz="1100" b="1" smtClean="0">
                <a:latin typeface="Arial" charset="0"/>
                <a:cs typeface="Arial" charset="0"/>
              </a:rPr>
              <a:t/>
            </a:r>
            <a:br>
              <a:rPr lang="he-IL" sz="1100" b="1" smtClean="0">
                <a:latin typeface="Arial" charset="0"/>
                <a:cs typeface="Arial" charset="0"/>
              </a:rPr>
            </a:br>
            <a:r>
              <a:rPr lang="he-IL" sz="1100" b="1" smtClean="0">
                <a:latin typeface="Arial" charset="0"/>
                <a:cs typeface="Arial" charset="0"/>
              </a:rPr>
              <a:t>והגעגועים לאדם שהוא גם בן לדור, דור עלומים שהולך וכלה לנגד עינינו. דור אחר ונפלא מכל הדורות – דור הפלמ"ח. דור שהיה ההפך מטפילות, ההפך מהשתמטות, ההפך ממשיחיות, ההפך מהוד והדר, ההפך מקיצוניות, ההפך מדמגוגיה. דור שליגלג על משבחיו, אבל כן, מגש של כסף, וכן, רעות שכזאת, והגשם, דומה, עודו יורד, על פני הרעים החיים המכסים את פניהם ועל פני הרעים המתים אשר אינם מכסים עוד. וכמה מחריד היה צחוקו של הגורל, כי אל כל הכתרים שהיו ליצחק רבין, נוסף הכתר הנורא המיותר הזה – החלל האחרון של הפלמ"ח. ומכאן עוד געגועים, געגועים לעצמנו, לאותו חלק ישיר וישר וערכי ואמיץ שהולך וכלה מתוך נפשותינו.</a:t>
            </a:r>
            <a:br>
              <a:rPr lang="he-IL" sz="1100" b="1" smtClean="0">
                <a:latin typeface="Arial" charset="0"/>
                <a:cs typeface="Arial" charset="0"/>
              </a:rPr>
            </a:br>
            <a:r>
              <a:rPr lang="he-IL" sz="1100" b="1" smtClean="0">
                <a:latin typeface="Arial" charset="0"/>
                <a:cs typeface="Arial" charset="0"/>
              </a:rPr>
              <a:t/>
            </a:r>
            <a:br>
              <a:rPr lang="he-IL" sz="1100" b="1" smtClean="0">
                <a:latin typeface="Arial" charset="0"/>
                <a:cs typeface="Arial" charset="0"/>
              </a:rPr>
            </a:br>
            <a:r>
              <a:rPr lang="he-IL" sz="1100" b="1" smtClean="0">
                <a:latin typeface="Arial" charset="0"/>
                <a:cs typeface="Arial" charset="0"/>
              </a:rPr>
              <a:t>והגעגועים הקשים מכל, געגועים של משפחה. געגועי האהבה שאין מהם מפלט. געגועי אשה, ערגת אחות, געגועים של בן ובת, געגועי חבר קרוב, נכדה ונכד, כמיהת מיטה ריקה, כיסא יתום אצל שולחן, געגועי ליטוף, אלבום תמונות, געגועים פרוטים לזיכרונות, כאן עמד הבעל, כאן ישב האב, כאן האח, כאן נפל הסב.</a:t>
            </a:r>
            <a:r>
              <a:rPr lang="en-US" sz="1100" smtClean="0">
                <a:latin typeface="Arial" charset="0"/>
                <a:cs typeface="Arial" charset="0"/>
              </a:rPr>
              <a:t/>
            </a:r>
            <a:br>
              <a:rPr lang="en-US" sz="1100" smtClean="0">
                <a:latin typeface="Arial" charset="0"/>
                <a:cs typeface="Arial" charset="0"/>
              </a:rPr>
            </a:br>
            <a:r>
              <a:rPr lang="he-IL" sz="1100" b="1" smtClean="0">
                <a:solidFill>
                  <a:srgbClr val="FFFF00"/>
                </a:solidFill>
                <a:latin typeface="Arial" charset="0"/>
                <a:cs typeface="Arial" charset="0"/>
              </a:rPr>
              <a:t>ומה עכשיו? אכן, הזיכרון. נשקו האחרון של המת וחרב חבריו. וכך, בזיכרון, נקח את נקמתו. לא במלחמות אחים, לא בשני שבטים מפולגים. אלא בנשק הישן, הנשק הבדוק של יהודים, בזיכרון ארוך מאוד וחד. אנחנו, שזוכרים את כל הכלבים השוטים של תולדותינו, נזכור גם את הרצח הזה. נזכור מי נרצח, נזכור מי רצח, נזכור על מה ולמה, לא נשכח.</a:t>
            </a:r>
            <a:br>
              <a:rPr lang="he-IL" sz="1100" b="1" smtClean="0">
                <a:solidFill>
                  <a:srgbClr val="FFFF00"/>
                </a:solidFill>
                <a:latin typeface="Arial" charset="0"/>
                <a:cs typeface="Arial" charset="0"/>
              </a:rPr>
            </a:br>
            <a:r>
              <a:rPr lang="he-IL" sz="1100" b="1" smtClean="0">
                <a:latin typeface="Arial" charset="0"/>
                <a:cs typeface="Arial" charset="0"/>
              </a:rPr>
              <a:t/>
            </a:r>
            <a:br>
              <a:rPr lang="he-IL" sz="1100" b="1" smtClean="0">
                <a:latin typeface="Arial" charset="0"/>
                <a:cs typeface="Arial" charset="0"/>
              </a:rPr>
            </a:br>
            <a:r>
              <a:rPr lang="he-IL" sz="1100" b="1" i="1" smtClean="0">
                <a:latin typeface="Arial" charset="0"/>
                <a:cs typeface="Arial" charset="0"/>
              </a:rPr>
              <a:t>מתוך "ידיעות אחרונות" 5.11.95</a:t>
            </a:r>
            <a:r>
              <a:rPr lang="en-US" sz="1100" i="1" smtClean="0">
                <a:latin typeface="Arial" charset="0"/>
                <a:cs typeface="Arial" charset="0"/>
              </a:rPr>
              <a:t/>
            </a:r>
            <a:br>
              <a:rPr lang="en-US" sz="1100" i="1" smtClean="0">
                <a:latin typeface="Arial" charset="0"/>
                <a:cs typeface="Arial" charset="0"/>
              </a:rPr>
            </a:br>
            <a:endParaRPr lang="he-IL" sz="1100" i="1" smtClean="0">
              <a:latin typeface="Arial"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00063" y="1500188"/>
            <a:ext cx="8229600" cy="2297112"/>
          </a:xfrm>
        </p:spPr>
        <p:txBody>
          <a:bodyPr rtlCol="1">
            <a:normAutofit fontScale="90000"/>
          </a:bodyPr>
          <a:lstStyle/>
          <a:p>
            <a:pPr eaLnBrk="1" fontAlgn="auto" hangingPunct="1">
              <a:spcAft>
                <a:spcPts val="0"/>
              </a:spcAft>
              <a:defRPr/>
            </a:pPr>
            <a:r>
              <a:rPr lang="he-IL" sz="2800" b="1" dirty="0" smtClean="0">
                <a:cs typeface="+mn-cs"/>
              </a:rPr>
              <a:t>איך נזכיר למי שלא הכיר?</a:t>
            </a:r>
            <a:r>
              <a:rPr lang="he-IL" sz="2800" b="1" dirty="0" smtClean="0">
                <a:solidFill>
                  <a:srgbClr val="3333FF"/>
                </a:solidFill>
                <a:cs typeface="+mn-cs"/>
              </a:rPr>
              <a:t/>
            </a:r>
            <a:br>
              <a:rPr lang="he-IL" sz="2800" b="1" dirty="0" smtClean="0">
                <a:solidFill>
                  <a:srgbClr val="3333FF"/>
                </a:solidFill>
                <a:cs typeface="+mn-cs"/>
              </a:rPr>
            </a:br>
            <a:r>
              <a:rPr lang="he-IL" sz="2800" b="1" dirty="0" smtClean="0">
                <a:solidFill>
                  <a:srgbClr val="3333FF"/>
                </a:solidFill>
                <a:cs typeface="+mn-cs"/>
              </a:rPr>
              <a:t/>
            </a:r>
            <a:br>
              <a:rPr lang="he-IL" sz="2800" b="1" dirty="0" smtClean="0">
                <a:solidFill>
                  <a:srgbClr val="3333FF"/>
                </a:solidFill>
                <a:cs typeface="+mn-cs"/>
              </a:rPr>
            </a:br>
            <a:r>
              <a:rPr lang="he-IL" sz="2000" b="1" dirty="0" smtClean="0">
                <a:cs typeface="+mn-cs"/>
              </a:rPr>
              <a:t>נכיר להם- מי היה האדם בחייו ובמותו </a:t>
            </a:r>
            <a:r>
              <a:rPr lang="he-IL" sz="2000" dirty="0" smtClean="0">
                <a:cs typeface="+mn-cs"/>
              </a:rPr>
              <a:t>(רבין איננו חשוב רק בגלל שהיה </a:t>
            </a:r>
            <a:r>
              <a:rPr lang="he-IL" sz="2000" dirty="0" err="1" smtClean="0">
                <a:cs typeface="+mn-cs"/>
              </a:rPr>
              <a:t>רוה"מ</a:t>
            </a:r>
            <a:r>
              <a:rPr lang="he-IL" sz="2000" dirty="0" smtClean="0">
                <a:cs typeface="+mn-cs"/>
              </a:rPr>
              <a:t> שנרצח, אלא בגלל שהיה אדם שהקדיש במידה רבה את חייו למען המדינה, בן דור הפלמ"ח, אדם שחייו ומעשיו ליוו והשפיעו על מדינת ישראל והתפתחותה, אדם שהשכיל לשנות את דרכיו-מחיפוש פיתרון צבאי לחיפוש פיתרון מדיני להשגת שלום ).</a:t>
            </a:r>
            <a:br>
              <a:rPr lang="he-IL" sz="2000" dirty="0" smtClean="0">
                <a:cs typeface="+mn-cs"/>
              </a:rPr>
            </a:br>
            <a:r>
              <a:rPr lang="he-IL" sz="2000" b="1" dirty="0" smtClean="0">
                <a:cs typeface="+mn-cs"/>
              </a:rPr>
              <a:t/>
            </a:r>
            <a:br>
              <a:rPr lang="he-IL" sz="2000" b="1" dirty="0" smtClean="0">
                <a:cs typeface="+mn-cs"/>
              </a:rPr>
            </a:br>
            <a:r>
              <a:rPr lang="he-IL" sz="2000" b="1" dirty="0" smtClean="0">
                <a:cs typeface="+mn-cs"/>
              </a:rPr>
              <a:t>נכיר להם- מה המסרים של חייו של רבין והרצח הנורא (</a:t>
            </a:r>
            <a:r>
              <a:rPr lang="he-IL" sz="2000" dirty="0" smtClean="0">
                <a:cs typeface="+mn-cs"/>
              </a:rPr>
              <a:t>היכולת לשנות את דרכינו, שנאת חינם, התמודדות עם מחלוקת ביהדות ובחיינו, חשיבות הדמוקרטיה ומהותה </a:t>
            </a:r>
            <a:r>
              <a:rPr lang="he-IL" sz="2000" dirty="0" err="1" smtClean="0">
                <a:cs typeface="+mn-cs"/>
              </a:rPr>
              <a:t>וכו')</a:t>
            </a:r>
            <a:r>
              <a:rPr lang="he-IL" sz="2000" dirty="0" smtClean="0">
                <a:cs typeface="+mn-cs"/>
              </a:rPr>
              <a:t>.  </a:t>
            </a:r>
            <a:br>
              <a:rPr lang="he-IL" sz="2000" dirty="0" smtClean="0">
                <a:cs typeface="+mn-cs"/>
              </a:rPr>
            </a:br>
            <a:r>
              <a:rPr lang="he-IL" sz="2000" b="1" dirty="0" smtClean="0">
                <a:solidFill>
                  <a:srgbClr val="3333FF"/>
                </a:solidFill>
                <a:cs typeface="+mn-cs"/>
              </a:rPr>
              <a:t/>
            </a:r>
            <a:br>
              <a:rPr lang="he-IL" sz="2000" b="1" dirty="0" smtClean="0">
                <a:solidFill>
                  <a:srgbClr val="3333FF"/>
                </a:solidFill>
                <a:cs typeface="+mn-cs"/>
              </a:rPr>
            </a:br>
            <a:r>
              <a:rPr lang="he-IL" sz="2000" b="1" dirty="0" smtClean="0">
                <a:solidFill>
                  <a:srgbClr val="3333FF"/>
                </a:solidFill>
                <a:cs typeface="+mn-cs"/>
              </a:rPr>
              <a:t/>
            </a:r>
            <a:br>
              <a:rPr lang="he-IL" sz="2000" b="1" dirty="0" smtClean="0">
                <a:solidFill>
                  <a:srgbClr val="3333FF"/>
                </a:solidFill>
                <a:cs typeface="+mn-cs"/>
              </a:rPr>
            </a:br>
            <a:r>
              <a:rPr lang="he-IL" sz="2000" b="1" dirty="0" smtClean="0">
                <a:solidFill>
                  <a:srgbClr val="3333FF"/>
                </a:solidFill>
                <a:cs typeface="+mn-cs"/>
              </a:rPr>
              <a:t> </a:t>
            </a:r>
            <a:endParaRPr lang="he-IL" sz="2000" b="1" dirty="0">
              <a:solidFill>
                <a:srgbClr val="3333FF"/>
              </a:solidFill>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ormAutofit/>
          </a:bodyPr>
          <a:lstStyle/>
          <a:p>
            <a:pPr eaLnBrk="1" fontAlgn="auto" hangingPunct="1">
              <a:spcAft>
                <a:spcPts val="0"/>
              </a:spcAft>
              <a:defRPr/>
            </a:pPr>
            <a:r>
              <a:rPr lang="he-IL" sz="2800" b="1" dirty="0" smtClean="0">
                <a:cs typeface="+mn-cs"/>
              </a:rPr>
              <a:t>איך נכיר להם?</a:t>
            </a:r>
            <a:br>
              <a:rPr lang="he-IL" sz="2800" b="1" dirty="0" smtClean="0">
                <a:cs typeface="+mn-cs"/>
              </a:rPr>
            </a:br>
            <a:r>
              <a:rPr lang="he-IL" sz="2800" b="1" dirty="0" smtClean="0">
                <a:cs typeface="+mn-cs"/>
              </a:rPr>
              <a:t>רעיונות לפעולות</a:t>
            </a:r>
            <a:endParaRPr lang="he-IL" sz="2800" b="1" dirty="0">
              <a:cs typeface="+mn-cs"/>
            </a:endParaRPr>
          </a:p>
        </p:txBody>
      </p:sp>
      <p:sp>
        <p:nvSpPr>
          <p:cNvPr id="17410" name="TextBox 2"/>
          <p:cNvSpPr txBox="1">
            <a:spLocks noChangeArrowheads="1"/>
          </p:cNvSpPr>
          <p:nvPr/>
        </p:nvSpPr>
        <p:spPr bwMode="auto">
          <a:xfrm>
            <a:off x="357188" y="1285875"/>
            <a:ext cx="8429625" cy="4554538"/>
          </a:xfrm>
          <a:prstGeom prst="rect">
            <a:avLst/>
          </a:prstGeom>
          <a:noFill/>
          <a:ln w="9525">
            <a:noFill/>
            <a:miter lim="800000"/>
            <a:headEnd/>
            <a:tailEnd/>
          </a:ln>
        </p:spPr>
        <p:txBody>
          <a:bodyPr>
            <a:spAutoFit/>
          </a:bodyPr>
          <a:lstStyle/>
          <a:p>
            <a:r>
              <a:rPr lang="he-IL">
                <a:latin typeface="Calibri" pitchFamily="34" charset="0"/>
              </a:rPr>
              <a:t>*</a:t>
            </a:r>
            <a:r>
              <a:rPr lang="he-IL" b="1">
                <a:latin typeface="Calibri" pitchFamily="34" charset="0"/>
              </a:rPr>
              <a:t>לוח זיכרון </a:t>
            </a:r>
            <a:r>
              <a:rPr lang="he-IL">
                <a:latin typeface="Calibri" pitchFamily="34" charset="0"/>
              </a:rPr>
              <a:t>–</a:t>
            </a:r>
            <a:r>
              <a:rPr lang="he-IL" sz="1100">
                <a:latin typeface="Calibri" pitchFamily="34" charset="0"/>
              </a:rPr>
              <a:t>עם מידע ותמונות אודות לחיו ומותו של רבין  –אותו תולים בכניסה לביה"ס/כיתה/ביה"כ/ </a:t>
            </a:r>
            <a:r>
              <a:rPr lang="en-US" sz="1100">
                <a:latin typeface="Calibri" pitchFamily="34" charset="0"/>
              </a:rPr>
              <a:t>JCC</a:t>
            </a:r>
            <a:r>
              <a:rPr lang="he-IL" sz="1100">
                <a:latin typeface="Calibri" pitchFamily="34" charset="0"/>
              </a:rPr>
              <a:t>.</a:t>
            </a:r>
          </a:p>
          <a:p>
            <a:r>
              <a:rPr lang="he-IL" sz="1100" b="1" i="1">
                <a:latin typeface="Calibri" pitchFamily="34" charset="0"/>
              </a:rPr>
              <a:t>אלטרנטיבה:</a:t>
            </a:r>
            <a:r>
              <a:rPr lang="he-IL" sz="1100">
                <a:latin typeface="Calibri" pitchFamily="34" charset="0"/>
              </a:rPr>
              <a:t> ניתן לתת לקבוצה של מדריכים/ קורס הדרכה לבנות את הלוח בעצמם. אז חשוב להביא להם הרבה חומרים (תמונות, קטעי קריאה, שירים וכו'). </a:t>
            </a:r>
            <a:r>
              <a:rPr lang="he-IL" sz="1100" i="1">
                <a:latin typeface="Calibri" pitchFamily="34" charset="0"/>
              </a:rPr>
              <a:t> </a:t>
            </a:r>
          </a:p>
          <a:p>
            <a:endParaRPr lang="he-IL" b="1">
              <a:latin typeface="Calibri" pitchFamily="34" charset="0"/>
            </a:endParaRPr>
          </a:p>
          <a:p>
            <a:r>
              <a:rPr lang="he-IL">
                <a:latin typeface="Calibri" pitchFamily="34" charset="0"/>
              </a:rPr>
              <a:t>*</a:t>
            </a:r>
            <a:r>
              <a:rPr lang="he-IL" b="1">
                <a:latin typeface="Calibri" pitchFamily="34" charset="0"/>
              </a:rPr>
              <a:t>פעולת השטר:</a:t>
            </a:r>
            <a:r>
              <a:rPr lang="he-IL">
                <a:latin typeface="Calibri" pitchFamily="34" charset="0"/>
              </a:rPr>
              <a:t> </a:t>
            </a:r>
            <a:r>
              <a:rPr lang="he-IL" sz="1100">
                <a:latin typeface="Calibri" pitchFamily="34" charset="0"/>
              </a:rPr>
              <a:t>מחלקים את הכיתה/קבוצות לקבוצות קטנות. נותנים להם תמונות של רבין-מאז היה תינוק ועד עצרות הזיכרון לזכרו לאחר הרצח-עם משפט המתאר את התמונה (וכן שנה).</a:t>
            </a:r>
          </a:p>
          <a:p>
            <a:r>
              <a:rPr lang="he-IL" sz="1100">
                <a:latin typeface="Calibri" pitchFamily="34" charset="0"/>
              </a:rPr>
              <a:t>המשימה הראשונה שעל כל קבוצה לבצע היא לסדר את התמונות (=חייו של רבין) לפי סדר כרונולוגי. לאחר מספר דקות המנחה בודק איך הצליחו. המנחה גם ישאל האם כבר שמעו על רבין (ומה שמעו) וגם יכול לבקש מהתלמידים/ חניכים להגיד עם יש משהו בביוגרפיה של רבין שהפתיע אותם ומדוע (המנחה ירחיב בהסבר על הפרט הספציפי).</a:t>
            </a:r>
          </a:p>
          <a:p>
            <a:r>
              <a:rPr lang="he-IL" sz="1100">
                <a:latin typeface="Calibri" pitchFamily="34" charset="0"/>
              </a:rPr>
              <a:t>בתת הקבוצות יקב</a:t>
            </a:r>
          </a:p>
          <a:p>
            <a:r>
              <a:rPr lang="he-IL" sz="1100">
                <a:latin typeface="Calibri" pitchFamily="34" charset="0"/>
              </a:rPr>
              <a:t>לו התלמידים/חניכים משימה נוספת: המנחה יסביר שמדינת ישראל רוצה לכבד את זכרו של רבין עם שטר עם תמונתו, אך מכיוון שרבין עשה רבות בחייו וגם מת באופן טרגי וראוי לציון, קשה להחליט איזו תמונה הכי מתאים שתופיע על השטר. </a:t>
            </a:r>
          </a:p>
          <a:p>
            <a:r>
              <a:rPr lang="he-IL" sz="1100">
                <a:latin typeface="Calibri" pitchFamily="34" charset="0"/>
              </a:rPr>
              <a:t>המשימה של התלמידים/ חניכים היא לשקול ולבחור את התמונה הכי מתאימה להופיע על השטר ולמה, ובאמת לעצב שטר (גדול, בגודל חצי בריסטול), משני הצדדים, לבחור איזו תמונה לשים וכן מה לכתוב מאחור (ניתן לתת להם חלקים נבחרים מתוך נאומים של רבין ונאומים עליו). </a:t>
            </a:r>
          </a:p>
          <a:p>
            <a:r>
              <a:rPr lang="he-IL" sz="1100">
                <a:latin typeface="Calibri" pitchFamily="34" charset="0"/>
              </a:rPr>
              <a:t>התלמידים/חניכים יציגו את בחירותיהם ואת השטרות שעיצבו במליאה והמנחה יוסיף מידע, יישאל שאלות וכו'.</a:t>
            </a:r>
          </a:p>
          <a:p>
            <a:r>
              <a:rPr lang="he-IL" sz="1100">
                <a:latin typeface="Calibri" pitchFamily="34" charset="0"/>
              </a:rPr>
              <a:t>חשוב לדעת שאכן היה רעיון לעצב כזה שטר, ואף עוצב דוגמא.</a:t>
            </a:r>
          </a:p>
          <a:p>
            <a:r>
              <a:rPr lang="he-IL" sz="1100">
                <a:latin typeface="Calibri" pitchFamily="34" charset="0"/>
              </a:rPr>
              <a:t>חשוב שהשליח יוסיף אודות לעובדה שבישראל יש יום מיוחד לציון רצח רבין, שיעורים, טקסים ופעולות מיוחדות בנושא בכל מוסד (בתי ספר, צבא, קהילות, וכו') והכל עיר. אפשר גם לציין שהיה רעיון לציון את רצח רבין ביום צום גדליה, אך שרעיון זה לא נתקבל וכו'. </a:t>
            </a:r>
          </a:p>
          <a:p>
            <a:endParaRPr lang="he-IL" sz="1200">
              <a:latin typeface="Calibri" pitchFamily="34" charset="0"/>
            </a:endParaRPr>
          </a:p>
          <a:p>
            <a:endParaRPr lang="he-IL" sz="1200">
              <a:latin typeface="Calibri" pitchFamily="34" charset="0"/>
            </a:endParaRPr>
          </a:p>
          <a:p>
            <a:endParaRPr lang="he-IL">
              <a:latin typeface="Calibri" pitchFamily="34" charset="0"/>
            </a:endParaRPr>
          </a:p>
          <a:p>
            <a:endParaRPr lang="he-IL">
              <a:latin typeface="Calibri" pitchFamily="34" charset="0"/>
            </a:endParaRPr>
          </a:p>
        </p:txBody>
      </p:sp>
      <p:pic>
        <p:nvPicPr>
          <p:cNvPr id="17411" name="תמונה 3" descr="500_nis[1].jpg"/>
          <p:cNvPicPr>
            <a:picLocks noChangeAspect="1"/>
          </p:cNvPicPr>
          <p:nvPr/>
        </p:nvPicPr>
        <p:blipFill>
          <a:blip r:embed="rId2" cstate="print"/>
          <a:srcRect/>
          <a:stretch>
            <a:fillRect/>
          </a:stretch>
        </p:blipFill>
        <p:spPr bwMode="auto">
          <a:xfrm>
            <a:off x="785813" y="4786313"/>
            <a:ext cx="1643062" cy="8286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7188" y="642938"/>
            <a:ext cx="8229600" cy="1143000"/>
          </a:xfrm>
        </p:spPr>
        <p:txBody>
          <a:bodyPr rtlCol="1">
            <a:normAutofit fontScale="90000"/>
          </a:bodyPr>
          <a:lstStyle/>
          <a:p>
            <a:pPr eaLnBrk="1" fontAlgn="auto" hangingPunct="1">
              <a:spcAft>
                <a:spcPts val="0"/>
              </a:spcAft>
              <a:defRPr/>
            </a:pPr>
            <a:r>
              <a:rPr lang="he-IL" sz="2400" b="1" dirty="0" smtClean="0">
                <a:cs typeface="+mn-cs"/>
              </a:rPr>
              <a:t>עוד כמה רעיונות...</a:t>
            </a:r>
            <a:br>
              <a:rPr lang="he-IL" sz="2400" b="1" dirty="0" smtClean="0">
                <a:cs typeface="+mn-cs"/>
              </a:rPr>
            </a:br>
            <a:r>
              <a:rPr lang="he-IL" sz="2400" b="1" dirty="0" smtClean="0">
                <a:cs typeface="+mn-cs"/>
              </a:rPr>
              <a:t/>
            </a:r>
            <a:br>
              <a:rPr lang="he-IL" sz="2400" b="1" dirty="0" smtClean="0">
                <a:cs typeface="+mn-cs"/>
              </a:rPr>
            </a:br>
            <a:r>
              <a:rPr lang="he-IL" sz="2400" b="1" dirty="0" smtClean="0">
                <a:solidFill>
                  <a:srgbClr val="3333FF"/>
                </a:solidFill>
                <a:cs typeface="+mn-cs"/>
              </a:rPr>
              <a:t/>
            </a:r>
            <a:br>
              <a:rPr lang="he-IL" sz="2400" b="1" dirty="0" smtClean="0">
                <a:solidFill>
                  <a:srgbClr val="3333FF"/>
                </a:solidFill>
                <a:cs typeface="+mn-cs"/>
              </a:rPr>
            </a:br>
            <a:endParaRPr lang="he-IL" sz="2400" b="1" dirty="0">
              <a:solidFill>
                <a:srgbClr val="3333FF"/>
              </a:solidFill>
              <a:cs typeface="+mn-cs"/>
            </a:endParaRPr>
          </a:p>
        </p:txBody>
      </p:sp>
      <p:sp>
        <p:nvSpPr>
          <p:cNvPr id="18434" name="TextBox 2"/>
          <p:cNvSpPr txBox="1">
            <a:spLocks noChangeArrowheads="1"/>
          </p:cNvSpPr>
          <p:nvPr/>
        </p:nvSpPr>
        <p:spPr bwMode="auto">
          <a:xfrm>
            <a:off x="285750" y="928688"/>
            <a:ext cx="8501063" cy="892175"/>
          </a:xfrm>
          <a:prstGeom prst="rect">
            <a:avLst/>
          </a:prstGeom>
          <a:noFill/>
          <a:ln w="9525">
            <a:noFill/>
            <a:miter lim="800000"/>
            <a:headEnd/>
            <a:tailEnd/>
          </a:ln>
        </p:spPr>
        <p:txBody>
          <a:bodyPr>
            <a:spAutoFit/>
          </a:bodyPr>
          <a:lstStyle/>
          <a:p>
            <a:r>
              <a:rPr lang="he-IL" sz="1600">
                <a:latin typeface="Calibri" pitchFamily="34" charset="0"/>
              </a:rPr>
              <a:t>אם קבוצות מתאימות בארה"ב ניצן לעבוד עם השיר "או רב חובל!" יחד עם השיר </a:t>
            </a:r>
            <a:r>
              <a:rPr lang="en-US" sz="1600">
                <a:latin typeface="Calibri" pitchFamily="34" charset="0"/>
              </a:rPr>
              <a:t>O CAPTAIN , MY CAPTAIN  </a:t>
            </a:r>
            <a:r>
              <a:rPr lang="he-IL" sz="1600">
                <a:latin typeface="Calibri" pitchFamily="34" charset="0"/>
              </a:rPr>
              <a:t> של וולט ויטמן, שהוא המקור ל"או רב חובל!" ונכתב כתגובה לרצח הנשיא האמריקאי אברהם לינקולן</a:t>
            </a:r>
            <a:r>
              <a:rPr lang="he-IL">
                <a:latin typeface="Calibri" pitchFamily="34" charset="0"/>
              </a:rPr>
              <a:t>.</a:t>
            </a:r>
          </a:p>
          <a:p>
            <a:endParaRPr lang="he-IL">
              <a:latin typeface="Calibri" pitchFamily="34" charset="0"/>
            </a:endParaRPr>
          </a:p>
        </p:txBody>
      </p:sp>
      <p:sp>
        <p:nvSpPr>
          <p:cNvPr id="18435" name="TextBox 5"/>
          <p:cNvSpPr txBox="1">
            <a:spLocks noChangeArrowheads="1"/>
          </p:cNvSpPr>
          <p:nvPr/>
        </p:nvSpPr>
        <p:spPr bwMode="auto">
          <a:xfrm>
            <a:off x="357188" y="1714500"/>
            <a:ext cx="4000500" cy="4094163"/>
          </a:xfrm>
          <a:prstGeom prst="rect">
            <a:avLst/>
          </a:prstGeom>
          <a:noFill/>
          <a:ln w="9525">
            <a:noFill/>
            <a:miter lim="800000"/>
            <a:headEnd/>
            <a:tailEnd/>
          </a:ln>
        </p:spPr>
        <p:txBody>
          <a:bodyPr>
            <a:spAutoFit/>
          </a:bodyPr>
          <a:lstStyle/>
          <a:p>
            <a:pPr algn="l" rtl="0"/>
            <a:r>
              <a:rPr lang="en-US" sz="1200" b="1">
                <a:latin typeface="Calibri" pitchFamily="34" charset="0"/>
              </a:rPr>
              <a:t>O Captain, My Captain!/ Walt Whitman </a:t>
            </a:r>
          </a:p>
          <a:p>
            <a:pPr algn="l"/>
            <a:r>
              <a:rPr lang="en-US" sz="1000">
                <a:latin typeface="Calibri" pitchFamily="34" charset="0"/>
              </a:rPr>
              <a:t>O captain, my captain, the fearful trip is done.  </a:t>
            </a:r>
          </a:p>
          <a:p>
            <a:pPr algn="l"/>
            <a:r>
              <a:rPr lang="en-US" sz="1000">
                <a:latin typeface="Calibri" pitchFamily="34" charset="0"/>
              </a:rPr>
              <a:t>The ship has weather'd every rack, the prize we sought is won,</a:t>
            </a:r>
            <a:br>
              <a:rPr lang="en-US" sz="1000">
                <a:latin typeface="Calibri" pitchFamily="34" charset="0"/>
              </a:rPr>
            </a:br>
            <a:r>
              <a:rPr lang="en-US" sz="1000">
                <a:latin typeface="Calibri" pitchFamily="34" charset="0"/>
              </a:rPr>
              <a:t>The port is near, the bells I hear, the people all exulting,</a:t>
            </a:r>
            <a:br>
              <a:rPr lang="en-US" sz="1000">
                <a:latin typeface="Calibri" pitchFamily="34" charset="0"/>
              </a:rPr>
            </a:br>
            <a:r>
              <a:rPr lang="en-US" sz="1000">
                <a:latin typeface="Calibri" pitchFamily="34" charset="0"/>
              </a:rPr>
              <a:t>While follow eyes the steady keel, the vessel grim and daring;</a:t>
            </a:r>
            <a:br>
              <a:rPr lang="en-US" sz="1000">
                <a:latin typeface="Calibri" pitchFamily="34" charset="0"/>
              </a:rPr>
            </a:br>
            <a:r>
              <a:rPr lang="en-US" sz="1000">
                <a:latin typeface="Calibri" pitchFamily="34" charset="0"/>
              </a:rPr>
              <a:t>But O heart! heart! heart!</a:t>
            </a:r>
            <a:br>
              <a:rPr lang="en-US" sz="1000">
                <a:latin typeface="Calibri" pitchFamily="34" charset="0"/>
              </a:rPr>
            </a:br>
            <a:r>
              <a:rPr lang="en-US" sz="1000">
                <a:latin typeface="Calibri" pitchFamily="34" charset="0"/>
              </a:rPr>
              <a:t>O the bleeding drops of red,</a:t>
            </a:r>
            <a:br>
              <a:rPr lang="en-US" sz="1000">
                <a:latin typeface="Calibri" pitchFamily="34" charset="0"/>
              </a:rPr>
            </a:br>
            <a:r>
              <a:rPr lang="en-US" sz="1000">
                <a:latin typeface="Calibri" pitchFamily="34" charset="0"/>
              </a:rPr>
              <a:t>Where on the deck my Captain lies,</a:t>
            </a:r>
            <a:br>
              <a:rPr lang="en-US" sz="1000">
                <a:latin typeface="Calibri" pitchFamily="34" charset="0"/>
              </a:rPr>
            </a:br>
            <a:r>
              <a:rPr lang="en-US" sz="1000">
                <a:latin typeface="Calibri" pitchFamily="34" charset="0"/>
              </a:rPr>
              <a:t>Fallen cold and dead. </a:t>
            </a:r>
          </a:p>
          <a:p>
            <a:pPr algn="l"/>
            <a:r>
              <a:rPr lang="en-US" sz="1000">
                <a:latin typeface="Calibri" pitchFamily="34" charset="0"/>
              </a:rPr>
              <a:t>O Captain! my Captain! rise up and hear the bells;</a:t>
            </a:r>
            <a:br>
              <a:rPr lang="en-US" sz="1000">
                <a:latin typeface="Calibri" pitchFamily="34" charset="0"/>
              </a:rPr>
            </a:br>
            <a:r>
              <a:rPr lang="en-US" sz="1000">
                <a:latin typeface="Calibri" pitchFamily="34" charset="0"/>
              </a:rPr>
              <a:t>Rise up--for you the flag is flung--for you the bugle trills,</a:t>
            </a:r>
            <a:br>
              <a:rPr lang="en-US" sz="1000">
                <a:latin typeface="Calibri" pitchFamily="34" charset="0"/>
              </a:rPr>
            </a:br>
            <a:r>
              <a:rPr lang="en-US" sz="1000">
                <a:latin typeface="Calibri" pitchFamily="34" charset="0"/>
              </a:rPr>
              <a:t>For you bouquets and ribbon'd wreaths--for you the shores a-crowding,</a:t>
            </a:r>
            <a:br>
              <a:rPr lang="en-US" sz="1000">
                <a:latin typeface="Calibri" pitchFamily="34" charset="0"/>
              </a:rPr>
            </a:br>
            <a:r>
              <a:rPr lang="en-US" sz="1000">
                <a:latin typeface="Calibri" pitchFamily="34" charset="0"/>
              </a:rPr>
              <a:t>For you they call, the swaying mass, their eager faces turning;</a:t>
            </a:r>
            <a:br>
              <a:rPr lang="en-US" sz="1000">
                <a:latin typeface="Calibri" pitchFamily="34" charset="0"/>
              </a:rPr>
            </a:br>
            <a:r>
              <a:rPr lang="en-US" sz="1000">
                <a:latin typeface="Calibri" pitchFamily="34" charset="0"/>
              </a:rPr>
              <a:t>Here Captain! dear father!</a:t>
            </a:r>
            <a:br>
              <a:rPr lang="en-US" sz="1000">
                <a:latin typeface="Calibri" pitchFamily="34" charset="0"/>
              </a:rPr>
            </a:br>
            <a:r>
              <a:rPr lang="en-US" sz="1000">
                <a:latin typeface="Calibri" pitchFamily="34" charset="0"/>
              </a:rPr>
              <a:t>This arm beneath your head!</a:t>
            </a:r>
            <a:br>
              <a:rPr lang="en-US" sz="1000">
                <a:latin typeface="Calibri" pitchFamily="34" charset="0"/>
              </a:rPr>
            </a:br>
            <a:r>
              <a:rPr lang="en-US" sz="1000">
                <a:latin typeface="Calibri" pitchFamily="34" charset="0"/>
              </a:rPr>
              <a:t>It is some dream that on the deck,</a:t>
            </a:r>
            <a:br>
              <a:rPr lang="en-US" sz="1000">
                <a:latin typeface="Calibri" pitchFamily="34" charset="0"/>
              </a:rPr>
            </a:br>
            <a:r>
              <a:rPr lang="en-US" sz="1000">
                <a:latin typeface="Calibri" pitchFamily="34" charset="0"/>
              </a:rPr>
              <a:t>You've fallen cold and dead. </a:t>
            </a:r>
          </a:p>
          <a:p>
            <a:pPr algn="l"/>
            <a:r>
              <a:rPr lang="en-US" sz="1000">
                <a:latin typeface="Calibri" pitchFamily="34" charset="0"/>
              </a:rPr>
              <a:t>My Captain does not answer, his lips are pale and still,</a:t>
            </a:r>
            <a:br>
              <a:rPr lang="en-US" sz="1000">
                <a:latin typeface="Calibri" pitchFamily="34" charset="0"/>
              </a:rPr>
            </a:br>
            <a:r>
              <a:rPr lang="en-US" sz="1000">
                <a:latin typeface="Calibri" pitchFamily="34" charset="0"/>
              </a:rPr>
              <a:t>My father does not feel my arm, he has no pulse nor will,</a:t>
            </a:r>
            <a:br>
              <a:rPr lang="en-US" sz="1000">
                <a:latin typeface="Calibri" pitchFamily="34" charset="0"/>
              </a:rPr>
            </a:br>
            <a:r>
              <a:rPr lang="en-US" sz="1000">
                <a:latin typeface="Calibri" pitchFamily="34" charset="0"/>
              </a:rPr>
              <a:t>The ship is anchor'd safe and sound, its voyage closed and done,</a:t>
            </a:r>
            <a:br>
              <a:rPr lang="en-US" sz="1000">
                <a:latin typeface="Calibri" pitchFamily="34" charset="0"/>
              </a:rPr>
            </a:br>
            <a:r>
              <a:rPr lang="en-US" sz="1000">
                <a:latin typeface="Calibri" pitchFamily="34" charset="0"/>
              </a:rPr>
              <a:t>From fearful trip the victor ship comes in with object won;</a:t>
            </a:r>
            <a:br>
              <a:rPr lang="en-US" sz="1000">
                <a:latin typeface="Calibri" pitchFamily="34" charset="0"/>
              </a:rPr>
            </a:br>
            <a:r>
              <a:rPr lang="en-US" sz="1000">
                <a:latin typeface="Calibri" pitchFamily="34" charset="0"/>
              </a:rPr>
              <a:t>Exult O shores, and ring O bells!</a:t>
            </a:r>
            <a:br>
              <a:rPr lang="en-US" sz="1000">
                <a:latin typeface="Calibri" pitchFamily="34" charset="0"/>
              </a:rPr>
            </a:br>
            <a:r>
              <a:rPr lang="en-US" sz="1000">
                <a:latin typeface="Calibri" pitchFamily="34" charset="0"/>
              </a:rPr>
              <a:t>But I with mournful tread,</a:t>
            </a:r>
            <a:br>
              <a:rPr lang="en-US" sz="1000">
                <a:latin typeface="Calibri" pitchFamily="34" charset="0"/>
              </a:rPr>
            </a:br>
            <a:r>
              <a:rPr lang="en-US" sz="1000">
                <a:latin typeface="Calibri" pitchFamily="34" charset="0"/>
              </a:rPr>
              <a:t>Walk the deck my Captain lies,</a:t>
            </a:r>
            <a:br>
              <a:rPr lang="en-US" sz="1000">
                <a:latin typeface="Calibri" pitchFamily="34" charset="0"/>
              </a:rPr>
            </a:br>
            <a:r>
              <a:rPr lang="en-US" sz="1000">
                <a:latin typeface="Calibri" pitchFamily="34" charset="0"/>
              </a:rPr>
              <a:t>Fallen cold and dead.</a:t>
            </a:r>
            <a:endParaRPr lang="he-IL" sz="1000">
              <a:latin typeface="Calibri" pitchFamily="34" charset="0"/>
            </a:endParaRPr>
          </a:p>
        </p:txBody>
      </p:sp>
      <p:sp>
        <p:nvSpPr>
          <p:cNvPr id="18436" name="TextBox 11"/>
          <p:cNvSpPr txBox="1">
            <a:spLocks noChangeArrowheads="1"/>
          </p:cNvSpPr>
          <p:nvPr/>
        </p:nvSpPr>
        <p:spPr bwMode="auto">
          <a:xfrm>
            <a:off x="6143625" y="1500188"/>
            <a:ext cx="2209800" cy="4894262"/>
          </a:xfrm>
          <a:prstGeom prst="rect">
            <a:avLst/>
          </a:prstGeom>
          <a:noFill/>
          <a:ln w="9525">
            <a:noFill/>
            <a:miter lim="800000"/>
            <a:headEnd/>
            <a:tailEnd/>
          </a:ln>
        </p:spPr>
        <p:txBody>
          <a:bodyPr wrap="none">
            <a:spAutoFit/>
          </a:bodyPr>
          <a:lstStyle/>
          <a:p>
            <a:r>
              <a:rPr lang="he-IL" sz="800" b="1">
                <a:latin typeface="Calibri" pitchFamily="34" charset="0"/>
                <a:cs typeface="Times New Roman" pitchFamily="18" charset="0"/>
              </a:rPr>
              <a:t>רב חובל/ מילים פול וויטמן-תרגום ולחן: נעמי שמר</a:t>
            </a:r>
            <a:endParaRPr lang="en-US" sz="800"/>
          </a:p>
          <a:p>
            <a:pPr eaLnBrk="0" hangingPunct="0"/>
            <a:r>
              <a:rPr lang="he-IL" sz="800">
                <a:latin typeface="Calibri" pitchFamily="34" charset="0"/>
                <a:cs typeface="Times New Roman" pitchFamily="18" charset="0"/>
              </a:rPr>
              <a:t>הו רב - חובל, קברניט שלי,</a:t>
            </a:r>
            <a:br>
              <a:rPr lang="he-IL" sz="800">
                <a:latin typeface="Calibri" pitchFamily="34" charset="0"/>
                <a:cs typeface="Times New Roman" pitchFamily="18" charset="0"/>
              </a:rPr>
            </a:br>
            <a:r>
              <a:rPr lang="he-IL" sz="800">
                <a:latin typeface="Calibri" pitchFamily="34" charset="0"/>
                <a:cs typeface="Times New Roman" pitchFamily="18" charset="0"/>
              </a:rPr>
              <a:t>סופה כבר שככה</a:t>
            </a:r>
            <a:br>
              <a:rPr lang="he-IL" sz="800">
                <a:latin typeface="Calibri" pitchFamily="34" charset="0"/>
                <a:cs typeface="Times New Roman" pitchFamily="18" charset="0"/>
              </a:rPr>
            </a:br>
            <a:r>
              <a:rPr lang="he-IL" sz="800">
                <a:latin typeface="Calibri" pitchFamily="34" charset="0"/>
                <a:cs typeface="Times New Roman" pitchFamily="18" charset="0"/>
              </a:rPr>
              <a:t>אל הנמל שבעת - קרבות חותרת ספינתך </a:t>
            </a:r>
            <a:br>
              <a:rPr lang="he-IL" sz="800">
                <a:latin typeface="Calibri" pitchFamily="34" charset="0"/>
                <a:cs typeface="Times New Roman" pitchFamily="18" charset="0"/>
              </a:rPr>
            </a:br>
            <a:r>
              <a:rPr lang="he-IL" sz="800">
                <a:latin typeface="Calibri" pitchFamily="34" charset="0"/>
                <a:cs typeface="Times New Roman" pitchFamily="18" charset="0"/>
              </a:rPr>
              <a:t>זרי - פרחים, פעמונים, המון אדם צוהל</a:t>
            </a:r>
            <a:br>
              <a:rPr lang="he-IL" sz="800">
                <a:latin typeface="Calibri" pitchFamily="34" charset="0"/>
                <a:cs typeface="Times New Roman" pitchFamily="18" charset="0"/>
              </a:rPr>
            </a:br>
            <a:r>
              <a:rPr lang="he-IL" sz="800">
                <a:latin typeface="Calibri" pitchFamily="34" charset="0"/>
                <a:cs typeface="Times New Roman" pitchFamily="18" charset="0"/>
              </a:rPr>
              <a:t>כאשר ספינת הקרב שלך קרבה אל הנמל</a:t>
            </a:r>
            <a:endParaRPr lang="en-US" sz="800"/>
          </a:p>
          <a:p>
            <a:pPr eaLnBrk="0" hangingPunct="0"/>
            <a:r>
              <a:rPr lang="he-IL" sz="800">
                <a:latin typeface="Calibri" pitchFamily="34" charset="0"/>
                <a:cs typeface="Times New Roman" pitchFamily="18" charset="0"/>
              </a:rPr>
              <a:t>אבוי ליבי ליבי ליבי</a:t>
            </a:r>
            <a:br>
              <a:rPr lang="he-IL" sz="800">
                <a:latin typeface="Calibri" pitchFamily="34" charset="0"/>
                <a:cs typeface="Times New Roman" pitchFamily="18" charset="0"/>
              </a:rPr>
            </a:br>
            <a:r>
              <a:rPr lang="he-IL" sz="800">
                <a:latin typeface="Calibri" pitchFamily="34" charset="0"/>
                <a:cs typeface="Times New Roman" pitchFamily="18" charset="0"/>
              </a:rPr>
              <a:t>הו כתם דם שותת </a:t>
            </a:r>
            <a:br>
              <a:rPr lang="he-IL" sz="800">
                <a:latin typeface="Calibri" pitchFamily="34" charset="0"/>
                <a:cs typeface="Times New Roman" pitchFamily="18" charset="0"/>
              </a:rPr>
            </a:br>
            <a:r>
              <a:rPr lang="he-IL" sz="800">
                <a:latin typeface="Calibri" pitchFamily="34" charset="0"/>
                <a:cs typeface="Times New Roman" pitchFamily="18" charset="0"/>
              </a:rPr>
              <a:t>באשר רב - החובל שלי</a:t>
            </a:r>
            <a:br>
              <a:rPr lang="he-IL" sz="800">
                <a:latin typeface="Calibri" pitchFamily="34" charset="0"/>
                <a:cs typeface="Times New Roman" pitchFamily="18" charset="0"/>
              </a:rPr>
            </a:br>
            <a:r>
              <a:rPr lang="he-IL" sz="800">
                <a:latin typeface="Calibri" pitchFamily="34" charset="0"/>
                <a:cs typeface="Times New Roman" pitchFamily="18" charset="0"/>
              </a:rPr>
              <a:t>צונח קר ומת</a:t>
            </a:r>
            <a:br>
              <a:rPr lang="he-IL" sz="800">
                <a:latin typeface="Calibri" pitchFamily="34" charset="0"/>
                <a:cs typeface="Times New Roman" pitchFamily="18" charset="0"/>
              </a:rPr>
            </a:br>
            <a:r>
              <a:rPr lang="he-IL" sz="800">
                <a:latin typeface="Calibri" pitchFamily="34" charset="0"/>
                <a:cs typeface="Times New Roman" pitchFamily="18" charset="0"/>
              </a:rPr>
              <a:t>ליבי ליבי ליבי</a:t>
            </a:r>
            <a:br>
              <a:rPr lang="he-IL" sz="800">
                <a:latin typeface="Calibri" pitchFamily="34" charset="0"/>
                <a:cs typeface="Times New Roman" pitchFamily="18" charset="0"/>
              </a:rPr>
            </a:br>
            <a:r>
              <a:rPr lang="he-IL" sz="800">
                <a:latin typeface="Calibri" pitchFamily="34" charset="0"/>
                <a:cs typeface="Times New Roman" pitchFamily="18" charset="0"/>
              </a:rPr>
              <a:t>הו כתם דם שותת</a:t>
            </a:r>
            <a:endParaRPr lang="en-US" sz="800"/>
          </a:p>
          <a:p>
            <a:pPr eaLnBrk="0" hangingPunct="0"/>
            <a:r>
              <a:rPr lang="he-IL" sz="800">
                <a:latin typeface="Calibri" pitchFamily="34" charset="0"/>
                <a:cs typeface="Times New Roman" pitchFamily="18" charset="0"/>
              </a:rPr>
              <a:t>הו רב-חובל, קברניט שלי, הקשב לקול פעמון</a:t>
            </a:r>
            <a:br>
              <a:rPr lang="he-IL" sz="800">
                <a:latin typeface="Calibri" pitchFamily="34" charset="0"/>
                <a:cs typeface="Times New Roman" pitchFamily="18" charset="0"/>
              </a:rPr>
            </a:br>
            <a:r>
              <a:rPr lang="he-IL" sz="800">
                <a:latin typeface="Calibri" pitchFamily="34" charset="0"/>
                <a:cs typeface="Times New Roman" pitchFamily="18" charset="0"/>
              </a:rPr>
              <a:t>לך כל הדגלים כולם, לך תרועות המון</a:t>
            </a:r>
            <a:br>
              <a:rPr lang="he-IL" sz="800">
                <a:latin typeface="Calibri" pitchFamily="34" charset="0"/>
                <a:cs typeface="Times New Roman" pitchFamily="18" charset="0"/>
              </a:rPr>
            </a:br>
            <a:r>
              <a:rPr lang="he-IL" sz="800">
                <a:latin typeface="Calibri" pitchFamily="34" charset="0"/>
                <a:cs typeface="Times New Roman" pitchFamily="18" charset="0"/>
              </a:rPr>
              <a:t>רק לכבודך ביום חגך ינוע הקהל</a:t>
            </a:r>
            <a:br>
              <a:rPr lang="he-IL" sz="800">
                <a:latin typeface="Calibri" pitchFamily="34" charset="0"/>
                <a:cs typeface="Times New Roman" pitchFamily="18" charset="0"/>
              </a:rPr>
            </a:br>
            <a:r>
              <a:rPr lang="he-IL" sz="800">
                <a:latin typeface="Calibri" pitchFamily="34" charset="0"/>
                <a:cs typeface="Times New Roman" pitchFamily="18" charset="0"/>
              </a:rPr>
              <a:t>ובקולם תקוות - עולם לנס המיוחל</a:t>
            </a:r>
            <a:endParaRPr lang="en-US" sz="800"/>
          </a:p>
          <a:p>
            <a:pPr eaLnBrk="0" hangingPunct="0"/>
            <a:r>
              <a:rPr lang="he-IL" sz="800">
                <a:latin typeface="Calibri" pitchFamily="34" charset="0"/>
                <a:cs typeface="Times New Roman" pitchFamily="18" charset="0"/>
              </a:rPr>
              <a:t>אבוי ליבי ליבי ליבי</a:t>
            </a:r>
            <a:br>
              <a:rPr lang="he-IL" sz="800">
                <a:latin typeface="Calibri" pitchFamily="34" charset="0"/>
                <a:cs typeface="Times New Roman" pitchFamily="18" charset="0"/>
              </a:rPr>
            </a:br>
            <a:r>
              <a:rPr lang="he-IL" sz="800">
                <a:latin typeface="Calibri" pitchFamily="34" charset="0"/>
                <a:cs typeface="Times New Roman" pitchFamily="18" charset="0"/>
              </a:rPr>
              <a:t>הו כתם דם שותת </a:t>
            </a:r>
            <a:br>
              <a:rPr lang="he-IL" sz="800">
                <a:latin typeface="Calibri" pitchFamily="34" charset="0"/>
                <a:cs typeface="Times New Roman" pitchFamily="18" charset="0"/>
              </a:rPr>
            </a:br>
            <a:r>
              <a:rPr lang="he-IL" sz="800">
                <a:latin typeface="Calibri" pitchFamily="34" charset="0"/>
                <a:cs typeface="Times New Roman" pitchFamily="18" charset="0"/>
              </a:rPr>
              <a:t>באשר רב - החובל שלי</a:t>
            </a:r>
            <a:br>
              <a:rPr lang="he-IL" sz="800">
                <a:latin typeface="Calibri" pitchFamily="34" charset="0"/>
                <a:cs typeface="Times New Roman" pitchFamily="18" charset="0"/>
              </a:rPr>
            </a:br>
            <a:r>
              <a:rPr lang="he-IL" sz="800">
                <a:latin typeface="Calibri" pitchFamily="34" charset="0"/>
                <a:cs typeface="Times New Roman" pitchFamily="18" charset="0"/>
              </a:rPr>
              <a:t>צונח קר ומת</a:t>
            </a:r>
            <a:br>
              <a:rPr lang="he-IL" sz="800">
                <a:latin typeface="Calibri" pitchFamily="34" charset="0"/>
                <a:cs typeface="Times New Roman" pitchFamily="18" charset="0"/>
              </a:rPr>
            </a:br>
            <a:r>
              <a:rPr lang="he-IL" sz="800">
                <a:latin typeface="Calibri" pitchFamily="34" charset="0"/>
                <a:cs typeface="Times New Roman" pitchFamily="18" charset="0"/>
              </a:rPr>
              <a:t>ליבי ליבי ליבי</a:t>
            </a:r>
            <a:br>
              <a:rPr lang="he-IL" sz="800">
                <a:latin typeface="Calibri" pitchFamily="34" charset="0"/>
                <a:cs typeface="Times New Roman" pitchFamily="18" charset="0"/>
              </a:rPr>
            </a:br>
            <a:r>
              <a:rPr lang="he-IL" sz="800">
                <a:latin typeface="Calibri" pitchFamily="34" charset="0"/>
                <a:cs typeface="Times New Roman" pitchFamily="18" charset="0"/>
              </a:rPr>
              <a:t>הו כתם דם שותת</a:t>
            </a:r>
            <a:endParaRPr lang="en-US" sz="800"/>
          </a:p>
          <a:p>
            <a:pPr eaLnBrk="0" hangingPunct="0"/>
            <a:r>
              <a:rPr lang="he-IL" sz="800">
                <a:latin typeface="Calibri" pitchFamily="34" charset="0"/>
                <a:cs typeface="Times New Roman" pitchFamily="18" charset="0"/>
              </a:rPr>
              <a:t>הו רב - חובל, אבי שלי, זרועי תתמוך ראשך</a:t>
            </a:r>
            <a:br>
              <a:rPr lang="he-IL" sz="800">
                <a:latin typeface="Calibri" pitchFamily="34" charset="0"/>
                <a:cs typeface="Times New Roman" pitchFamily="18" charset="0"/>
              </a:rPr>
            </a:br>
            <a:r>
              <a:rPr lang="he-IL" sz="800">
                <a:latin typeface="Calibri" pitchFamily="34" charset="0"/>
                <a:cs typeface="Times New Roman" pitchFamily="18" charset="0"/>
              </a:rPr>
              <a:t>סיוט הוא לראותך פתאום נופל על סיפונך</a:t>
            </a:r>
            <a:br>
              <a:rPr lang="he-IL" sz="800">
                <a:latin typeface="Calibri" pitchFamily="34" charset="0"/>
                <a:cs typeface="Times New Roman" pitchFamily="18" charset="0"/>
              </a:rPr>
            </a:br>
            <a:r>
              <a:rPr lang="he-IL" sz="800">
                <a:latin typeface="Calibri" pitchFamily="34" charset="0"/>
                <a:cs typeface="Times New Roman" pitchFamily="18" charset="0"/>
              </a:rPr>
              <a:t>רב - החובל אינו עונה, שפתיו חוורו אילמות</a:t>
            </a:r>
            <a:br>
              <a:rPr lang="he-IL" sz="800">
                <a:latin typeface="Calibri" pitchFamily="34" charset="0"/>
                <a:cs typeface="Times New Roman" pitchFamily="18" charset="0"/>
              </a:rPr>
            </a:br>
            <a:r>
              <a:rPr lang="he-IL" sz="800">
                <a:latin typeface="Calibri" pitchFamily="34" charset="0"/>
                <a:cs typeface="Times New Roman" pitchFamily="18" charset="0"/>
              </a:rPr>
              <a:t>הוא לא יחוש מגע - ידי</a:t>
            </a:r>
            <a:br>
              <a:rPr lang="he-IL" sz="800">
                <a:latin typeface="Calibri" pitchFamily="34" charset="0"/>
                <a:cs typeface="Times New Roman" pitchFamily="18" charset="0"/>
              </a:rPr>
            </a:br>
            <a:r>
              <a:rPr lang="he-IL" sz="800">
                <a:latin typeface="Calibri" pitchFamily="34" charset="0"/>
                <a:cs typeface="Times New Roman" pitchFamily="18" charset="0"/>
              </a:rPr>
              <a:t>הוא לא ייתן לי אות</a:t>
            </a:r>
            <a:endParaRPr lang="en-US" sz="800"/>
          </a:p>
          <a:p>
            <a:pPr eaLnBrk="0" hangingPunct="0"/>
            <a:r>
              <a:rPr lang="he-IL" sz="800">
                <a:latin typeface="Calibri" pitchFamily="34" charset="0"/>
                <a:cs typeface="Times New Roman" pitchFamily="18" charset="0"/>
              </a:rPr>
              <a:t>אבוי ליבי ליבי ליבי </a:t>
            </a:r>
            <a:br>
              <a:rPr lang="he-IL" sz="800">
                <a:latin typeface="Calibri" pitchFamily="34" charset="0"/>
                <a:cs typeface="Times New Roman" pitchFamily="18" charset="0"/>
              </a:rPr>
            </a:br>
            <a:r>
              <a:rPr lang="he-IL" sz="800">
                <a:latin typeface="Calibri" pitchFamily="34" charset="0"/>
                <a:cs typeface="Times New Roman" pitchFamily="18" charset="0"/>
              </a:rPr>
              <a:t>הו כתם - דם שותת</a:t>
            </a:r>
            <a:br>
              <a:rPr lang="he-IL" sz="800">
                <a:latin typeface="Calibri" pitchFamily="34" charset="0"/>
                <a:cs typeface="Times New Roman" pitchFamily="18" charset="0"/>
              </a:rPr>
            </a:br>
            <a:r>
              <a:rPr lang="he-IL" sz="800">
                <a:latin typeface="Calibri" pitchFamily="34" charset="0"/>
                <a:cs typeface="Times New Roman" pitchFamily="18" charset="0"/>
              </a:rPr>
              <a:t>באשר רב - החובל שלי</a:t>
            </a:r>
            <a:br>
              <a:rPr lang="he-IL" sz="800">
                <a:latin typeface="Calibri" pitchFamily="34" charset="0"/>
                <a:cs typeface="Times New Roman" pitchFamily="18" charset="0"/>
              </a:rPr>
            </a:br>
            <a:r>
              <a:rPr lang="he-IL" sz="800">
                <a:latin typeface="Calibri" pitchFamily="34" charset="0"/>
                <a:cs typeface="Times New Roman" pitchFamily="18" charset="0"/>
              </a:rPr>
              <a:t>צונח קר ומת</a:t>
            </a:r>
            <a:br>
              <a:rPr lang="he-IL" sz="800">
                <a:latin typeface="Calibri" pitchFamily="34" charset="0"/>
                <a:cs typeface="Times New Roman" pitchFamily="18" charset="0"/>
              </a:rPr>
            </a:br>
            <a:r>
              <a:rPr lang="he-IL" sz="800">
                <a:latin typeface="Calibri" pitchFamily="34" charset="0"/>
                <a:cs typeface="Times New Roman" pitchFamily="18" charset="0"/>
              </a:rPr>
              <a:t>ליבי ליבי ליבי </a:t>
            </a:r>
            <a:br>
              <a:rPr lang="he-IL" sz="800">
                <a:latin typeface="Calibri" pitchFamily="34" charset="0"/>
                <a:cs typeface="Times New Roman" pitchFamily="18" charset="0"/>
              </a:rPr>
            </a:br>
            <a:r>
              <a:rPr lang="he-IL" sz="800">
                <a:latin typeface="Calibri" pitchFamily="34" charset="0"/>
                <a:cs typeface="Times New Roman" pitchFamily="18" charset="0"/>
              </a:rPr>
              <a:t>הו כתם - דם שותת</a:t>
            </a:r>
            <a:endParaRPr lang="en-US" sz="800"/>
          </a:p>
          <a:p>
            <a:pPr eaLnBrk="0" hangingPunct="0"/>
            <a:r>
              <a:rPr lang="he-IL" sz="800">
                <a:latin typeface="Calibri" pitchFamily="34" charset="0"/>
                <a:cs typeface="Times New Roman" pitchFamily="18" charset="0"/>
              </a:rPr>
              <a:t>עוגנת הספינה לבטח, המסע הושלם</a:t>
            </a:r>
            <a:br>
              <a:rPr lang="he-IL" sz="800">
                <a:latin typeface="Calibri" pitchFamily="34" charset="0"/>
                <a:cs typeface="Times New Roman" pitchFamily="18" charset="0"/>
              </a:rPr>
            </a:br>
            <a:r>
              <a:rPr lang="he-IL" sz="800">
                <a:latin typeface="Calibri" pitchFamily="34" charset="0"/>
                <a:cs typeface="Times New Roman" pitchFamily="18" charset="0"/>
              </a:rPr>
              <a:t>נוצחו כל סכנות הדרך, כל אימי - הים</a:t>
            </a:r>
            <a:br>
              <a:rPr lang="he-IL" sz="800">
                <a:latin typeface="Calibri" pitchFamily="34" charset="0"/>
                <a:cs typeface="Times New Roman" pitchFamily="18" charset="0"/>
              </a:rPr>
            </a:br>
            <a:r>
              <a:rPr lang="he-IL" sz="800">
                <a:latin typeface="Calibri" pitchFamily="34" charset="0"/>
                <a:cs typeface="Times New Roman" pitchFamily="18" charset="0"/>
              </a:rPr>
              <a:t>כשבנמל קהל יצהל אני אצעד אבל</a:t>
            </a:r>
            <a:br>
              <a:rPr lang="he-IL" sz="800">
                <a:latin typeface="Calibri" pitchFamily="34" charset="0"/>
                <a:cs typeface="Times New Roman" pitchFamily="18" charset="0"/>
              </a:rPr>
            </a:br>
            <a:r>
              <a:rPr lang="he-IL" sz="800">
                <a:latin typeface="Calibri" pitchFamily="34" charset="0"/>
                <a:cs typeface="Times New Roman" pitchFamily="18" charset="0"/>
              </a:rPr>
              <a:t>על הסיפון עליו נפל אבי, רב – החובל</a:t>
            </a:r>
            <a:endParaRPr lang="en-US" sz="800"/>
          </a:p>
          <a:p>
            <a:pPr rtl="0" eaLnBrk="0" hangingPunct="0"/>
            <a:endParaRPr lang="en-US" sz="800"/>
          </a:p>
          <a:p>
            <a:endParaRPr lang="he-IL" sz="80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ormAutofit/>
          </a:bodyPr>
          <a:lstStyle/>
          <a:p>
            <a:pPr eaLnBrk="1" fontAlgn="auto" hangingPunct="1">
              <a:spcAft>
                <a:spcPts val="0"/>
              </a:spcAft>
              <a:defRPr/>
            </a:pPr>
            <a:r>
              <a:rPr lang="he-IL" sz="2400" dirty="0" smtClean="0">
                <a:solidFill>
                  <a:srgbClr val="3333FF"/>
                </a:solidFill>
                <a:cs typeface="+mn-cs"/>
              </a:rPr>
              <a:t>אודות ל</a:t>
            </a:r>
            <a:br>
              <a:rPr lang="he-IL" sz="2400" dirty="0" smtClean="0">
                <a:solidFill>
                  <a:srgbClr val="3333FF"/>
                </a:solidFill>
                <a:cs typeface="+mn-cs"/>
              </a:rPr>
            </a:br>
            <a:r>
              <a:rPr lang="en-US" sz="2400" dirty="0" smtClean="0">
                <a:solidFill>
                  <a:srgbClr val="3333FF"/>
                </a:solidFill>
              </a:rPr>
              <a:t>O Captain, My Captain! </a:t>
            </a:r>
            <a:endParaRPr lang="he-IL" sz="2400" dirty="0">
              <a:solidFill>
                <a:srgbClr val="3333FF"/>
              </a:solidFill>
            </a:endParaRPr>
          </a:p>
        </p:txBody>
      </p:sp>
      <p:sp>
        <p:nvSpPr>
          <p:cNvPr id="19458" name="TextBox 2"/>
          <p:cNvSpPr txBox="1">
            <a:spLocks noChangeArrowheads="1"/>
          </p:cNvSpPr>
          <p:nvPr/>
        </p:nvSpPr>
        <p:spPr bwMode="auto">
          <a:xfrm>
            <a:off x="357188" y="1428750"/>
            <a:ext cx="8143875" cy="2078038"/>
          </a:xfrm>
          <a:prstGeom prst="rect">
            <a:avLst/>
          </a:prstGeom>
          <a:noFill/>
          <a:ln w="9525">
            <a:noFill/>
            <a:miter lim="800000"/>
            <a:headEnd/>
            <a:tailEnd/>
          </a:ln>
        </p:spPr>
        <p:txBody>
          <a:bodyPr>
            <a:spAutoFit/>
          </a:bodyPr>
          <a:lstStyle/>
          <a:p>
            <a:pPr algn="l" rtl="0"/>
            <a:r>
              <a:rPr lang="en-US" sz="1100" b="1">
                <a:latin typeface="Calibri" pitchFamily="34" charset="0"/>
              </a:rPr>
              <a:t>Walt Whitman wrote the poem after Abraham Lincoln ‘s assassination.  </a:t>
            </a:r>
          </a:p>
          <a:p>
            <a:pPr algn="l" rtl="0"/>
            <a:r>
              <a:rPr lang="en-US" sz="1100" b="1">
                <a:latin typeface="Calibri" pitchFamily="34" charset="0"/>
              </a:rPr>
              <a:t>Repeated metaphorical reference is made to this issue throughout the verse. The "ship" spoken of is intended to represent the United States of America,  while its "fearful trip" recalls the troubles of the American Civil War.  The  titular “Captain" is Lincoln himself.</a:t>
            </a:r>
            <a:endParaRPr lang="en-US" sz="1100" b="1" baseline="30000">
              <a:latin typeface="Calibri" pitchFamily="34" charset="0"/>
            </a:endParaRPr>
          </a:p>
          <a:p>
            <a:pPr algn="l" rtl="0"/>
            <a:r>
              <a:rPr lang="en-US" sz="1100" b="1">
                <a:latin typeface="Calibri" pitchFamily="34" charset="0"/>
              </a:rPr>
              <a:t>The assassination of Abraham Lincoln, one of the last major events in the American Civil War, took place on Good Friday,  April 14, 1865, when President Abraham Lincoln was shot while attending a performance of </a:t>
            </a:r>
            <a:r>
              <a:rPr lang="en-US" sz="1100" b="1" i="1">
                <a:latin typeface="Calibri" pitchFamily="34" charset="0"/>
              </a:rPr>
              <a:t>Our American Cousin</a:t>
            </a:r>
            <a:r>
              <a:rPr lang="en-US" sz="1100" b="1">
                <a:latin typeface="Calibri" pitchFamily="34" charset="0"/>
              </a:rPr>
              <a:t> at Ford's Theatre with his wife and two guests.</a:t>
            </a:r>
          </a:p>
          <a:p>
            <a:pPr algn="l" rtl="0"/>
            <a:r>
              <a:rPr lang="en-US" sz="1100" b="1">
                <a:latin typeface="Calibri" pitchFamily="34" charset="0"/>
              </a:rPr>
              <a:t>Lincoln's assassin, actor and Confederate sympathizer John Wilkes Booth,  had also plotted with fellow conspirators, Lewis Powell and George Atzerodt to kill William H. Seward (then Secretary of State) and Vice President Andrew Johnson respectively. Booth hoped to create chaos and overthrow the Federal government by assassinating Lincoln, Seward, and Johnson. Although Booth succeeded in killing Lincoln, the larger plot failed. Seward was attacked, but recovered from his wounds, and Johnson's would-be assassin fled Washington, D.C. upon losing his nerve.</a:t>
            </a:r>
          </a:p>
          <a:p>
            <a:pPr algn="l" rtl="0"/>
            <a:endParaRPr lang="en-US" sz="800" b="1">
              <a:latin typeface="Calibri" pitchFamily="34" charset="0"/>
            </a:endParaRPr>
          </a:p>
        </p:txBody>
      </p:sp>
      <p:pic>
        <p:nvPicPr>
          <p:cNvPr id="19459" name="Picture 2" descr="File:The Assassination of President Lincoln - Currier and Ives 2.png">
            <a:hlinkClick r:id="rId2"/>
          </p:cNvPr>
          <p:cNvPicPr>
            <a:picLocks noChangeAspect="1" noChangeArrowheads="1"/>
          </p:cNvPicPr>
          <p:nvPr/>
        </p:nvPicPr>
        <p:blipFill>
          <a:blip r:embed="rId3" cstate="print"/>
          <a:srcRect/>
          <a:stretch>
            <a:fillRect/>
          </a:stretch>
        </p:blipFill>
        <p:spPr bwMode="auto">
          <a:xfrm>
            <a:off x="4878388" y="3500438"/>
            <a:ext cx="3362325" cy="2357437"/>
          </a:xfrm>
          <a:prstGeom prst="rect">
            <a:avLst/>
          </a:prstGeom>
          <a:noFill/>
          <a:ln w="9525">
            <a:noFill/>
            <a:miter lim="800000"/>
            <a:headEnd/>
            <a:tailEnd/>
          </a:ln>
        </p:spPr>
      </p:pic>
      <p:pic>
        <p:nvPicPr>
          <p:cNvPr id="19460" name="Picture 4" descr="http://www.yigalamir.com/imgs/yitzhak_rabin_murder_newspaper.jpg"/>
          <p:cNvPicPr>
            <a:picLocks noChangeAspect="1" noChangeArrowheads="1"/>
          </p:cNvPicPr>
          <p:nvPr/>
        </p:nvPicPr>
        <p:blipFill>
          <a:blip r:embed="rId4" cstate="print"/>
          <a:srcRect/>
          <a:stretch>
            <a:fillRect/>
          </a:stretch>
        </p:blipFill>
        <p:spPr bwMode="auto">
          <a:xfrm>
            <a:off x="714375" y="3429000"/>
            <a:ext cx="3357563" cy="2493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00063" y="571500"/>
            <a:ext cx="8229600" cy="654050"/>
          </a:xfrm>
        </p:spPr>
        <p:txBody>
          <a:bodyPr rtlCol="1">
            <a:normAutofit fontScale="90000"/>
          </a:bodyPr>
          <a:lstStyle/>
          <a:p>
            <a:pPr eaLnBrk="1" fontAlgn="auto" hangingPunct="1">
              <a:spcAft>
                <a:spcPts val="0"/>
              </a:spcAft>
              <a:defRPr/>
            </a:pPr>
            <a:r>
              <a:rPr lang="he-IL" sz="2800" b="1" dirty="0" smtClean="0">
                <a:cs typeface="+mn-cs"/>
              </a:rPr>
              <a:t>איך ליצור אווירה שונה לפעילות/טקס?</a:t>
            </a:r>
            <a:br>
              <a:rPr lang="he-IL" sz="2800" b="1" dirty="0" smtClean="0">
                <a:cs typeface="+mn-cs"/>
              </a:rPr>
            </a:br>
            <a:endParaRPr lang="he-IL" sz="2800" b="1" dirty="0">
              <a:cs typeface="+mn-cs"/>
            </a:endParaRPr>
          </a:p>
        </p:txBody>
      </p:sp>
      <p:sp>
        <p:nvSpPr>
          <p:cNvPr id="20482" name="TextBox 3"/>
          <p:cNvSpPr txBox="1">
            <a:spLocks noChangeArrowheads="1"/>
          </p:cNvSpPr>
          <p:nvPr/>
        </p:nvSpPr>
        <p:spPr bwMode="auto">
          <a:xfrm>
            <a:off x="500063" y="1357313"/>
            <a:ext cx="8143875" cy="3416300"/>
          </a:xfrm>
          <a:prstGeom prst="rect">
            <a:avLst/>
          </a:prstGeom>
          <a:noFill/>
          <a:ln w="9525">
            <a:noFill/>
            <a:miter lim="800000"/>
            <a:headEnd/>
            <a:tailEnd/>
          </a:ln>
        </p:spPr>
        <p:txBody>
          <a:bodyPr>
            <a:spAutoFit/>
          </a:bodyPr>
          <a:lstStyle/>
          <a:p>
            <a:r>
              <a:rPr lang="he-IL">
                <a:latin typeface="Calibri" pitchFamily="34" charset="0"/>
              </a:rPr>
              <a:t>*ניתן לתלות לאורך כל הכיתה/חדר/אולם תמונות מחייו של רבין בסדר כרונולוגי.</a:t>
            </a:r>
          </a:p>
          <a:p>
            <a:r>
              <a:rPr lang="he-IL">
                <a:latin typeface="Calibri" pitchFamily="34" charset="0"/>
              </a:rPr>
              <a:t/>
            </a:r>
            <a:br>
              <a:rPr lang="he-IL">
                <a:latin typeface="Calibri" pitchFamily="34" charset="0"/>
              </a:rPr>
            </a:br>
            <a:r>
              <a:rPr lang="he-IL">
                <a:latin typeface="Calibri" pitchFamily="34" charset="0"/>
              </a:rPr>
              <a:t>*לקבל את פני הבאים עם מצגת עם תמונות מחייו של רבין ושיר מתאים ברקע (האיש ההוא, לבכות לך, וכו').</a:t>
            </a:r>
          </a:p>
          <a:p>
            <a:endParaRPr lang="he-IL">
              <a:latin typeface="Calibri" pitchFamily="34" charset="0"/>
            </a:endParaRPr>
          </a:p>
          <a:p>
            <a:r>
              <a:rPr lang="he-IL">
                <a:latin typeface="Calibri" pitchFamily="34" charset="0"/>
              </a:rPr>
              <a:t>*לקבל את פני הבאים עם מדבקות "שלום, חבר" (ניתן להכין ולהדפיס על מדבקות בגודל המועדף).</a:t>
            </a:r>
          </a:p>
          <a:p>
            <a:endParaRPr lang="he-IL">
              <a:latin typeface="Calibri" pitchFamily="34" charset="0"/>
            </a:endParaRPr>
          </a:p>
          <a:p>
            <a:r>
              <a:rPr lang="he-IL">
                <a:latin typeface="Calibri" pitchFamily="34" charset="0"/>
              </a:rPr>
              <a:t>*לשים "ספר מבקרים" או לתלות גיליון נייר גדול –על מנת שהבאים לפעילות ירשמו מסרים למשפחת רבין.(ניתן באמת לשלוח למשפחה, אך יש לשים לב שהספר/גיליון מכובד מספיק).</a:t>
            </a:r>
          </a:p>
          <a:p>
            <a:r>
              <a:rPr lang="he-IL">
                <a:latin typeface="Calibri" pitchFamily="34" charset="0"/>
              </a:rPr>
              <a:t/>
            </a:r>
            <a:br>
              <a:rPr lang="he-IL">
                <a:latin typeface="Calibri" pitchFamily="34" charset="0"/>
              </a:rPr>
            </a:br>
            <a:endParaRPr lang="he-IL">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71500" y="0"/>
            <a:ext cx="8229600" cy="1143000"/>
          </a:xfrm>
        </p:spPr>
        <p:txBody>
          <a:bodyPr rtlCol="1">
            <a:noAutofit/>
          </a:bodyPr>
          <a:lstStyle/>
          <a:p>
            <a:pPr eaLnBrk="1" fontAlgn="auto" hangingPunct="1">
              <a:spcAft>
                <a:spcPts val="0"/>
              </a:spcAft>
              <a:defRPr/>
            </a:pPr>
            <a:r>
              <a:rPr lang="he-IL" sz="3600" b="1" dirty="0" smtClean="0">
                <a:cs typeface="+mn-cs"/>
              </a:rPr>
              <a:t>שירים לפעולות על רבין באמצעות שירים:</a:t>
            </a:r>
            <a:endParaRPr lang="he-IL" sz="3600" dirty="0">
              <a:cs typeface="+mn-cs"/>
            </a:endParaRPr>
          </a:p>
        </p:txBody>
      </p:sp>
      <p:sp>
        <p:nvSpPr>
          <p:cNvPr id="21506" name="TextBox 2"/>
          <p:cNvSpPr txBox="1">
            <a:spLocks noChangeArrowheads="1"/>
          </p:cNvSpPr>
          <p:nvPr/>
        </p:nvSpPr>
        <p:spPr bwMode="auto">
          <a:xfrm>
            <a:off x="928688" y="1071563"/>
            <a:ext cx="7858125" cy="4108450"/>
          </a:xfrm>
          <a:prstGeom prst="rect">
            <a:avLst/>
          </a:prstGeom>
          <a:noFill/>
          <a:ln w="9525">
            <a:noFill/>
            <a:miter lim="800000"/>
            <a:headEnd/>
            <a:tailEnd/>
          </a:ln>
        </p:spPr>
        <p:txBody>
          <a:bodyPr>
            <a:spAutoFit/>
          </a:bodyPr>
          <a:lstStyle/>
          <a:p>
            <a:pPr algn="ctr"/>
            <a:r>
              <a:rPr lang="he-IL" sz="2400" b="1">
                <a:latin typeface="Calibri" pitchFamily="34" charset="0"/>
              </a:rPr>
              <a:t>חייו של רבין בשירים: </a:t>
            </a:r>
          </a:p>
          <a:p>
            <a:endParaRPr lang="he-IL" sz="1400">
              <a:solidFill>
                <a:srgbClr val="3333FF"/>
              </a:solidFill>
              <a:latin typeface="Calibri" pitchFamily="34" charset="0"/>
            </a:endParaRPr>
          </a:p>
          <a:p>
            <a:r>
              <a:rPr lang="he-IL" sz="1100" b="1">
                <a:latin typeface="Calibri" pitchFamily="34" charset="0"/>
              </a:rPr>
              <a:t>הרעות</a:t>
            </a:r>
            <a:r>
              <a:rPr lang="he-IL" sz="1100">
                <a:latin typeface="Calibri" pitchFamily="34" charset="0"/>
              </a:rPr>
              <a:t>  - שיר שרבין מאוד אהב, שמספר את הערכים עליו חונך –כבן דור הפלמ"ח, דור ראשון בארץ, היהודי החדש. </a:t>
            </a:r>
          </a:p>
          <a:p>
            <a:endParaRPr lang="he-IL" sz="1100">
              <a:latin typeface="Calibri" pitchFamily="34" charset="0"/>
            </a:endParaRPr>
          </a:p>
          <a:p>
            <a:r>
              <a:rPr lang="he-IL" sz="1100" b="1">
                <a:latin typeface="Calibri" pitchFamily="34" charset="0"/>
              </a:rPr>
              <a:t>ירושלים של זהב </a:t>
            </a:r>
            <a:r>
              <a:rPr lang="he-IL" sz="1100">
                <a:latin typeface="Calibri" pitchFamily="34" charset="0"/>
              </a:rPr>
              <a:t>– שיר שחלק מהמילים שלו נכתבו בעקבות חיבור ההישגים של רבין כרמטכ"ל במלחמת 6 הימים, כשישראל הצליחה לשחרר את הכותל. </a:t>
            </a:r>
          </a:p>
          <a:p>
            <a:endParaRPr lang="he-IL" sz="1100">
              <a:latin typeface="Calibri" pitchFamily="34" charset="0"/>
            </a:endParaRPr>
          </a:p>
          <a:p>
            <a:r>
              <a:rPr lang="he-IL" sz="1100" b="1">
                <a:latin typeface="Calibri" pitchFamily="34" charset="0"/>
              </a:rPr>
              <a:t>האיש ההוא-</a:t>
            </a:r>
            <a:r>
              <a:rPr lang="he-IL" sz="1100">
                <a:latin typeface="Calibri" pitchFamily="34" charset="0"/>
              </a:rPr>
              <a:t> איפה ישנם עוד אנשים...שיהיו מוכנים להשאיר מאחור את החלומות הפרטיים שלהם על מנת לעשות מה שהמדינה זקוקה שיעשו? (כמו שרבין עשה...הוא רצה להיות מהנדס מים, אך הבין שצו השעה- באותה עת- היה ללבוד מדים ולהילחם על הבית...רבים מאיתנו מתגעגעים אליו, אל האדם שהיה, אדם שכמותו לא ממש מוצאים בקלות בימינו).</a:t>
            </a:r>
          </a:p>
          <a:p>
            <a:endParaRPr lang="he-IL" sz="1100">
              <a:latin typeface="Calibri" pitchFamily="34" charset="0"/>
            </a:endParaRPr>
          </a:p>
          <a:p>
            <a:r>
              <a:rPr lang="he-IL" sz="1100" b="1">
                <a:latin typeface="Calibri" pitchFamily="34" charset="0"/>
              </a:rPr>
              <a:t>חורף 73</a:t>
            </a:r>
            <a:r>
              <a:rPr lang="he-IL" sz="1100">
                <a:latin typeface="Calibri" pitchFamily="34" charset="0"/>
              </a:rPr>
              <a:t>- שיר שרבין מאוד אהב, והרי שלום זה מה שהוא ניסה להביא...</a:t>
            </a:r>
          </a:p>
          <a:p>
            <a:endParaRPr lang="he-IL" sz="1100">
              <a:latin typeface="Calibri" pitchFamily="34" charset="0"/>
            </a:endParaRPr>
          </a:p>
          <a:p>
            <a:r>
              <a:rPr lang="he-IL" sz="1100" b="1">
                <a:latin typeface="Calibri" pitchFamily="34" charset="0"/>
              </a:rPr>
              <a:t>שיר לשלום- </a:t>
            </a:r>
            <a:r>
              <a:rPr lang="he-IL" sz="1100">
                <a:latin typeface="Calibri" pitchFamily="34" charset="0"/>
              </a:rPr>
              <a:t>שיר שמזהים איתו מאז אותה העצרת שבסופה מצא רבין את מותו. השיר שנספג בדמו...</a:t>
            </a:r>
            <a:endParaRPr lang="he-IL" sz="1100" b="1">
              <a:latin typeface="Calibri" pitchFamily="34" charset="0"/>
            </a:endParaRPr>
          </a:p>
          <a:p>
            <a:endParaRPr lang="he-IL" sz="1100" b="1">
              <a:latin typeface="Calibri" pitchFamily="34" charset="0"/>
            </a:endParaRPr>
          </a:p>
          <a:p>
            <a:r>
              <a:rPr lang="he-IL" sz="1100" b="1">
                <a:latin typeface="Calibri" pitchFamily="34" charset="0"/>
              </a:rPr>
              <a:t>לבכות לך-</a:t>
            </a:r>
            <a:r>
              <a:rPr lang="he-IL" sz="1100">
                <a:latin typeface="Calibri" pitchFamily="34" charset="0"/>
              </a:rPr>
              <a:t>שיר שנכתב על ידי אביב גפן בנסיבות שונות ולא עבור רבין, הפך לשיר שמזכיר את רבין ואת הרצח שלו, בין היתר בשל העובדה שגפן שר אותו באותו ערב. גפן היה אחד האמנים היחידים שהסכים ללא היסוס לבוא לשיר בעצרת. רבים אחרים שפחדו להזדהות פוליטית עם רבין (ובעקבות זאת למכור פחות...) לא הסכימו להופיע.</a:t>
            </a:r>
            <a:endParaRPr lang="he-IL" sz="1100" b="1">
              <a:latin typeface="Calibri" pitchFamily="34" charset="0"/>
            </a:endParaRPr>
          </a:p>
          <a:p>
            <a:endParaRPr lang="he-IL" sz="1100" b="1">
              <a:latin typeface="Calibri" pitchFamily="34" charset="0"/>
            </a:endParaRPr>
          </a:p>
          <a:p>
            <a:r>
              <a:rPr lang="he-IL" sz="1100" b="1">
                <a:latin typeface="Calibri" pitchFamily="34" charset="0"/>
              </a:rPr>
              <a:t>או רב חובל!- </a:t>
            </a:r>
            <a:r>
              <a:rPr lang="he-IL" sz="1100">
                <a:latin typeface="Calibri" pitchFamily="34" charset="0"/>
              </a:rPr>
              <a:t>שיר שתורגם על ידי נעמי שמר והפך לשיר לרבין עבור כל מי שאכן הרגיש שהוא היה מנהיג אמיתי שלהם.</a:t>
            </a:r>
            <a:endParaRPr lang="he-IL" sz="1100" b="1">
              <a:latin typeface="Calibri" pitchFamily="34" charset="0"/>
            </a:endParaRPr>
          </a:p>
          <a:p>
            <a:endParaRPr lang="he-IL" sz="1100" b="1">
              <a:latin typeface="Calibri" pitchFamily="34" charset="0"/>
            </a:endParaRPr>
          </a:p>
          <a:p>
            <a:endParaRPr lang="he-IL" sz="1400">
              <a:latin typeface="Calibri" pitchFamily="34" charset="0"/>
            </a:endParaRPr>
          </a:p>
        </p:txBody>
      </p:sp>
      <p:sp>
        <p:nvSpPr>
          <p:cNvPr id="21507" name="TextBox 3"/>
          <p:cNvSpPr txBox="1">
            <a:spLocks noChangeArrowheads="1"/>
          </p:cNvSpPr>
          <p:nvPr/>
        </p:nvSpPr>
        <p:spPr bwMode="auto">
          <a:xfrm>
            <a:off x="1857375" y="4857750"/>
            <a:ext cx="6715125" cy="615950"/>
          </a:xfrm>
          <a:prstGeom prst="rect">
            <a:avLst/>
          </a:prstGeom>
          <a:noFill/>
          <a:ln w="9525">
            <a:noFill/>
            <a:miter lim="800000"/>
            <a:headEnd/>
            <a:tailEnd/>
          </a:ln>
        </p:spPr>
        <p:txBody>
          <a:bodyPr>
            <a:spAutoFit/>
          </a:bodyPr>
          <a:lstStyle/>
          <a:p>
            <a:r>
              <a:rPr lang="en-US" sz="1600">
                <a:latin typeface="Calibri" pitchFamily="34" charset="0"/>
              </a:rPr>
              <a:t>-http://hebrewsongs.com </a:t>
            </a:r>
            <a:r>
              <a:rPr lang="he-IL" sz="1600">
                <a:latin typeface="Calibri" pitchFamily="34" charset="0"/>
              </a:rPr>
              <a:t>את כל השירים הנ"ל ניתן למצוא </a:t>
            </a:r>
            <a:r>
              <a:rPr lang="he-IL" b="1">
                <a:solidFill>
                  <a:srgbClr val="FF0000"/>
                </a:solidFill>
                <a:latin typeface="Calibri" pitchFamily="34" charset="0"/>
              </a:rPr>
              <a:t>בתרגום לאנגלית </a:t>
            </a:r>
            <a:r>
              <a:rPr lang="he-IL" sz="1600">
                <a:latin typeface="Calibri" pitchFamily="34" charset="0"/>
              </a:rPr>
              <a:t>ובתעתיק בהיברו סונגס! </a:t>
            </a:r>
          </a:p>
        </p:txBody>
      </p:sp>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1039</Words>
  <Application>Microsoft Office PowerPoint</Application>
  <PresentationFormat>On-screen Show (4:3)</PresentationFormat>
  <Paragraphs>78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ערכת נושא Office</vt:lpstr>
      <vt:lpstr>יום הזיכרון ליצחק רבין</vt:lpstr>
      <vt:lpstr>Slide 2</vt:lpstr>
      <vt:lpstr>מה נותר אחרי המלים המתייפות, חשבון הנפש, הפיוס, המורשת, האחדות? נותרו מלות אמת פשוטות – בוז וכעס וכאב, המלים ששום אחדות מדומה לא תמחק. לא פילוג, לא מלחמת אחים. כעס ובוז – כן. כעס על הקרקע שהצמיחה את הרוצח. בוז לרעיונות שבעטיים רצח. ונותרו הגעגועים. הגעגועים לאדם שלא אמרנו די שבחו בפניו, לאדם ישיר וישר, שגם אם לא כולנו הסכמנו לכל דעותיו ולכל מעשיו, ידענו שזה האיש, זה תוכו, זה ברו, והם שווים.  והגעגועים לאדם שלא נסגר בתוך המתחם המבוצר של דעותיו. שבגיל מבוגר, שבו האמונות כבר מתעטפות באבן והתפיסות קופאות, ואין סוטים יותר מן הדרכים הרמוסות, ופתאום, בתנופה גדולה, זינק מתוך תלמי חייו אל דרך חדשה. ושורשיה של התפנית, למי שזוכר, נעוצים עוד ביצחק רבין הצעיר, שכבר בנאום על הר הצופים, תכף אחרי מלחמת ששת הימים, אמר שאנחנו היהודים איננו מסוגלים לשמחת הכובש והמנצח. כך אמר – והנה קם עליו יהודי ורצחו נפש.  והגעגועים לאדם שהוא גם בן לדור, דור עלומים שהולך וכלה לנגד עינינו. דור אחר ונפלא מכל הדורות – דור הפלמ"ח. דור שהיה ההפך מטפילות, ההפך מהשתמטות, ההפך ממשיחיות, ההפך מהוד והדר, ההפך מקיצוניות, ההפך מדמגוגיה. דור שליגלג על משבחיו, אבל כן, מגש של כסף, וכן, רעות שכזאת, והגשם, דומה, עודו יורד, על פני הרעים החיים המכסים את פניהם ועל פני הרעים המתים אשר אינם מכסים עוד. וכמה מחריד היה צחוקו של הגורל, כי אל כל הכתרים שהיו ליצחק רבין, נוסף הכתר הנורא המיותר הזה – החלל האחרון של הפלמ"ח. ומכאן עוד געגועים, געגועים לעצמנו, לאותו חלק ישיר וישר וערכי ואמיץ שהולך וכלה מתוך נפשותינו.  והגעגועים הקשים מכל, געגועים של משפחה. געגועי האהבה שאין מהם מפלט. געגועי אשה, ערגת אחות, געגועים של בן ובת, געגועי חבר קרוב, נכדה ונכד, כמיהת מיטה ריקה, כיסא יתום אצל שולחן, געגועי ליטוף, אלבום תמונות, געגועים פרוטים לזיכרונות, כאן עמד הבעל, כאן ישב האב, כאן האח, כאן נפל הסב. ומה עכשיו? אכן, הזיכרון. נשקו האחרון של המת וחרב חבריו. וכך, בזיכרון, נקח את נקמתו. לא במלחמות אחים, לא בשני שבטים מפולגים. אלא בנשק הישן, הנשק הבדוק של יהודים, בזיכרון ארוך מאוד וחד. אנחנו, שזוכרים את כל הכלבים השוטים של תולדותינו, נזכור גם את הרצח הזה. נזכור מי נרצח, נזכור מי רצח, נזכור על מה ולמה, לא נשכח.  מתוך "ידיעות אחרונות" 5.11.95 </vt:lpstr>
      <vt:lpstr>איך נזכיר למי שלא הכיר?  נכיר להם- מי היה האדם בחייו ובמותו (רבין איננו חשוב רק בגלל שהיה רוה"מ שנרצח, אלא בגלל שהיה אדם שהקדיש במידה רבה את חייו למען המדינה, בן דור הפלמ"ח, אדם שחייו ומעשיו ליוו והשפיעו על מדינת ישראל והתפתחותה, אדם שהשכיל לשנות את דרכיו-מחיפוש פיתרון צבאי לחיפוש פיתרון מדיני להשגת שלום ).  נכיר להם- מה המסרים של חייו של רבין והרצח הנורא (היכולת לשנות את דרכינו, שנאת חינם, התמודדות עם מחלוקת ביהדות ובחיינו, חשיבות הדמוקרטיה ומהותה וכו').      </vt:lpstr>
      <vt:lpstr>איך נכיר להם? רעיונות לפעולות</vt:lpstr>
      <vt:lpstr>עוד כמה רעיונות...   </vt:lpstr>
      <vt:lpstr>אודות ל O Captain, My Captain! </vt:lpstr>
      <vt:lpstr>איך ליצור אווירה שונה לפעילות/טקס? </vt:lpstr>
      <vt:lpstr>שירים לפעולות על רבין באמצעות שירים:</vt:lpstr>
      <vt:lpstr>סרטים-שירים וכו' ברשת: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יום הזיכרון ליצחק רבין</dc:title>
  <dc:creator>USER</dc:creator>
  <cp:lastModifiedBy>shaliach</cp:lastModifiedBy>
  <cp:revision>52</cp:revision>
  <dcterms:created xsi:type="dcterms:W3CDTF">2009-09-22T18:29:12Z</dcterms:created>
  <dcterms:modified xsi:type="dcterms:W3CDTF">2010-10-07T19:18:35Z</dcterms:modified>
</cp:coreProperties>
</file>