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59" r:id="rId5"/>
    <p:sldId id="258" r:id="rId6"/>
    <p:sldId id="260" r:id="rId7"/>
    <p:sldId id="262"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243A995A-3296-433A-AC8C-C83CE0CE0CBF}" type="datetimeFigureOut">
              <a:rPr lang="en-US" smtClean="0"/>
              <a:t>10/29/2015</a:t>
            </a:fld>
            <a:endParaRPr lang="en-US"/>
          </a:p>
        </p:txBody>
      </p:sp>
      <p:sp>
        <p:nvSpPr>
          <p:cNvPr id="17" name="Slide Number Placeholder 16"/>
          <p:cNvSpPr>
            <a:spLocks noGrp="1"/>
          </p:cNvSpPr>
          <p:nvPr>
            <p:ph type="sldNum" sz="quarter" idx="11"/>
          </p:nvPr>
        </p:nvSpPr>
        <p:spPr/>
        <p:txBody>
          <a:bodyPr/>
          <a:lstStyle/>
          <a:p>
            <a:fld id="{D4631680-2E1A-4DF4-85B1-2CE77B70ADBA}"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A995A-3296-433A-AC8C-C83CE0CE0CBF}"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31680-2E1A-4DF4-85B1-2CE77B70AD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A995A-3296-433A-AC8C-C83CE0CE0CBF}"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31680-2E1A-4DF4-85B1-2CE77B70ADBA}"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243A995A-3296-433A-AC8C-C83CE0CE0CBF}" type="datetimeFigureOut">
              <a:rPr lang="en-US" smtClean="0"/>
              <a:t>10/29/2015</a:t>
            </a:fld>
            <a:endParaRPr lang="en-US"/>
          </a:p>
        </p:txBody>
      </p:sp>
      <p:sp>
        <p:nvSpPr>
          <p:cNvPr id="12" name="Slide Number Placeholder 11"/>
          <p:cNvSpPr>
            <a:spLocks noGrp="1"/>
          </p:cNvSpPr>
          <p:nvPr>
            <p:ph type="sldNum" sz="quarter" idx="15"/>
          </p:nvPr>
        </p:nvSpPr>
        <p:spPr/>
        <p:txBody>
          <a:bodyPr/>
          <a:lstStyle/>
          <a:p>
            <a:fld id="{D4631680-2E1A-4DF4-85B1-2CE77B70ADBA}"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243A995A-3296-433A-AC8C-C83CE0CE0CBF}" type="datetimeFigureOut">
              <a:rPr lang="en-US" smtClean="0"/>
              <a:t>10/29/2015</a:t>
            </a:fld>
            <a:endParaRPr lang="en-US"/>
          </a:p>
        </p:txBody>
      </p:sp>
      <p:sp>
        <p:nvSpPr>
          <p:cNvPr id="14" name="Slide Number Placeholder 13"/>
          <p:cNvSpPr>
            <a:spLocks noGrp="1"/>
          </p:cNvSpPr>
          <p:nvPr>
            <p:ph type="sldNum" sz="quarter" idx="11"/>
          </p:nvPr>
        </p:nvSpPr>
        <p:spPr/>
        <p:txBody>
          <a:bodyPr/>
          <a:lstStyle/>
          <a:p>
            <a:fld id="{D4631680-2E1A-4DF4-85B1-2CE77B70ADBA}"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243A995A-3296-433A-AC8C-C83CE0CE0CBF}" type="datetimeFigureOut">
              <a:rPr lang="en-US" smtClean="0"/>
              <a:t>10/29/2015</a:t>
            </a:fld>
            <a:endParaRPr lang="en-US"/>
          </a:p>
        </p:txBody>
      </p:sp>
      <p:sp>
        <p:nvSpPr>
          <p:cNvPr id="12" name="Slide Number Placeholder 11"/>
          <p:cNvSpPr>
            <a:spLocks noGrp="1"/>
          </p:cNvSpPr>
          <p:nvPr>
            <p:ph type="sldNum" sz="quarter" idx="16"/>
          </p:nvPr>
        </p:nvSpPr>
        <p:spPr/>
        <p:txBody>
          <a:bodyPr/>
          <a:lstStyle/>
          <a:p>
            <a:fld id="{D4631680-2E1A-4DF4-85B1-2CE77B70ADBA}"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243A995A-3296-433A-AC8C-C83CE0CE0CBF}" type="datetimeFigureOut">
              <a:rPr lang="en-US" smtClean="0"/>
              <a:t>10/29/2015</a:t>
            </a:fld>
            <a:endParaRPr lang="en-US"/>
          </a:p>
        </p:txBody>
      </p:sp>
      <p:sp>
        <p:nvSpPr>
          <p:cNvPr id="12" name="Slide Number Placeholder 11"/>
          <p:cNvSpPr>
            <a:spLocks noGrp="1"/>
          </p:cNvSpPr>
          <p:nvPr>
            <p:ph type="sldNum" sz="quarter" idx="17"/>
          </p:nvPr>
        </p:nvSpPr>
        <p:spPr/>
        <p:txBody>
          <a:bodyPr/>
          <a:lstStyle/>
          <a:p>
            <a:fld id="{D4631680-2E1A-4DF4-85B1-2CE77B70ADBA}"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243A995A-3296-433A-AC8C-C83CE0CE0CBF}" type="datetimeFigureOut">
              <a:rPr lang="en-US" smtClean="0"/>
              <a:t>10/29/2015</a:t>
            </a:fld>
            <a:endParaRPr lang="en-US"/>
          </a:p>
        </p:txBody>
      </p:sp>
      <p:sp>
        <p:nvSpPr>
          <p:cNvPr id="16" name="Slide Number Placeholder 15"/>
          <p:cNvSpPr>
            <a:spLocks noGrp="1"/>
          </p:cNvSpPr>
          <p:nvPr>
            <p:ph type="sldNum" sz="quarter" idx="11"/>
          </p:nvPr>
        </p:nvSpPr>
        <p:spPr/>
        <p:txBody>
          <a:bodyPr/>
          <a:lstStyle/>
          <a:p>
            <a:fld id="{D4631680-2E1A-4DF4-85B1-2CE77B70ADBA}"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243A995A-3296-433A-AC8C-C83CE0CE0CBF}" type="datetimeFigureOut">
              <a:rPr lang="en-US" smtClean="0"/>
              <a:t>10/29/2015</a:t>
            </a:fld>
            <a:endParaRPr lang="en-US"/>
          </a:p>
        </p:txBody>
      </p:sp>
      <p:sp>
        <p:nvSpPr>
          <p:cNvPr id="8" name="Slide Number Placeholder 7"/>
          <p:cNvSpPr>
            <a:spLocks noGrp="1"/>
          </p:cNvSpPr>
          <p:nvPr>
            <p:ph type="sldNum" sz="quarter" idx="11"/>
          </p:nvPr>
        </p:nvSpPr>
        <p:spPr/>
        <p:txBody>
          <a:bodyPr/>
          <a:lstStyle/>
          <a:p>
            <a:fld id="{D4631680-2E1A-4DF4-85B1-2CE77B70ADBA}"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243A995A-3296-433A-AC8C-C83CE0CE0CBF}" type="datetimeFigureOut">
              <a:rPr lang="en-US" smtClean="0"/>
              <a:t>10/29/2015</a:t>
            </a:fld>
            <a:endParaRPr lang="en-US"/>
          </a:p>
        </p:txBody>
      </p:sp>
      <p:sp>
        <p:nvSpPr>
          <p:cNvPr id="19" name="Slide Number Placeholder 18"/>
          <p:cNvSpPr>
            <a:spLocks noGrp="1"/>
          </p:cNvSpPr>
          <p:nvPr>
            <p:ph type="sldNum" sz="quarter" idx="16"/>
          </p:nvPr>
        </p:nvSpPr>
        <p:spPr/>
        <p:txBody>
          <a:bodyPr/>
          <a:lstStyle/>
          <a:p>
            <a:fld id="{D4631680-2E1A-4DF4-85B1-2CE77B70ADBA}"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243A995A-3296-433A-AC8C-C83CE0CE0CBF}" type="datetimeFigureOut">
              <a:rPr lang="en-US" smtClean="0"/>
              <a:t>10/29/2015</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D4631680-2E1A-4DF4-85B1-2CE77B70ADBA}"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243A995A-3296-433A-AC8C-C83CE0CE0CBF}" type="datetimeFigureOut">
              <a:rPr lang="en-US" smtClean="0"/>
              <a:t>10/29/2015</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D4631680-2E1A-4DF4-85B1-2CE77B70ADBA}"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5800" y="1143000"/>
            <a:ext cx="7848600" cy="3785652"/>
          </a:xfrm>
          <a:prstGeom prst="rect">
            <a:avLst/>
          </a:prstGeom>
          <a:solidFill>
            <a:schemeClr val="tx1"/>
          </a:solidFill>
        </p:spPr>
        <p:txBody>
          <a:bodyPr wrap="square">
            <a:spAutoFit/>
          </a:bodyPr>
          <a:lstStyle/>
          <a:p>
            <a:r>
              <a:rPr lang="en-US" sz="4800" b="1" dirty="0" smtClean="0">
                <a:solidFill>
                  <a:srgbClr val="00B0F0"/>
                </a:solidFill>
              </a:rPr>
              <a:t>“A diplomatic peace is not yet the real peace. It is an essential step in the peace process leading towards a real peace. ”</a:t>
            </a:r>
            <a:endParaRPr lang="en-US" sz="4800" b="1" dirty="0">
              <a:solidFill>
                <a:srgbClr val="00B0F0"/>
              </a:solidFill>
            </a:endParaRPr>
          </a:p>
        </p:txBody>
      </p:sp>
    </p:spTree>
    <p:extLst>
      <p:ext uri="{BB962C8B-B14F-4D97-AF65-F5344CB8AC3E}">
        <p14:creationId xmlns:p14="http://schemas.microsoft.com/office/powerpoint/2010/main" val="348576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00200"/>
            <a:ext cx="7426036" cy="3046988"/>
          </a:xfrm>
          <a:prstGeom prst="rect">
            <a:avLst/>
          </a:prstGeom>
          <a:solidFill>
            <a:schemeClr val="tx1"/>
          </a:solidFill>
        </p:spPr>
        <p:txBody>
          <a:bodyPr wrap="square">
            <a:spAutoFit/>
          </a:bodyPr>
          <a:lstStyle/>
          <a:p>
            <a:r>
              <a:rPr lang="en-US" sz="4800" b="1" dirty="0">
                <a:solidFill>
                  <a:srgbClr val="00B0F0"/>
                </a:solidFill>
              </a:rPr>
              <a:t>“It is the duty of the government to guarantee maximum security, and this is not an easy task</a:t>
            </a:r>
            <a:r>
              <a:rPr lang="en-US" sz="4800" b="1" dirty="0" smtClean="0">
                <a:solidFill>
                  <a:srgbClr val="00B0F0"/>
                </a:solidFill>
              </a:rPr>
              <a:t>.”</a:t>
            </a:r>
            <a:endParaRPr lang="en-US" sz="4800" dirty="0">
              <a:solidFill>
                <a:srgbClr val="00B0F0"/>
              </a:solidFill>
            </a:endParaRPr>
          </a:p>
        </p:txBody>
      </p:sp>
    </p:spTree>
    <p:extLst>
      <p:ext uri="{BB962C8B-B14F-4D97-AF65-F5344CB8AC3E}">
        <p14:creationId xmlns:p14="http://schemas.microsoft.com/office/powerpoint/2010/main" val="347826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143000"/>
            <a:ext cx="6019800" cy="4247317"/>
          </a:xfrm>
          <a:prstGeom prst="rect">
            <a:avLst/>
          </a:prstGeom>
          <a:solidFill>
            <a:schemeClr val="tx1"/>
          </a:solidFill>
        </p:spPr>
        <p:txBody>
          <a:bodyPr wrap="square">
            <a:spAutoFit/>
          </a:bodyPr>
          <a:lstStyle/>
          <a:p>
            <a:r>
              <a:rPr lang="en-US" sz="5400" b="1" dirty="0">
                <a:solidFill>
                  <a:srgbClr val="00B0F0"/>
                </a:solidFill>
              </a:rPr>
              <a:t> “The time has come for the radical right to stop reveling in the bloodshed</a:t>
            </a:r>
            <a:r>
              <a:rPr lang="en-US" sz="5400" b="1" dirty="0" smtClean="0">
                <a:solidFill>
                  <a:srgbClr val="00B0F0"/>
                </a:solidFill>
              </a:rPr>
              <a:t>.”</a:t>
            </a:r>
            <a:endParaRPr lang="en-US" sz="5400" dirty="0">
              <a:solidFill>
                <a:srgbClr val="00B0F0"/>
              </a:solidFill>
            </a:endParaRPr>
          </a:p>
        </p:txBody>
      </p:sp>
    </p:spTree>
    <p:extLst>
      <p:ext uri="{BB962C8B-B14F-4D97-AF65-F5344CB8AC3E}">
        <p14:creationId xmlns:p14="http://schemas.microsoft.com/office/powerpoint/2010/main" val="274997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762000"/>
            <a:ext cx="6400800" cy="5078313"/>
          </a:xfrm>
          <a:prstGeom prst="rect">
            <a:avLst/>
          </a:prstGeom>
          <a:solidFill>
            <a:schemeClr val="tx1"/>
          </a:solidFill>
        </p:spPr>
        <p:txBody>
          <a:bodyPr wrap="square">
            <a:spAutoFit/>
          </a:bodyPr>
          <a:lstStyle/>
          <a:p>
            <a:r>
              <a:rPr lang="en-US" sz="5400" b="1" dirty="0">
                <a:solidFill>
                  <a:srgbClr val="00B0F0"/>
                </a:solidFill>
              </a:rPr>
              <a:t>“We have the right to ensure our security, especially when it is possible to reach agreement on a political solution.” </a:t>
            </a:r>
            <a:endParaRPr lang="en-US" sz="5400" dirty="0">
              <a:solidFill>
                <a:srgbClr val="00B0F0"/>
              </a:solidFill>
            </a:endParaRPr>
          </a:p>
        </p:txBody>
      </p:sp>
    </p:spTree>
    <p:extLst>
      <p:ext uri="{BB962C8B-B14F-4D97-AF65-F5344CB8AC3E}">
        <p14:creationId xmlns:p14="http://schemas.microsoft.com/office/powerpoint/2010/main" val="4155061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676400"/>
            <a:ext cx="4876800" cy="2585323"/>
          </a:xfrm>
          <a:prstGeom prst="rect">
            <a:avLst/>
          </a:prstGeom>
          <a:solidFill>
            <a:schemeClr val="tx1"/>
          </a:solidFill>
        </p:spPr>
        <p:txBody>
          <a:bodyPr wrap="square">
            <a:spAutoFit/>
          </a:bodyPr>
          <a:lstStyle/>
          <a:p>
            <a:r>
              <a:rPr lang="en-US" sz="5400" b="1" dirty="0">
                <a:solidFill>
                  <a:srgbClr val="00B0F0"/>
                </a:solidFill>
              </a:rPr>
              <a:t>“Enough of blood and tears, enough.”</a:t>
            </a:r>
            <a:endParaRPr lang="en-US" sz="5400" dirty="0">
              <a:solidFill>
                <a:srgbClr val="00B0F0"/>
              </a:solidFill>
            </a:endParaRPr>
          </a:p>
        </p:txBody>
      </p:sp>
    </p:spTree>
    <p:extLst>
      <p:ext uri="{BB962C8B-B14F-4D97-AF65-F5344CB8AC3E}">
        <p14:creationId xmlns:p14="http://schemas.microsoft.com/office/powerpoint/2010/main" val="289492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2057400"/>
            <a:ext cx="4364182" cy="1754326"/>
          </a:xfrm>
          <a:prstGeom prst="rect">
            <a:avLst/>
          </a:prstGeom>
          <a:solidFill>
            <a:schemeClr val="tx1"/>
          </a:solidFill>
        </p:spPr>
        <p:txBody>
          <a:bodyPr wrap="square">
            <a:spAutoFit/>
          </a:bodyPr>
          <a:lstStyle/>
          <a:p>
            <a:r>
              <a:rPr lang="en-US" sz="5400" b="1" dirty="0">
                <a:solidFill>
                  <a:srgbClr val="00B0F0"/>
                </a:solidFill>
              </a:rPr>
              <a:t>“Peace has no borders</a:t>
            </a:r>
            <a:r>
              <a:rPr lang="en-US" sz="5400" b="1" dirty="0" smtClean="0">
                <a:solidFill>
                  <a:srgbClr val="00B0F0"/>
                </a:solidFill>
              </a:rPr>
              <a:t>.”</a:t>
            </a:r>
            <a:endParaRPr lang="en-US" sz="5400" dirty="0">
              <a:solidFill>
                <a:srgbClr val="00B0F0"/>
              </a:solidFill>
            </a:endParaRPr>
          </a:p>
        </p:txBody>
      </p:sp>
    </p:spTree>
    <p:extLst>
      <p:ext uri="{BB962C8B-B14F-4D97-AF65-F5344CB8AC3E}">
        <p14:creationId xmlns:p14="http://schemas.microsoft.com/office/powerpoint/2010/main" val="2995362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467600" cy="4524315"/>
          </a:xfrm>
          <a:prstGeom prst="rect">
            <a:avLst/>
          </a:prstGeom>
          <a:solidFill>
            <a:schemeClr val="tx1"/>
          </a:solidFill>
        </p:spPr>
        <p:txBody>
          <a:bodyPr wrap="square">
            <a:spAutoFit/>
          </a:bodyPr>
          <a:lstStyle/>
          <a:p>
            <a:r>
              <a:rPr lang="en-US" sz="4800" b="1" dirty="0">
                <a:solidFill>
                  <a:srgbClr val="00B0F0"/>
                </a:solidFill>
              </a:rPr>
              <a:t>“I was a military man for 27 years. I fought as long as there were no prospects for peace. Today I believe that there are prospects for peace, great prospects. </a:t>
            </a:r>
            <a:r>
              <a:rPr lang="en-US" sz="4800" b="1" dirty="0" smtClean="0">
                <a:solidFill>
                  <a:srgbClr val="00B0F0"/>
                </a:solidFill>
              </a:rPr>
              <a:t>“</a:t>
            </a:r>
            <a:endParaRPr lang="en-US" sz="4800" dirty="0">
              <a:solidFill>
                <a:srgbClr val="00B0F0"/>
              </a:solidFill>
            </a:endParaRPr>
          </a:p>
        </p:txBody>
      </p:sp>
    </p:spTree>
    <p:extLst>
      <p:ext uri="{BB962C8B-B14F-4D97-AF65-F5344CB8AC3E}">
        <p14:creationId xmlns:p14="http://schemas.microsoft.com/office/powerpoint/2010/main" val="28504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982" y="1447800"/>
            <a:ext cx="8229600" cy="3785652"/>
          </a:xfrm>
          <a:prstGeom prst="rect">
            <a:avLst/>
          </a:prstGeom>
          <a:solidFill>
            <a:schemeClr val="tx1"/>
          </a:solidFill>
        </p:spPr>
        <p:txBody>
          <a:bodyPr wrap="square">
            <a:spAutoFit/>
          </a:bodyPr>
          <a:lstStyle/>
          <a:p>
            <a:r>
              <a:rPr lang="en-US" sz="4000" b="1" dirty="0">
                <a:solidFill>
                  <a:srgbClr val="00B0F0"/>
                </a:solidFill>
              </a:rPr>
              <a:t>“I believe that it is my responsibility as the prime minister of Israel to do whatever can be done to exploit the unique opportunities that lie ahead of us to move towards peace. Not everything can be done by one act. ”</a:t>
            </a:r>
          </a:p>
        </p:txBody>
      </p:sp>
    </p:spTree>
    <p:extLst>
      <p:ext uri="{BB962C8B-B14F-4D97-AF65-F5344CB8AC3E}">
        <p14:creationId xmlns:p14="http://schemas.microsoft.com/office/powerpoint/2010/main" val="214725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905000"/>
            <a:ext cx="5618018" cy="1938992"/>
          </a:xfrm>
          <a:prstGeom prst="rect">
            <a:avLst/>
          </a:prstGeom>
          <a:solidFill>
            <a:schemeClr val="tx1"/>
          </a:solidFill>
        </p:spPr>
        <p:txBody>
          <a:bodyPr wrap="square">
            <a:spAutoFit/>
          </a:bodyPr>
          <a:lstStyle/>
          <a:p>
            <a:pPr algn="ctr"/>
            <a:r>
              <a:rPr lang="en-US" sz="6000" b="1" dirty="0">
                <a:solidFill>
                  <a:srgbClr val="00B0F0"/>
                </a:solidFill>
              </a:rPr>
              <a:t> “Yes to Peace, No to Violence</a:t>
            </a:r>
            <a:r>
              <a:rPr lang="en-US" sz="6000" b="1" dirty="0" smtClean="0">
                <a:solidFill>
                  <a:srgbClr val="00B0F0"/>
                </a:solidFill>
              </a:rPr>
              <a:t>.”</a:t>
            </a:r>
            <a:endParaRPr lang="en-US" sz="6000" b="1" dirty="0">
              <a:solidFill>
                <a:srgbClr val="00B0F0"/>
              </a:solidFill>
            </a:endParaRPr>
          </a:p>
        </p:txBody>
      </p:sp>
    </p:spTree>
    <p:extLst>
      <p:ext uri="{BB962C8B-B14F-4D97-AF65-F5344CB8AC3E}">
        <p14:creationId xmlns:p14="http://schemas.microsoft.com/office/powerpoint/2010/main" val="3679027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143000"/>
            <a:ext cx="6172200" cy="4247317"/>
          </a:xfrm>
          <a:prstGeom prst="rect">
            <a:avLst/>
          </a:prstGeom>
          <a:solidFill>
            <a:schemeClr val="tx1"/>
          </a:solidFill>
        </p:spPr>
        <p:txBody>
          <a:bodyPr wrap="square">
            <a:spAutoFit/>
          </a:bodyPr>
          <a:lstStyle/>
          <a:p>
            <a:r>
              <a:rPr lang="en-US" sz="5400" b="1" dirty="0">
                <a:solidFill>
                  <a:srgbClr val="00B0F0"/>
                </a:solidFill>
              </a:rPr>
              <a:t>“Israel has an important principle: It is only Israel that is responsible for our security.”</a:t>
            </a:r>
            <a:endParaRPr lang="en-US" sz="5400" dirty="0">
              <a:solidFill>
                <a:srgbClr val="00B0F0"/>
              </a:solidFill>
            </a:endParaRPr>
          </a:p>
        </p:txBody>
      </p:sp>
    </p:spTree>
    <p:extLst>
      <p:ext uri="{BB962C8B-B14F-4D97-AF65-F5344CB8AC3E}">
        <p14:creationId xmlns:p14="http://schemas.microsoft.com/office/powerpoint/2010/main" val="4201716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2036" y="2057400"/>
            <a:ext cx="4953000" cy="1938992"/>
          </a:xfrm>
          <a:prstGeom prst="rect">
            <a:avLst/>
          </a:prstGeom>
          <a:solidFill>
            <a:schemeClr val="tx1"/>
          </a:solidFill>
        </p:spPr>
        <p:txBody>
          <a:bodyPr wrap="square">
            <a:spAutoFit/>
          </a:bodyPr>
          <a:lstStyle/>
          <a:p>
            <a:pPr algn="ctr"/>
            <a:r>
              <a:rPr lang="en-US" sz="6000" b="1" dirty="0">
                <a:solidFill>
                  <a:srgbClr val="00B0F0"/>
                </a:solidFill>
              </a:rPr>
              <a:t>“Give peace a chance</a:t>
            </a:r>
            <a:r>
              <a:rPr lang="en-US" sz="6000" b="1" dirty="0" smtClean="0">
                <a:solidFill>
                  <a:srgbClr val="00B0F0"/>
                </a:solidFill>
              </a:rPr>
              <a:t>”</a:t>
            </a:r>
            <a:endParaRPr lang="en-US" sz="6000" b="1" dirty="0">
              <a:solidFill>
                <a:srgbClr val="00B0F0"/>
              </a:solidFill>
            </a:endParaRPr>
          </a:p>
        </p:txBody>
      </p:sp>
    </p:spTree>
    <p:extLst>
      <p:ext uri="{BB962C8B-B14F-4D97-AF65-F5344CB8AC3E}">
        <p14:creationId xmlns:p14="http://schemas.microsoft.com/office/powerpoint/2010/main" val="344337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371600"/>
            <a:ext cx="5791200" cy="3785652"/>
          </a:xfrm>
          <a:prstGeom prst="rect">
            <a:avLst/>
          </a:prstGeom>
          <a:solidFill>
            <a:schemeClr val="tx1"/>
          </a:solidFill>
        </p:spPr>
        <p:txBody>
          <a:bodyPr wrap="square">
            <a:spAutoFit/>
          </a:bodyPr>
          <a:lstStyle/>
          <a:p>
            <a:r>
              <a:rPr lang="en-US" sz="4800" b="1" dirty="0">
                <a:solidFill>
                  <a:srgbClr val="00B0F0"/>
                </a:solidFill>
              </a:rPr>
              <a:t>“I would like Gaza to sink into the sea, but that won't happen, and a solution must be </a:t>
            </a:r>
            <a:r>
              <a:rPr lang="en-US" sz="4800" b="1" dirty="0" smtClean="0">
                <a:solidFill>
                  <a:srgbClr val="00B0F0"/>
                </a:solidFill>
              </a:rPr>
              <a:t>found,”</a:t>
            </a:r>
            <a:endParaRPr lang="en-US" sz="4800" dirty="0">
              <a:solidFill>
                <a:srgbClr val="00B0F0"/>
              </a:solidFill>
            </a:endParaRPr>
          </a:p>
        </p:txBody>
      </p:sp>
    </p:spTree>
    <p:extLst>
      <p:ext uri="{BB962C8B-B14F-4D97-AF65-F5344CB8AC3E}">
        <p14:creationId xmlns:p14="http://schemas.microsoft.com/office/powerpoint/2010/main" val="2637031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38200"/>
            <a:ext cx="7848600" cy="4524315"/>
          </a:xfrm>
          <a:prstGeom prst="rect">
            <a:avLst/>
          </a:prstGeom>
          <a:solidFill>
            <a:schemeClr val="tx1"/>
          </a:solidFill>
        </p:spPr>
        <p:txBody>
          <a:bodyPr wrap="square">
            <a:spAutoFit/>
          </a:bodyPr>
          <a:lstStyle/>
          <a:p>
            <a:r>
              <a:rPr lang="en-US" sz="4800" b="1" dirty="0">
                <a:solidFill>
                  <a:srgbClr val="00B0F0"/>
                </a:solidFill>
              </a:rPr>
              <a:t>“It is not worth the paper it is written on unless it is backed by the kind of force that will make the other side consider the penalties too heavy to break the agreement</a:t>
            </a:r>
            <a:r>
              <a:rPr lang="en-US" sz="4800" b="1" dirty="0" smtClean="0">
                <a:solidFill>
                  <a:srgbClr val="00B0F0"/>
                </a:solidFill>
              </a:rPr>
              <a:t>.”</a:t>
            </a:r>
            <a:endParaRPr lang="en-US" sz="4800" b="1" dirty="0">
              <a:solidFill>
                <a:srgbClr val="00B0F0"/>
              </a:solidFill>
            </a:endParaRPr>
          </a:p>
        </p:txBody>
      </p:sp>
    </p:spTree>
    <p:extLst>
      <p:ext uri="{BB962C8B-B14F-4D97-AF65-F5344CB8AC3E}">
        <p14:creationId xmlns:p14="http://schemas.microsoft.com/office/powerpoint/2010/main" val="3155816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2057400"/>
            <a:ext cx="6400800" cy="1754326"/>
          </a:xfrm>
          <a:prstGeom prst="rect">
            <a:avLst/>
          </a:prstGeom>
          <a:solidFill>
            <a:schemeClr val="tx1"/>
          </a:solidFill>
        </p:spPr>
        <p:txBody>
          <a:bodyPr wrap="square">
            <a:spAutoFit/>
          </a:bodyPr>
          <a:lstStyle/>
          <a:p>
            <a:r>
              <a:rPr lang="en-US" sz="5400" b="1" dirty="0">
                <a:solidFill>
                  <a:srgbClr val="00B0F0"/>
                </a:solidFill>
              </a:rPr>
              <a:t>“I intend to continue what I have started</a:t>
            </a:r>
            <a:r>
              <a:rPr lang="en-US" sz="5400" b="1" dirty="0" smtClean="0">
                <a:solidFill>
                  <a:srgbClr val="00B0F0"/>
                </a:solidFill>
              </a:rPr>
              <a:t>.”</a:t>
            </a:r>
            <a:endParaRPr lang="en-US" sz="5400" dirty="0">
              <a:solidFill>
                <a:srgbClr val="00B0F0"/>
              </a:solidFill>
            </a:endParaRPr>
          </a:p>
        </p:txBody>
      </p:sp>
    </p:spTree>
    <p:extLst>
      <p:ext uri="{BB962C8B-B14F-4D97-AF65-F5344CB8AC3E}">
        <p14:creationId xmlns:p14="http://schemas.microsoft.com/office/powerpoint/2010/main" val="9380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964" y="1167348"/>
            <a:ext cx="8077200" cy="3785652"/>
          </a:xfrm>
          <a:prstGeom prst="rect">
            <a:avLst/>
          </a:prstGeom>
          <a:solidFill>
            <a:schemeClr val="tx1"/>
          </a:solidFill>
        </p:spPr>
        <p:txBody>
          <a:bodyPr wrap="square">
            <a:spAutoFit/>
          </a:bodyPr>
          <a:lstStyle/>
          <a:p>
            <a:r>
              <a:rPr lang="en-US" sz="4800" b="1" dirty="0">
                <a:solidFill>
                  <a:srgbClr val="00B0F0"/>
                </a:solidFill>
              </a:rPr>
              <a:t>“Israel is no longer a people that dwells alone. and has to join the global journey toward peace, reconciliation and international cooperation</a:t>
            </a:r>
            <a:r>
              <a:rPr lang="en-US" sz="4800" b="1" dirty="0" smtClean="0">
                <a:solidFill>
                  <a:srgbClr val="00B0F0"/>
                </a:solidFill>
              </a:rPr>
              <a:t>.”</a:t>
            </a:r>
            <a:endParaRPr lang="en-US" sz="4800" dirty="0">
              <a:solidFill>
                <a:srgbClr val="00B0F0"/>
              </a:solidFill>
            </a:endParaRPr>
          </a:p>
        </p:txBody>
      </p:sp>
    </p:spTree>
    <p:extLst>
      <p:ext uri="{BB962C8B-B14F-4D97-AF65-F5344CB8AC3E}">
        <p14:creationId xmlns:p14="http://schemas.microsoft.com/office/powerpoint/2010/main" val="3191830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17</TotalTime>
  <Words>296</Words>
  <Application>Microsoft Office PowerPoint</Application>
  <PresentationFormat>On-screen Show (4:3)</PresentationFormat>
  <Paragraphs>15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BlackTie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Foundation of Shalom Park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JFGC Shlicha - Inbal Ozeri</dc:creator>
  <cp:lastModifiedBy>JFGC Shlicha - Inbal Ozeri</cp:lastModifiedBy>
  <cp:revision>4</cp:revision>
  <dcterms:created xsi:type="dcterms:W3CDTF">2015-10-28T19:47:56Z</dcterms:created>
  <dcterms:modified xsi:type="dcterms:W3CDTF">2015-10-29T19:49:22Z</dcterms:modified>
</cp:coreProperties>
</file>