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7" r:id="rId2"/>
    <p:sldId id="258" r:id="rId3"/>
    <p:sldId id="309" r:id="rId4"/>
    <p:sldId id="322" r:id="rId5"/>
    <p:sldId id="310" r:id="rId6"/>
    <p:sldId id="324" r:id="rId7"/>
    <p:sldId id="325" r:id="rId8"/>
    <p:sldId id="326" r:id="rId9"/>
    <p:sldId id="328" r:id="rId10"/>
    <p:sldId id="311" r:id="rId11"/>
    <p:sldId id="32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43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92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324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73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97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73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22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010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96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287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594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20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F6B5C-D87A-4F3A-A736-324C060D7B8F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56EF69-73C9-4E53-AF39-79C4DACE5480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35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Su4Gv-cwpW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yUNaeDcG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1142" y="617696"/>
            <a:ext cx="1090989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800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קפה עברית 1</a:t>
            </a:r>
            <a:endParaRPr lang="en-CA" sz="800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66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Cafe </a:t>
            </a:r>
            <a:r>
              <a:rPr lang="en-US" sz="6600" dirty="0" err="1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Ivrit</a:t>
            </a:r>
            <a:endParaRPr lang="en-CA" sz="66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719" y="3804216"/>
            <a:ext cx="3211309" cy="21434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151" y="3804216"/>
            <a:ext cx="3602644" cy="20497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43" y="3804216"/>
            <a:ext cx="3644054" cy="20497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43226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17987" y="97981"/>
            <a:ext cx="1219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he-IL" sz="4800" b="1" dirty="0">
                <a:latin typeface="Arial Rounded MT Bold" panose="020F0704030504030204" pitchFamily="34" charset="0"/>
              </a:rPr>
              <a:t>הכוכב הבא לאירוויזיון</a:t>
            </a:r>
          </a:p>
          <a:p>
            <a:pPr algn="ctr" hangingPunct="0"/>
            <a:r>
              <a:rPr lang="en-CA" sz="6600" b="1" dirty="0">
                <a:latin typeface="Arial Rounded MT Bold" panose="020F0704030504030204" pitchFamily="34" charset="0"/>
                <a:hlinkClick r:id="rId2"/>
              </a:rPr>
              <a:t>The Next star for Eurovision</a:t>
            </a:r>
            <a:endParaRPr lang="en-US" sz="6600" b="1" dirty="0">
              <a:latin typeface="Arial Rounded MT Bold" panose="020F07040305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271" y="6106770"/>
            <a:ext cx="2024742" cy="6074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013" y="2089037"/>
            <a:ext cx="5334000" cy="4095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704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F5E6-2AC3-4E67-BC7F-A165A44DB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/>
                </a:solidFill>
                <a:cs typeface="+mn-cs"/>
              </a:rPr>
              <a:t>The song of the week- </a:t>
            </a:r>
            <a:r>
              <a:rPr lang="he-IL" b="1" dirty="0">
                <a:solidFill>
                  <a:schemeClr val="accent2"/>
                </a:solidFill>
                <a:cs typeface="+mn-cs"/>
              </a:rPr>
              <a:t>שיר השבוע</a:t>
            </a:r>
            <a:endParaRPr lang="en-US" b="1" dirty="0">
              <a:solidFill>
                <a:schemeClr val="accent2"/>
              </a:solidFill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BED67-0DED-4B92-9254-E6CF3355E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38103"/>
            <a:ext cx="10058400" cy="402336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Do you want to built a snow men</a:t>
            </a:r>
            <a:r>
              <a:rPr lang="he-IL" sz="2800" b="1" dirty="0"/>
              <a:t> </a:t>
            </a:r>
            <a:r>
              <a:rPr lang="en-US" sz="2800" b="1" dirty="0"/>
              <a:t>?</a:t>
            </a:r>
            <a:r>
              <a:rPr lang="he-IL" sz="2800" b="1" dirty="0"/>
              <a:t> את רוצה לבנות איש שלג? </a:t>
            </a:r>
          </a:p>
          <a:p>
            <a:pPr algn="ctr"/>
            <a:r>
              <a:rPr lang="he-IL" sz="2800" b="1" dirty="0"/>
              <a:t>שנזכור להעריך את הקיץ באריזונה</a:t>
            </a:r>
            <a:r>
              <a:rPr lang="he-IL" sz="2800" b="1" dirty="0">
                <a:sym typeface="Wingdings" panose="05000000000000000000" pitchFamily="2" charset="2"/>
              </a:rPr>
              <a:t></a:t>
            </a:r>
            <a:r>
              <a:rPr lang="en-US" sz="2800" b="1" dirty="0">
                <a:sym typeface="Wingdings" panose="05000000000000000000" pitchFamily="2" charset="2"/>
              </a:rPr>
              <a:t> </a:t>
            </a:r>
            <a:endParaRPr lang="he-IL" sz="2800" b="1" dirty="0">
              <a:sym typeface="Wingdings" panose="05000000000000000000" pitchFamily="2" charset="2"/>
            </a:endParaRPr>
          </a:p>
          <a:p>
            <a:pPr algn="ctr"/>
            <a:r>
              <a:rPr lang="en-US" sz="2800" b="1" dirty="0">
                <a:sym typeface="Wingdings" panose="05000000000000000000" pitchFamily="2" charset="2"/>
              </a:rPr>
              <a:t>That we will remember to appreciate this summer at Arizona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3724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712550"/>
            <a:ext cx="1207401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זה מועדון עברית, לא כיתה</a:t>
            </a:r>
          </a:p>
          <a:p>
            <a:r>
              <a:rPr lang="en-US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It's a Hebrew club, not a class</a:t>
            </a:r>
            <a:endParaRPr lang="he-IL" alt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endParaRPr lang="en-US" alt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כאן לא שופטים אף אחד/ת על האנגלית שלו/ה – תרגישו חופשי לטעות</a:t>
            </a:r>
            <a:r>
              <a:rPr lang="en-US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  </a:t>
            </a:r>
            <a:endParaRPr lang="he-IL" alt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Here no one is judge you for your English - feel free to make mistakes</a:t>
            </a:r>
            <a:endParaRPr lang="he-IL" alt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endParaRPr lang="en-US" alt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תטעו, תשאלו – רק אל תתביישו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Make a mistake, ask questions - just do not be shy</a:t>
            </a:r>
            <a:endParaRPr lang="he-IL" alt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alt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למדתם מילה חדשה? תכתבו אותה במחברת. ככה יהיה לכם קל יותר לזכור!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Did you learn a new word? Write it in your notebook. That way you'll find it easier to remember!</a:t>
            </a:r>
            <a:endParaRPr lang="he-IL" alt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endParaRPr lang="en-US" alt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algn="r"/>
            <a:r>
              <a:rPr lang="he-IL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השיעורי בית היחידים שיהיו לכם זה להקשיב לשירים.. כיף נכון?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The only “homework” that you will have is to listen to songs.. Fun right?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17987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US" sz="5400" b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Rules</a:t>
            </a:r>
            <a:r>
              <a:rPr lang="he-IL" sz="5400" b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כללים - 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6392269"/>
            <a:ext cx="1073078" cy="32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6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CA" sz="5400" b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Ice Breaker</a:t>
            </a:r>
            <a:r>
              <a:rPr lang="he-IL" sz="5400" b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שובר קרח - 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477" y="6426032"/>
            <a:ext cx="960536" cy="28816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89008"/>
              </p:ext>
            </p:extLst>
          </p:nvPr>
        </p:nvGraphicFramePr>
        <p:xfrm>
          <a:off x="248652" y="992831"/>
          <a:ext cx="11694696" cy="51547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81136">
                  <a:extLst>
                    <a:ext uri="{9D8B030D-6E8A-4147-A177-3AD203B41FA5}">
                      <a16:colId xmlns:a16="http://schemas.microsoft.com/office/drawing/2014/main" val="1626373785"/>
                    </a:ext>
                  </a:extLst>
                </a:gridCol>
                <a:gridCol w="3245757">
                  <a:extLst>
                    <a:ext uri="{9D8B030D-6E8A-4147-A177-3AD203B41FA5}">
                      <a16:colId xmlns:a16="http://schemas.microsoft.com/office/drawing/2014/main" val="1015479245"/>
                    </a:ext>
                  </a:extLst>
                </a:gridCol>
                <a:gridCol w="4967803">
                  <a:extLst>
                    <a:ext uri="{9D8B030D-6E8A-4147-A177-3AD203B41FA5}">
                      <a16:colId xmlns:a16="http://schemas.microsoft.com/office/drawing/2014/main" val="1997441870"/>
                    </a:ext>
                  </a:extLst>
                </a:gridCol>
              </a:tblGrid>
              <a:tr h="6973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kern="1200" dirty="0"/>
                        <a:t>English – </a:t>
                      </a:r>
                      <a:r>
                        <a:rPr lang="en-CA" sz="2000" kern="1200" dirty="0" err="1"/>
                        <a:t>Anglit</a:t>
                      </a:r>
                      <a:r>
                        <a:rPr lang="en-CA" sz="2000" kern="1200" dirty="0"/>
                        <a:t> - </a:t>
                      </a:r>
                      <a:r>
                        <a:rPr lang="he-IL" sz="2000" kern="1200" dirty="0"/>
                        <a:t>אנגלית</a:t>
                      </a:r>
                      <a:endParaRPr lang="en-CA" sz="20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400" kern="1200" dirty="0"/>
                        <a:t>Hebrew</a:t>
                      </a:r>
                      <a:r>
                        <a:rPr lang="en-CA" sz="2400" kern="1200" baseline="0" dirty="0"/>
                        <a:t> – </a:t>
                      </a:r>
                      <a:r>
                        <a:rPr lang="en-CA" sz="2400" kern="1200" baseline="0" dirty="0" err="1"/>
                        <a:t>Ivrit</a:t>
                      </a:r>
                      <a:r>
                        <a:rPr lang="en-CA" sz="2400" kern="1200" baseline="0" dirty="0"/>
                        <a:t> - </a:t>
                      </a:r>
                      <a:r>
                        <a:rPr lang="he-IL" sz="2400" kern="1200" baseline="0" dirty="0"/>
                        <a:t>עברית</a:t>
                      </a:r>
                      <a:endParaRPr lang="en-CA" sz="24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60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Question</a:t>
                      </a:r>
                      <a:r>
                        <a:rPr lang="en-CA" sz="260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Sheela - </a:t>
                      </a:r>
                      <a:r>
                        <a:rPr lang="he-IL" sz="260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שאלה</a:t>
                      </a:r>
                      <a:endParaRPr lang="en-CA" sz="260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242958"/>
                  </a:ext>
                </a:extLst>
              </a:tr>
              <a:tr h="5143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kern="1200" dirty="0"/>
                        <a:t>Ha Shem </a:t>
                      </a:r>
                      <a:r>
                        <a:rPr lang="en-CA" sz="1800" kern="1200" dirty="0" err="1"/>
                        <a:t>Sheli</a:t>
                      </a:r>
                      <a:r>
                        <a:rPr lang="en-CA" sz="1800" kern="1200" dirty="0"/>
                        <a:t> Hu ____</a:t>
                      </a:r>
                      <a:endParaRPr lang="en-CA" sz="180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1800" kern="1200" dirty="0"/>
                        <a:t>השם שלי הוא ______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b="1" kern="1200" dirty="0"/>
                        <a:t>Name</a:t>
                      </a:r>
                      <a:r>
                        <a:rPr lang="he-IL" sz="1800" b="1" kern="1200" dirty="0"/>
                        <a:t> </a:t>
                      </a:r>
                      <a:r>
                        <a:rPr lang="en-CA" sz="1200" b="1" baseline="0" dirty="0"/>
                        <a:t> - </a:t>
                      </a:r>
                      <a:r>
                        <a:rPr lang="he-IL" sz="1800" b="1" kern="1200" dirty="0"/>
                        <a:t>שם</a:t>
                      </a:r>
                      <a:endParaRPr lang="en-CA" sz="1800" b="1" kern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582393"/>
                  </a:ext>
                </a:extLst>
              </a:tr>
              <a:tr h="5143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kern="1200" dirty="0"/>
                        <a:t>Ani Me _________</a:t>
                      </a:r>
                      <a:endParaRPr lang="en-CA" sz="180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1800" kern="1200" dirty="0"/>
                        <a:t>אני מ _________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b="1" kern="1200" dirty="0"/>
                        <a:t>From Where </a:t>
                      </a:r>
                      <a:r>
                        <a:rPr lang="en-CA" sz="1200" b="1" baseline="0" dirty="0"/>
                        <a:t>– </a:t>
                      </a:r>
                      <a:r>
                        <a:rPr lang="he-IL" sz="1800" b="1" kern="1200" dirty="0"/>
                        <a:t>מאיפה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058055"/>
                  </a:ext>
                </a:extLst>
              </a:tr>
              <a:tr h="969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kern="1200" dirty="0"/>
                        <a:t>Ani </a:t>
                      </a:r>
                      <a:r>
                        <a:rPr lang="en-CA" sz="1800" kern="1200" dirty="0" err="1"/>
                        <a:t>Lomed</a:t>
                      </a:r>
                      <a:r>
                        <a:rPr lang="en-CA" sz="1800" kern="1200" dirty="0"/>
                        <a:t> __________</a:t>
                      </a:r>
                      <a:endParaRPr lang="en-CA" sz="180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1800" kern="1200" dirty="0"/>
                        <a:t>אני לומד/ת ב ________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b="1" kern="1200" dirty="0"/>
                        <a:t>Where and What are you Studying</a:t>
                      </a:r>
                      <a:r>
                        <a:rPr lang="he-IL" sz="1800" b="1" kern="1200" dirty="0"/>
                        <a:t> </a:t>
                      </a:r>
                      <a:r>
                        <a:rPr lang="en-CA" sz="1800" b="1" kern="1200" dirty="0"/>
                        <a:t> </a:t>
                      </a:r>
                      <a:r>
                        <a:rPr lang="en-CA" sz="1200" b="1" baseline="0" dirty="0"/>
                        <a:t>- </a:t>
                      </a:r>
                      <a:r>
                        <a:rPr lang="he-IL" sz="1800" b="1" kern="1200" dirty="0"/>
                        <a:t>איפה ומה את/ה לומד/ת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424094"/>
                  </a:ext>
                </a:extLst>
              </a:tr>
              <a:tr h="9762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kern="1200" dirty="0"/>
                        <a:t>Ani </a:t>
                      </a:r>
                      <a:r>
                        <a:rPr lang="en-CA" sz="1800" kern="1200" dirty="0" err="1"/>
                        <a:t>Rotze</a:t>
                      </a:r>
                      <a:r>
                        <a:rPr lang="en-CA" sz="1800" kern="1200" dirty="0"/>
                        <a:t> </a:t>
                      </a:r>
                      <a:r>
                        <a:rPr lang="en-CA" sz="1800" kern="1200" dirty="0" err="1"/>
                        <a:t>Lilmod</a:t>
                      </a:r>
                      <a:r>
                        <a:rPr lang="en-CA" sz="1800" kern="1200" dirty="0"/>
                        <a:t> </a:t>
                      </a:r>
                      <a:r>
                        <a:rPr lang="en-CA" sz="1800" kern="1200" dirty="0" err="1"/>
                        <a:t>Ivrit</a:t>
                      </a:r>
                      <a:r>
                        <a:rPr lang="en-CA" sz="1800" kern="1200" dirty="0"/>
                        <a:t> Ki ___________</a:t>
                      </a:r>
                      <a:endParaRPr lang="en-CA" sz="180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1800" kern="1200" dirty="0"/>
                        <a:t>אני רוצה ללמוד עברית כי _________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b="1" kern="1200" dirty="0"/>
                        <a:t>Why I want to learn Hebrew – </a:t>
                      </a:r>
                      <a:r>
                        <a:rPr lang="he-IL" sz="1800" b="1" kern="1200" dirty="0"/>
                        <a:t>למה אני רוצה ללמוד עברית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06662"/>
                  </a:ext>
                </a:extLst>
              </a:tr>
              <a:tr h="969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kern="1200" dirty="0"/>
                        <a:t>Ani Haiti be Israel ___ </a:t>
                      </a:r>
                      <a:r>
                        <a:rPr lang="en-CA" sz="1800" kern="1200" dirty="0" err="1"/>
                        <a:t>Peamim</a:t>
                      </a:r>
                      <a:endParaRPr lang="en-CA" sz="180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1800" kern="1200" dirty="0"/>
                        <a:t>אני הייתי בישראל ___ פעמים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200" dirty="0"/>
                        <a:t>How many times have I been in Israel </a:t>
                      </a:r>
                      <a:r>
                        <a:rPr lang="en-US" sz="1200" b="1" baseline="0" dirty="0"/>
                        <a:t>– </a:t>
                      </a:r>
                      <a:r>
                        <a:rPr lang="he-IL" sz="1800" b="1" kern="1200" dirty="0"/>
                        <a:t>כמה פעמים הייתי בישראל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136763"/>
                  </a:ext>
                </a:extLst>
              </a:tr>
              <a:tr h="514335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b="1" kern="1200" dirty="0"/>
                        <a:t>Fun Fact </a:t>
                      </a:r>
                      <a:r>
                        <a:rPr lang="en-CA" sz="1200" b="1" dirty="0"/>
                        <a:t>– </a:t>
                      </a:r>
                      <a:r>
                        <a:rPr lang="he-IL" sz="1800" b="1" kern="1200" dirty="0"/>
                        <a:t>עובדה מצחיקה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400" b="1" kern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4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434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32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CA" sz="5400" b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Ice Breaker</a:t>
            </a:r>
            <a:r>
              <a:rPr lang="he-IL" sz="5400" b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שובר קרח - 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815" y="6447133"/>
            <a:ext cx="890198" cy="26706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04532"/>
              </p:ext>
            </p:extLst>
          </p:nvPr>
        </p:nvGraphicFramePr>
        <p:xfrm>
          <a:off x="1730326" y="1098536"/>
          <a:ext cx="8472454" cy="51733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8064">
                  <a:extLst>
                    <a:ext uri="{9D8B030D-6E8A-4147-A177-3AD203B41FA5}">
                      <a16:colId xmlns:a16="http://schemas.microsoft.com/office/drawing/2014/main" val="1015479245"/>
                    </a:ext>
                  </a:extLst>
                </a:gridCol>
                <a:gridCol w="5124390">
                  <a:extLst>
                    <a:ext uri="{9D8B030D-6E8A-4147-A177-3AD203B41FA5}">
                      <a16:colId xmlns:a16="http://schemas.microsoft.com/office/drawing/2014/main" val="1997441870"/>
                    </a:ext>
                  </a:extLst>
                </a:gridCol>
              </a:tblGrid>
              <a:tr h="6484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400" kern="1200" dirty="0"/>
                        <a:t>Reaction - </a:t>
                      </a:r>
                      <a:r>
                        <a:rPr lang="he-IL" sz="2400" kern="1200" dirty="0"/>
                        <a:t>תגובה</a:t>
                      </a:r>
                      <a:endParaRPr lang="en-CA" sz="24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60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Question</a:t>
                      </a:r>
                      <a:r>
                        <a:rPr lang="en-CA" sz="260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Sheela - </a:t>
                      </a:r>
                      <a:r>
                        <a:rPr lang="he-IL" sz="260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שאלה</a:t>
                      </a:r>
                      <a:endParaRPr lang="en-CA" sz="260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242958"/>
                  </a:ext>
                </a:extLst>
              </a:tr>
              <a:tr h="4755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</a:t>
                      </a:r>
                      <a:r>
                        <a:rPr lang="en-CA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he-IL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היי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b="0" kern="1200" dirty="0"/>
                        <a:t>Name</a:t>
                      </a:r>
                      <a:r>
                        <a:rPr lang="he-IL" sz="1800" b="0" kern="1200" dirty="0"/>
                        <a:t> </a:t>
                      </a:r>
                      <a:r>
                        <a:rPr lang="en-CA" sz="1200" b="0" baseline="0" dirty="0"/>
                        <a:t> - </a:t>
                      </a:r>
                      <a:r>
                        <a:rPr lang="he-IL" sz="1800" b="0" kern="1200" dirty="0"/>
                        <a:t>שם</a:t>
                      </a:r>
                      <a:endParaRPr lang="en-CA" sz="1800" b="0" kern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582393"/>
                  </a:ext>
                </a:extLst>
              </a:tr>
              <a:tr h="4755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CA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Yafe</a:t>
                      </a:r>
                      <a:r>
                        <a:rPr lang="en-C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he-I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יפה</a:t>
                      </a:r>
                      <a:endParaRPr lang="en-C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b="0" kern="1200" dirty="0"/>
                        <a:t>From Where </a:t>
                      </a:r>
                      <a:r>
                        <a:rPr lang="en-CA" sz="1200" b="0" baseline="0" dirty="0"/>
                        <a:t>– </a:t>
                      </a:r>
                      <a:r>
                        <a:rPr lang="he-IL" sz="1800" b="0" kern="1200" dirty="0"/>
                        <a:t>מאיפה</a:t>
                      </a:r>
                      <a:endParaRPr lang="en-CA" sz="1800" b="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058055"/>
                  </a:ext>
                </a:extLst>
              </a:tr>
              <a:tr h="89393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C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Wow - </a:t>
                      </a:r>
                      <a:r>
                        <a:rPr lang="he-I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וואו</a:t>
                      </a:r>
                      <a:endParaRPr lang="en-C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b="0" kern="1200" dirty="0"/>
                        <a:t>Where and What are you Studying</a:t>
                      </a:r>
                      <a:r>
                        <a:rPr lang="he-IL" sz="1800" b="0" kern="1200" dirty="0"/>
                        <a:t> </a:t>
                      </a:r>
                      <a:r>
                        <a:rPr lang="en-CA" sz="1800" b="0" kern="1200" dirty="0"/>
                        <a:t> </a:t>
                      </a:r>
                      <a:r>
                        <a:rPr lang="en-CA" sz="1200" b="0" baseline="0" dirty="0"/>
                        <a:t>- </a:t>
                      </a:r>
                      <a:r>
                        <a:rPr lang="he-IL" sz="1800" b="0" kern="1200" dirty="0"/>
                        <a:t>איפה ומה את/ה לומד/ת</a:t>
                      </a:r>
                      <a:endParaRPr lang="en-CA" sz="1800" b="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424094"/>
                  </a:ext>
                </a:extLst>
              </a:tr>
              <a:tr h="89393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CA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Kol</a:t>
                      </a:r>
                      <a:r>
                        <a:rPr lang="en-C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Hakavod</a:t>
                      </a:r>
                      <a:r>
                        <a:rPr lang="en-C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he-I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כל הכבוד</a:t>
                      </a:r>
                      <a:endParaRPr lang="en-C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1800" b="0" kern="1200" dirty="0"/>
                        <a:t>Why I want to learn Hebrew – </a:t>
                      </a:r>
                      <a:r>
                        <a:rPr lang="he-IL" sz="1800" b="0" kern="1200" dirty="0"/>
                        <a:t>למה אני רוצה ללמוד עברית</a:t>
                      </a:r>
                      <a:endParaRPr lang="en-CA" sz="1800" b="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06662"/>
                  </a:ext>
                </a:extLst>
              </a:tr>
              <a:tr h="893932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C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e met? – </a:t>
                      </a:r>
                      <a:r>
                        <a:rPr lang="he-I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באמת?</a:t>
                      </a:r>
                      <a:endParaRPr lang="en-C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0" kern="1200" dirty="0"/>
                        <a:t>How many times have I been in Israel </a:t>
                      </a:r>
                      <a:r>
                        <a:rPr lang="en-US" sz="1200" b="0" baseline="0" dirty="0"/>
                        <a:t>– </a:t>
                      </a:r>
                      <a:r>
                        <a:rPr lang="he-IL" sz="1800" b="0" kern="1200" dirty="0"/>
                        <a:t>כמה פעמים הייתי בישראל</a:t>
                      </a:r>
                      <a:endParaRPr lang="en-CA" sz="1800" b="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136763"/>
                  </a:ext>
                </a:extLst>
              </a:tr>
              <a:tr h="892157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CA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Eize</a:t>
                      </a:r>
                      <a:r>
                        <a:rPr lang="en-C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Matzhik</a:t>
                      </a:r>
                      <a:r>
                        <a:rPr lang="en-C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he-I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איזה מצחיק</a:t>
                      </a:r>
                      <a:endParaRPr lang="en-C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kern="1200" dirty="0"/>
                        <a:t>Fun Fact </a:t>
                      </a:r>
                      <a:r>
                        <a:rPr lang="en-CA" sz="1200" b="0" dirty="0"/>
                        <a:t>– </a:t>
                      </a:r>
                      <a:r>
                        <a:rPr lang="he-IL" sz="1800" b="0" kern="1200" dirty="0"/>
                        <a:t>עובדה מצחיקה</a:t>
                      </a:r>
                      <a:endParaRPr lang="en-CA" sz="1800" b="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CA" sz="1800" b="0" kern="12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22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11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17987" y="381129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he-IL" sz="3600" b="1" dirty="0">
                <a:latin typeface="Arial Rounded MT Bold" panose="020F0704030504030204" pitchFamily="34" charset="0"/>
              </a:rPr>
              <a:t>ברחבי החדר תמצאו הרבה מילים בעברית. תבחרו 4-5 מילים שלדעתכם חשוב שתדעו. לאחר מכן, כל אחד/ת י/תציג את המילה, ות/יסביר למה לדעתך חשוב לדעת את המילה הזו</a:t>
            </a:r>
          </a:p>
          <a:p>
            <a:pPr algn="ctr" hangingPunct="0"/>
            <a:endParaRPr lang="he-IL" sz="3600" b="1" dirty="0">
              <a:latin typeface="Arial Rounded MT Bold" panose="020F0704030504030204" pitchFamily="34" charset="0"/>
            </a:endParaRPr>
          </a:p>
          <a:p>
            <a:pPr algn="ctr" hangingPunct="0"/>
            <a:r>
              <a:rPr lang="en-US" sz="3600" b="1" dirty="0">
                <a:latin typeface="Arial Rounded MT Bold" panose="020F0704030504030204" pitchFamily="34" charset="0"/>
              </a:rPr>
              <a:t>Throughout the room you will find many words in Hebrew. Choose 4-5 words that you think are important to know. Then, each person will present the word, and explain why you think it is important to know that word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9747" y="6442913"/>
            <a:ext cx="904265" cy="27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7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17987" y="1270612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he-IL" sz="3200" b="1" dirty="0">
                <a:latin typeface="Arial Rounded MT Bold" panose="020F0704030504030204" pitchFamily="34" charset="0"/>
              </a:rPr>
              <a:t>כעת, אחלק אתכם לקבוצות. כל קבוצה לבצע מספר משימות בעברית. לאחר מכן נראה מי הקבוצה המנצחת.</a:t>
            </a:r>
          </a:p>
          <a:p>
            <a:pPr algn="ctr" hangingPunct="0"/>
            <a:endParaRPr lang="he-IL" sz="3200" b="1" dirty="0">
              <a:latin typeface="Arial Rounded MT Bold" panose="020F0704030504030204" pitchFamily="34" charset="0"/>
            </a:endParaRPr>
          </a:p>
          <a:p>
            <a:pPr algn="ctr" hangingPunct="0"/>
            <a:r>
              <a:rPr lang="en-US" sz="4000" b="1" dirty="0">
                <a:latin typeface="Arial Rounded MT Bold" panose="020F0704030504030204" pitchFamily="34" charset="0"/>
              </a:rPr>
              <a:t>Now, I'll divide you into groups. Each group performs several tasks in Hebrew. Then we'll see who the winning team is.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137" y="6404930"/>
            <a:ext cx="1030875" cy="3092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CA" sz="5400" b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Competition</a:t>
            </a:r>
            <a:r>
              <a:rPr lang="he-IL" sz="5400" b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תחרות - 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4614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37777" y="1270612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latin typeface="Arial Rounded MT Bold" panose="020F0704030504030204" pitchFamily="34" charset="0"/>
              </a:rPr>
              <a:t>רישמו כמה שיותר מספרים שאתם יודעים להגיד – רישמו את המספר באנגלית עברית, בונוס למי שיכתוב בעברית, עד 20 ספרות.</a:t>
            </a:r>
          </a:p>
          <a:p>
            <a:pPr marL="457200" indent="-45720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 Rounded MT Bold" panose="020F0704030504030204" pitchFamily="34" charset="0"/>
              </a:rPr>
              <a:t>Write down as many numbers as you can say - write the number in English, a bonus for those who write in Hebrew, up to 20 digits.</a:t>
            </a:r>
          </a:p>
          <a:p>
            <a:pPr marL="457200" indent="-45720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Arial Rounded MT Bold" panose="020F0704030504030204" pitchFamily="34" charset="0"/>
            </a:endParaRPr>
          </a:p>
          <a:p>
            <a:pPr marL="457200" indent="-457200" algn="r" rtl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latin typeface="Arial Rounded MT Bold" panose="020F0704030504030204" pitchFamily="34" charset="0"/>
              </a:rPr>
              <a:t>רישמו כמה שיותר ערים בישראל – רישמו באנגלית עברית, בונוס למי שיכתוב בעברית.</a:t>
            </a:r>
          </a:p>
          <a:p>
            <a:pPr marL="457200" indent="-45720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 Rounded MT Bold" panose="020F0704030504030204" pitchFamily="34" charset="0"/>
              </a:rPr>
              <a:t>Register as many cities in Israel as possible - write in English, a bonus for those who write in Hebrew.</a:t>
            </a:r>
            <a:endParaRPr lang="he-IL" sz="2400" dirty="0">
              <a:latin typeface="Arial Rounded MT Bold" panose="020F0704030504030204" pitchFamily="34" charset="0"/>
            </a:endParaRPr>
          </a:p>
          <a:p>
            <a:pPr marL="514350" indent="-514350" algn="r" rtl="1" hangingPunct="0">
              <a:lnSpc>
                <a:spcPct val="150000"/>
              </a:lnSpc>
              <a:buAutoNum type="arabicPeriod"/>
            </a:pPr>
            <a:endParaRPr lang="he-IL" sz="2400" b="1" dirty="0">
              <a:latin typeface="Arial Rounded MT Bold" panose="020F0704030504030204" pitchFamily="34" charset="0"/>
            </a:endParaRPr>
          </a:p>
          <a:p>
            <a:pPr algn="ctr" hangingPunct="0">
              <a:lnSpc>
                <a:spcPct val="150000"/>
              </a:lnSpc>
            </a:pPr>
            <a:endParaRPr lang="he-IL" sz="2400" b="1" dirty="0">
              <a:latin typeface="Arial Rounded MT Bold" panose="020F07040305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731" y="6400710"/>
            <a:ext cx="1044943" cy="3134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CA" sz="5400" b="1" dirty="0">
                <a:latin typeface="Arial Rounded MT Bold" panose="020F0704030504030204" pitchFamily="34" charset="0"/>
              </a:rPr>
              <a:t>Competition</a:t>
            </a:r>
            <a:r>
              <a:rPr lang="he-IL" sz="5400" b="1" dirty="0">
                <a:latin typeface="Arial Rounded MT Bold" panose="020F0704030504030204" pitchFamily="34" charset="0"/>
              </a:rPr>
              <a:t>תחרות - 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980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37777" y="1703746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latin typeface="Arial Rounded MT Bold" panose="020F0704030504030204" pitchFamily="34" charset="0"/>
              </a:rPr>
              <a:t>רישמו כמה שיותר מילים חדשות שלמדתם/ן היום – רישמו באנגלית עברית, בונוס למי שיכתוב בעברית.</a:t>
            </a:r>
          </a:p>
          <a:p>
            <a:pPr marL="457200" indent="-45720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 Rounded MT Bold" panose="020F0704030504030204" pitchFamily="34" charset="0"/>
              </a:rPr>
              <a:t>Write down as many new words as you can that you learned today - write Hebrew English, a bonus for those who write in Hebrew.</a:t>
            </a:r>
            <a:endParaRPr lang="he-IL" sz="2400" dirty="0">
              <a:latin typeface="Arial Rounded MT Bold" panose="020F0704030504030204" pitchFamily="34" charset="0"/>
            </a:endParaRPr>
          </a:p>
          <a:p>
            <a:pPr algn="r" rtl="1" hangingPunct="0">
              <a:lnSpc>
                <a:spcPct val="150000"/>
              </a:lnSpc>
            </a:pPr>
            <a:endParaRPr lang="he-IL" sz="2400" b="1" dirty="0">
              <a:latin typeface="Arial Rounded MT Bold" panose="020F0704030504030204" pitchFamily="34" charset="0"/>
            </a:endParaRPr>
          </a:p>
          <a:p>
            <a:pPr algn="ctr" hangingPunct="0">
              <a:lnSpc>
                <a:spcPct val="150000"/>
              </a:lnSpc>
            </a:pPr>
            <a:endParaRPr lang="he-IL" sz="2400" b="1" dirty="0">
              <a:latin typeface="Arial Rounded MT Bold" panose="020F07040305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477" y="6426032"/>
            <a:ext cx="960536" cy="2881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CA" sz="5400" b="1" dirty="0">
                <a:latin typeface="Arial Rounded MT Bold" panose="020F0704030504030204" pitchFamily="34" charset="0"/>
              </a:rPr>
              <a:t>Competition</a:t>
            </a:r>
            <a:r>
              <a:rPr lang="he-IL" sz="5400" b="1" dirty="0">
                <a:latin typeface="Arial Rounded MT Bold" panose="020F0704030504030204" pitchFamily="34" charset="0"/>
              </a:rPr>
              <a:t>תחרות - 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841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3393F-A0B8-47E5-BEDD-F8D7D584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2"/>
                </a:solidFill>
              </a:rPr>
              <a:t>בשבוע הבא.. בואו נדבר תכלס </a:t>
            </a:r>
            <a:br>
              <a:rPr lang="he-IL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Next week.. Let’s talk </a:t>
            </a:r>
            <a:r>
              <a:rPr lang="en-US" b="1" dirty="0" err="1">
                <a:solidFill>
                  <a:schemeClr val="accent2"/>
                </a:solidFill>
              </a:rPr>
              <a:t>Tachles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75C76-74F0-46C9-9B13-5F7BBAFA2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https://www.youtube.com/watch?v=nyUNaeDcGNE</a:t>
            </a:r>
            <a:endParaRPr lang="he-IL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82190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9938</TotalTime>
  <Words>685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Arial Rounded MT Bold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בשבוע הבא.. בואו נדבר תכלס  Next week.. Let’s talk Tachles</vt:lpstr>
      <vt:lpstr>PowerPoint Presentation</vt:lpstr>
      <vt:lpstr>The song of the week- שיר השבוע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Ravid</dc:creator>
  <cp:lastModifiedBy>Blumenberg, Michelle - (mblumenb)</cp:lastModifiedBy>
  <cp:revision>289</cp:revision>
  <dcterms:created xsi:type="dcterms:W3CDTF">2018-11-26T09:37:25Z</dcterms:created>
  <dcterms:modified xsi:type="dcterms:W3CDTF">2019-09-16T21:52:21Z</dcterms:modified>
</cp:coreProperties>
</file>