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8"/>
  </p:notesMasterIdLst>
  <p:sldIdLst>
    <p:sldId id="256" r:id="rId2"/>
    <p:sldId id="268" r:id="rId3"/>
    <p:sldId id="269" r:id="rId4"/>
    <p:sldId id="259" r:id="rId5"/>
    <p:sldId id="258" r:id="rId6"/>
    <p:sldId id="260" r:id="rId7"/>
    <p:sldId id="262" r:id="rId8"/>
    <p:sldId id="273" r:id="rId9"/>
    <p:sldId id="263" r:id="rId10"/>
    <p:sldId id="265" r:id="rId11"/>
    <p:sldId id="264" r:id="rId12"/>
    <p:sldId id="261" r:id="rId13"/>
    <p:sldId id="274" r:id="rId14"/>
    <p:sldId id="271" r:id="rId15"/>
    <p:sldId id="275" r:id="rId16"/>
    <p:sldId id="272" r:id="rId17"/>
    <p:sldId id="277" r:id="rId18"/>
    <p:sldId id="278" r:id="rId19"/>
    <p:sldId id="284" r:id="rId20"/>
    <p:sldId id="279" r:id="rId21"/>
    <p:sldId id="280" r:id="rId22"/>
    <p:sldId id="281" r:id="rId23"/>
    <p:sldId id="282" r:id="rId24"/>
    <p:sldId id="283" r:id="rId25"/>
    <p:sldId id="285" r:id="rId26"/>
    <p:sldId id="286" r:id="rId27"/>
  </p:sldIdLst>
  <p:sldSz cx="12192000" cy="6858000"/>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24" y="-3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40B1A7-1B51-495D-B8AD-D4E5C0BFE8E6}" type="doc">
      <dgm:prSet loTypeId="urn:microsoft.com/office/officeart/2005/8/layout/gear1" loCatId="process" qsTypeId="urn:microsoft.com/office/officeart/2005/8/quickstyle/3d2" qsCatId="3D" csTypeId="urn:microsoft.com/office/officeart/2005/8/colors/accent3_4" csCatId="accent3" phldr="1"/>
      <dgm:spPr/>
      <dgm:t>
        <a:bodyPr/>
        <a:lstStyle/>
        <a:p>
          <a:endParaRPr lang="en-US"/>
        </a:p>
      </dgm:t>
    </dgm:pt>
    <dgm:pt modelId="{61E249D3-78AA-4A68-B3BA-BFB1F653622A}">
      <dgm:prSet phldrT="[Text]" custT="1"/>
      <dgm:spPr/>
      <dgm:t>
        <a:bodyPr/>
        <a:lstStyle/>
        <a:p>
          <a:endParaRPr lang="en-US" sz="2800" dirty="0"/>
        </a:p>
      </dgm:t>
    </dgm:pt>
    <dgm:pt modelId="{C888E833-22FA-444A-A8CB-86852DB92B52}" type="parTrans" cxnId="{92433E36-1D54-4FD5-AB2A-B635448F8674}">
      <dgm:prSet/>
      <dgm:spPr/>
      <dgm:t>
        <a:bodyPr/>
        <a:lstStyle/>
        <a:p>
          <a:endParaRPr lang="en-US"/>
        </a:p>
      </dgm:t>
    </dgm:pt>
    <dgm:pt modelId="{C4A09A26-8CFB-4A38-B1BC-5F94378F48B0}" type="sibTrans" cxnId="{92433E36-1D54-4FD5-AB2A-B635448F8674}">
      <dgm:prSet/>
      <dgm:spPr/>
      <dgm:t>
        <a:bodyPr/>
        <a:lstStyle/>
        <a:p>
          <a:endParaRPr lang="en-US"/>
        </a:p>
      </dgm:t>
    </dgm:pt>
    <dgm:pt modelId="{90CD0C58-15DA-4CC9-8CD5-5346D4E95854}">
      <dgm:prSet phldrT="[Text]"/>
      <dgm:spPr/>
      <dgm:t>
        <a:bodyPr/>
        <a:lstStyle/>
        <a:p>
          <a:endParaRPr lang="en-US" dirty="0"/>
        </a:p>
      </dgm:t>
    </dgm:pt>
    <dgm:pt modelId="{B0E9F921-67FA-4769-BBC2-B3F130680508}" type="parTrans" cxnId="{4C4A1572-CDD6-43FD-827D-88228D8F8BA1}">
      <dgm:prSet/>
      <dgm:spPr/>
      <dgm:t>
        <a:bodyPr/>
        <a:lstStyle/>
        <a:p>
          <a:endParaRPr lang="en-US"/>
        </a:p>
      </dgm:t>
    </dgm:pt>
    <dgm:pt modelId="{8E5F8AB9-D10D-4A05-B139-29BDAD7BD5C5}" type="sibTrans" cxnId="{4C4A1572-CDD6-43FD-827D-88228D8F8BA1}">
      <dgm:prSet/>
      <dgm:spPr/>
      <dgm:t>
        <a:bodyPr/>
        <a:lstStyle/>
        <a:p>
          <a:endParaRPr lang="en-US"/>
        </a:p>
      </dgm:t>
    </dgm:pt>
    <dgm:pt modelId="{C9C8A03A-7A78-4E70-831E-CBD5DCD7FBD7}">
      <dgm:prSet phldrT="[Text]"/>
      <dgm:spPr/>
      <dgm:t>
        <a:bodyPr/>
        <a:lstStyle/>
        <a:p>
          <a:endParaRPr lang="en-US" dirty="0"/>
        </a:p>
      </dgm:t>
    </dgm:pt>
    <dgm:pt modelId="{6C247628-9D0A-442E-8284-8CFE80B37A5E}" type="sibTrans" cxnId="{730012DE-7550-4949-8F1E-694CAFD04A0B}">
      <dgm:prSet/>
      <dgm:spPr/>
      <dgm:t>
        <a:bodyPr/>
        <a:lstStyle/>
        <a:p>
          <a:endParaRPr lang="en-US"/>
        </a:p>
      </dgm:t>
    </dgm:pt>
    <dgm:pt modelId="{1D3B9640-DD0D-4060-AC54-E77A1E55C6BF}" type="parTrans" cxnId="{730012DE-7550-4949-8F1E-694CAFD04A0B}">
      <dgm:prSet/>
      <dgm:spPr/>
      <dgm:t>
        <a:bodyPr/>
        <a:lstStyle/>
        <a:p>
          <a:endParaRPr lang="en-US"/>
        </a:p>
      </dgm:t>
    </dgm:pt>
    <dgm:pt modelId="{67003852-C6D9-487C-A43F-229252B63CAC}" type="pres">
      <dgm:prSet presAssocID="{C140B1A7-1B51-495D-B8AD-D4E5C0BFE8E6}" presName="composite" presStyleCnt="0">
        <dgm:presLayoutVars>
          <dgm:chMax val="3"/>
          <dgm:animLvl val="lvl"/>
          <dgm:resizeHandles val="exact"/>
        </dgm:presLayoutVars>
      </dgm:prSet>
      <dgm:spPr/>
      <dgm:t>
        <a:bodyPr/>
        <a:lstStyle/>
        <a:p>
          <a:endParaRPr lang="en-US"/>
        </a:p>
      </dgm:t>
    </dgm:pt>
    <dgm:pt modelId="{AB2493F3-E03A-4B9D-B8E7-15B03265AB44}" type="pres">
      <dgm:prSet presAssocID="{61E249D3-78AA-4A68-B3BA-BFB1F653622A}" presName="gear1" presStyleLbl="node1" presStyleIdx="0" presStyleCnt="3" custLinFactNeighborX="-30567" custLinFactNeighborY="-71240">
        <dgm:presLayoutVars>
          <dgm:chMax val="1"/>
          <dgm:bulletEnabled val="1"/>
        </dgm:presLayoutVars>
      </dgm:prSet>
      <dgm:spPr/>
      <dgm:t>
        <a:bodyPr/>
        <a:lstStyle/>
        <a:p>
          <a:endParaRPr lang="en-US"/>
        </a:p>
      </dgm:t>
    </dgm:pt>
    <dgm:pt modelId="{5C8A12FE-F2CD-48ED-B04D-C4F7A3F17101}" type="pres">
      <dgm:prSet presAssocID="{61E249D3-78AA-4A68-B3BA-BFB1F653622A}" presName="gear1srcNode" presStyleLbl="node1" presStyleIdx="0" presStyleCnt="3"/>
      <dgm:spPr/>
      <dgm:t>
        <a:bodyPr/>
        <a:lstStyle/>
        <a:p>
          <a:endParaRPr lang="en-US"/>
        </a:p>
      </dgm:t>
    </dgm:pt>
    <dgm:pt modelId="{B7D2C0E5-F4AC-4B02-9D49-F4151D66B053}" type="pres">
      <dgm:prSet presAssocID="{61E249D3-78AA-4A68-B3BA-BFB1F653622A}" presName="gear1dstNode" presStyleLbl="node1" presStyleIdx="0" presStyleCnt="3"/>
      <dgm:spPr/>
      <dgm:t>
        <a:bodyPr/>
        <a:lstStyle/>
        <a:p>
          <a:endParaRPr lang="en-US"/>
        </a:p>
      </dgm:t>
    </dgm:pt>
    <dgm:pt modelId="{283BEED4-D98B-4A54-91DB-9A839C9861BF}" type="pres">
      <dgm:prSet presAssocID="{90CD0C58-15DA-4CC9-8CD5-5346D4E95854}" presName="gear2" presStyleLbl="node1" presStyleIdx="1" presStyleCnt="3" custAng="21058516" custLinFactNeighborX="-52147" custLinFactNeighborY="-53509">
        <dgm:presLayoutVars>
          <dgm:chMax val="1"/>
          <dgm:bulletEnabled val="1"/>
        </dgm:presLayoutVars>
      </dgm:prSet>
      <dgm:spPr/>
      <dgm:t>
        <a:bodyPr/>
        <a:lstStyle/>
        <a:p>
          <a:endParaRPr lang="en-US"/>
        </a:p>
      </dgm:t>
    </dgm:pt>
    <dgm:pt modelId="{C3197FD6-8D0B-4305-A23C-0BAB85B93B76}" type="pres">
      <dgm:prSet presAssocID="{90CD0C58-15DA-4CC9-8CD5-5346D4E95854}" presName="gear2srcNode" presStyleLbl="node1" presStyleIdx="1" presStyleCnt="3"/>
      <dgm:spPr/>
      <dgm:t>
        <a:bodyPr/>
        <a:lstStyle/>
        <a:p>
          <a:endParaRPr lang="en-US"/>
        </a:p>
      </dgm:t>
    </dgm:pt>
    <dgm:pt modelId="{713BA2A0-26D8-441A-91A7-D5D44E7AFA06}" type="pres">
      <dgm:prSet presAssocID="{90CD0C58-15DA-4CC9-8CD5-5346D4E95854}" presName="gear2dstNode" presStyleLbl="node1" presStyleIdx="1" presStyleCnt="3"/>
      <dgm:spPr/>
      <dgm:t>
        <a:bodyPr/>
        <a:lstStyle/>
        <a:p>
          <a:endParaRPr lang="en-US"/>
        </a:p>
      </dgm:t>
    </dgm:pt>
    <dgm:pt modelId="{F10E986B-C760-49A2-955A-319D2BAE0F14}" type="pres">
      <dgm:prSet presAssocID="{C9C8A03A-7A78-4E70-831E-CBD5DCD7FBD7}" presName="gear3" presStyleLbl="node1" presStyleIdx="2" presStyleCnt="3" custLinFactY="9190" custLinFactNeighborX="-22102" custLinFactNeighborY="100000"/>
      <dgm:spPr/>
      <dgm:t>
        <a:bodyPr/>
        <a:lstStyle/>
        <a:p>
          <a:endParaRPr lang="en-US"/>
        </a:p>
      </dgm:t>
    </dgm:pt>
    <dgm:pt modelId="{BA221D3E-8987-45A9-A96E-C56EA7B08840}" type="pres">
      <dgm:prSet presAssocID="{C9C8A03A-7A78-4E70-831E-CBD5DCD7FBD7}" presName="gear3tx" presStyleLbl="node1" presStyleIdx="2" presStyleCnt="3">
        <dgm:presLayoutVars>
          <dgm:chMax val="1"/>
          <dgm:bulletEnabled val="1"/>
        </dgm:presLayoutVars>
      </dgm:prSet>
      <dgm:spPr/>
      <dgm:t>
        <a:bodyPr/>
        <a:lstStyle/>
        <a:p>
          <a:endParaRPr lang="en-US"/>
        </a:p>
      </dgm:t>
    </dgm:pt>
    <dgm:pt modelId="{AF82C038-319E-4741-86DF-814573F93BB1}" type="pres">
      <dgm:prSet presAssocID="{C9C8A03A-7A78-4E70-831E-CBD5DCD7FBD7}" presName="gear3srcNode" presStyleLbl="node1" presStyleIdx="2" presStyleCnt="3"/>
      <dgm:spPr/>
      <dgm:t>
        <a:bodyPr/>
        <a:lstStyle/>
        <a:p>
          <a:endParaRPr lang="en-US"/>
        </a:p>
      </dgm:t>
    </dgm:pt>
    <dgm:pt modelId="{7F1CFABE-B0B1-4BBB-B84E-03B0CEB38A19}" type="pres">
      <dgm:prSet presAssocID="{C9C8A03A-7A78-4E70-831E-CBD5DCD7FBD7}" presName="gear3dstNode" presStyleLbl="node1" presStyleIdx="2" presStyleCnt="3"/>
      <dgm:spPr/>
      <dgm:t>
        <a:bodyPr/>
        <a:lstStyle/>
        <a:p>
          <a:endParaRPr lang="en-US"/>
        </a:p>
      </dgm:t>
    </dgm:pt>
    <dgm:pt modelId="{75DE3934-DD4D-4B55-825B-19BB435DECC6}" type="pres">
      <dgm:prSet presAssocID="{C4A09A26-8CFB-4A38-B1BC-5F94378F48B0}" presName="connector1" presStyleLbl="sibTrans2D1" presStyleIdx="0" presStyleCnt="3" custScaleX="97979" custScaleY="102349" custLinFactNeighborX="-28460" custLinFactNeighborY="-51910"/>
      <dgm:spPr/>
      <dgm:t>
        <a:bodyPr/>
        <a:lstStyle/>
        <a:p>
          <a:endParaRPr lang="en-US"/>
        </a:p>
      </dgm:t>
    </dgm:pt>
    <dgm:pt modelId="{BCEBDA36-4276-404F-9220-115F64F1DF26}" type="pres">
      <dgm:prSet presAssocID="{8E5F8AB9-D10D-4A05-B139-29BDAD7BD5C5}" presName="connector2" presStyleLbl="sibTrans2D1" presStyleIdx="1" presStyleCnt="3" custAng="855303" custFlipHor="0" custScaleX="107736" custLinFactNeighborX="-38294" custLinFactNeighborY="-41050"/>
      <dgm:spPr/>
      <dgm:t>
        <a:bodyPr/>
        <a:lstStyle/>
        <a:p>
          <a:endParaRPr lang="en-US"/>
        </a:p>
      </dgm:t>
    </dgm:pt>
    <dgm:pt modelId="{1BA1EC76-D5D0-4DA5-AC4D-057AA21B7C46}" type="pres">
      <dgm:prSet presAssocID="{6C247628-9D0A-442E-8284-8CFE80B37A5E}" presName="connector3" presStyleLbl="sibTrans2D1" presStyleIdx="2" presStyleCnt="3" custAng="18576030" custFlipHor="1" custScaleX="98483" custLinFactNeighborX="-14071" custLinFactNeighborY="92664"/>
      <dgm:spPr/>
      <dgm:t>
        <a:bodyPr/>
        <a:lstStyle/>
        <a:p>
          <a:endParaRPr lang="en-US"/>
        </a:p>
      </dgm:t>
    </dgm:pt>
  </dgm:ptLst>
  <dgm:cxnLst>
    <dgm:cxn modelId="{1D98AAEC-B542-4361-A377-4C75C36AF565}" type="presOf" srcId="{C9C8A03A-7A78-4E70-831E-CBD5DCD7FBD7}" destId="{BA221D3E-8987-45A9-A96E-C56EA7B08840}" srcOrd="1" destOrd="0" presId="urn:microsoft.com/office/officeart/2005/8/layout/gear1"/>
    <dgm:cxn modelId="{3F5DF88D-E1E2-412E-8712-532586A564BF}" type="presOf" srcId="{C9C8A03A-7A78-4E70-831E-CBD5DCD7FBD7}" destId="{F10E986B-C760-49A2-955A-319D2BAE0F14}" srcOrd="0" destOrd="0" presId="urn:microsoft.com/office/officeart/2005/8/layout/gear1"/>
    <dgm:cxn modelId="{B8248CC9-BD91-4A00-913B-B7D82C54BAAE}" type="presOf" srcId="{90CD0C58-15DA-4CC9-8CD5-5346D4E95854}" destId="{C3197FD6-8D0B-4305-A23C-0BAB85B93B76}" srcOrd="1" destOrd="0" presId="urn:microsoft.com/office/officeart/2005/8/layout/gear1"/>
    <dgm:cxn modelId="{9192860F-1CEF-463B-8992-8BD976AAEFF4}" type="presOf" srcId="{90CD0C58-15DA-4CC9-8CD5-5346D4E95854}" destId="{283BEED4-D98B-4A54-91DB-9A839C9861BF}" srcOrd="0" destOrd="0" presId="urn:microsoft.com/office/officeart/2005/8/layout/gear1"/>
    <dgm:cxn modelId="{4C4A1572-CDD6-43FD-827D-88228D8F8BA1}" srcId="{C140B1A7-1B51-495D-B8AD-D4E5C0BFE8E6}" destId="{90CD0C58-15DA-4CC9-8CD5-5346D4E95854}" srcOrd="1" destOrd="0" parTransId="{B0E9F921-67FA-4769-BBC2-B3F130680508}" sibTransId="{8E5F8AB9-D10D-4A05-B139-29BDAD7BD5C5}"/>
    <dgm:cxn modelId="{730012DE-7550-4949-8F1E-694CAFD04A0B}" srcId="{C140B1A7-1B51-495D-B8AD-D4E5C0BFE8E6}" destId="{C9C8A03A-7A78-4E70-831E-CBD5DCD7FBD7}" srcOrd="2" destOrd="0" parTransId="{1D3B9640-DD0D-4060-AC54-E77A1E55C6BF}" sibTransId="{6C247628-9D0A-442E-8284-8CFE80B37A5E}"/>
    <dgm:cxn modelId="{380A2FE7-7B3D-4245-831D-82FE942F1D7B}" type="presOf" srcId="{6C247628-9D0A-442E-8284-8CFE80B37A5E}" destId="{1BA1EC76-D5D0-4DA5-AC4D-057AA21B7C46}" srcOrd="0" destOrd="0" presId="urn:microsoft.com/office/officeart/2005/8/layout/gear1"/>
    <dgm:cxn modelId="{0EB03DB2-D995-442A-96D9-A5F3B9873922}" type="presOf" srcId="{61E249D3-78AA-4A68-B3BA-BFB1F653622A}" destId="{5C8A12FE-F2CD-48ED-B04D-C4F7A3F17101}" srcOrd="1" destOrd="0" presId="urn:microsoft.com/office/officeart/2005/8/layout/gear1"/>
    <dgm:cxn modelId="{7C987BBF-614F-445A-BC7B-B8E1D9FA059E}" type="presOf" srcId="{C4A09A26-8CFB-4A38-B1BC-5F94378F48B0}" destId="{75DE3934-DD4D-4B55-825B-19BB435DECC6}" srcOrd="0" destOrd="0" presId="urn:microsoft.com/office/officeart/2005/8/layout/gear1"/>
    <dgm:cxn modelId="{C8CDD7F4-9751-42C7-9FDB-7722E48AE156}" type="presOf" srcId="{C9C8A03A-7A78-4E70-831E-CBD5DCD7FBD7}" destId="{7F1CFABE-B0B1-4BBB-B84E-03B0CEB38A19}" srcOrd="3" destOrd="0" presId="urn:microsoft.com/office/officeart/2005/8/layout/gear1"/>
    <dgm:cxn modelId="{52F04B44-BFCD-4D11-A581-C86B39CF4878}" type="presOf" srcId="{C140B1A7-1B51-495D-B8AD-D4E5C0BFE8E6}" destId="{67003852-C6D9-487C-A43F-229252B63CAC}" srcOrd="0" destOrd="0" presId="urn:microsoft.com/office/officeart/2005/8/layout/gear1"/>
    <dgm:cxn modelId="{DEFBEDC8-9E81-4B58-AB85-6E6D1306750A}" type="presOf" srcId="{61E249D3-78AA-4A68-B3BA-BFB1F653622A}" destId="{AB2493F3-E03A-4B9D-B8E7-15B03265AB44}" srcOrd="0" destOrd="0" presId="urn:microsoft.com/office/officeart/2005/8/layout/gear1"/>
    <dgm:cxn modelId="{2276C299-3B62-4450-BB79-7CEBAF1D2564}" type="presOf" srcId="{8E5F8AB9-D10D-4A05-B139-29BDAD7BD5C5}" destId="{BCEBDA36-4276-404F-9220-115F64F1DF26}" srcOrd="0" destOrd="0" presId="urn:microsoft.com/office/officeart/2005/8/layout/gear1"/>
    <dgm:cxn modelId="{D456EF2A-407F-4FE4-AF29-D69129D65D0A}" type="presOf" srcId="{C9C8A03A-7A78-4E70-831E-CBD5DCD7FBD7}" destId="{AF82C038-319E-4741-86DF-814573F93BB1}" srcOrd="2" destOrd="0" presId="urn:microsoft.com/office/officeart/2005/8/layout/gear1"/>
    <dgm:cxn modelId="{92433E36-1D54-4FD5-AB2A-B635448F8674}" srcId="{C140B1A7-1B51-495D-B8AD-D4E5C0BFE8E6}" destId="{61E249D3-78AA-4A68-B3BA-BFB1F653622A}" srcOrd="0" destOrd="0" parTransId="{C888E833-22FA-444A-A8CB-86852DB92B52}" sibTransId="{C4A09A26-8CFB-4A38-B1BC-5F94378F48B0}"/>
    <dgm:cxn modelId="{44948342-A7ED-4A77-916B-ABD0AB39CF63}" type="presOf" srcId="{90CD0C58-15DA-4CC9-8CD5-5346D4E95854}" destId="{713BA2A0-26D8-441A-91A7-D5D44E7AFA06}" srcOrd="2" destOrd="0" presId="urn:microsoft.com/office/officeart/2005/8/layout/gear1"/>
    <dgm:cxn modelId="{AF4752B6-96F9-49D1-9A1D-5E5AABA5E899}" type="presOf" srcId="{61E249D3-78AA-4A68-B3BA-BFB1F653622A}" destId="{B7D2C0E5-F4AC-4B02-9D49-F4151D66B053}" srcOrd="2" destOrd="0" presId="urn:microsoft.com/office/officeart/2005/8/layout/gear1"/>
    <dgm:cxn modelId="{E35B4C75-2B04-4EE0-9B01-0A2B8A345EAE}" type="presParOf" srcId="{67003852-C6D9-487C-A43F-229252B63CAC}" destId="{AB2493F3-E03A-4B9D-B8E7-15B03265AB44}" srcOrd="0" destOrd="0" presId="urn:microsoft.com/office/officeart/2005/8/layout/gear1"/>
    <dgm:cxn modelId="{2B540F45-9D22-4244-822B-B71B0B160291}" type="presParOf" srcId="{67003852-C6D9-487C-A43F-229252B63CAC}" destId="{5C8A12FE-F2CD-48ED-B04D-C4F7A3F17101}" srcOrd="1" destOrd="0" presId="urn:microsoft.com/office/officeart/2005/8/layout/gear1"/>
    <dgm:cxn modelId="{7A0DC3F8-9761-4873-B10A-7DBF62EDFD64}" type="presParOf" srcId="{67003852-C6D9-487C-A43F-229252B63CAC}" destId="{B7D2C0E5-F4AC-4B02-9D49-F4151D66B053}" srcOrd="2" destOrd="0" presId="urn:microsoft.com/office/officeart/2005/8/layout/gear1"/>
    <dgm:cxn modelId="{196F84BD-FA23-421E-8FFD-BA849ED540A5}" type="presParOf" srcId="{67003852-C6D9-487C-A43F-229252B63CAC}" destId="{283BEED4-D98B-4A54-91DB-9A839C9861BF}" srcOrd="3" destOrd="0" presId="urn:microsoft.com/office/officeart/2005/8/layout/gear1"/>
    <dgm:cxn modelId="{F86F9E20-93D8-4C5B-A29B-FCEA07B19516}" type="presParOf" srcId="{67003852-C6D9-487C-A43F-229252B63CAC}" destId="{C3197FD6-8D0B-4305-A23C-0BAB85B93B76}" srcOrd="4" destOrd="0" presId="urn:microsoft.com/office/officeart/2005/8/layout/gear1"/>
    <dgm:cxn modelId="{53D12121-2A6C-4374-9B90-80F89A4468D0}" type="presParOf" srcId="{67003852-C6D9-487C-A43F-229252B63CAC}" destId="{713BA2A0-26D8-441A-91A7-D5D44E7AFA06}" srcOrd="5" destOrd="0" presId="urn:microsoft.com/office/officeart/2005/8/layout/gear1"/>
    <dgm:cxn modelId="{E549126D-C77F-459F-A494-6A6308B6D632}" type="presParOf" srcId="{67003852-C6D9-487C-A43F-229252B63CAC}" destId="{F10E986B-C760-49A2-955A-319D2BAE0F14}" srcOrd="6" destOrd="0" presId="urn:microsoft.com/office/officeart/2005/8/layout/gear1"/>
    <dgm:cxn modelId="{5D286835-9515-4A6D-8B3A-535A4414ED72}" type="presParOf" srcId="{67003852-C6D9-487C-A43F-229252B63CAC}" destId="{BA221D3E-8987-45A9-A96E-C56EA7B08840}" srcOrd="7" destOrd="0" presId="urn:microsoft.com/office/officeart/2005/8/layout/gear1"/>
    <dgm:cxn modelId="{3F4F2336-299E-4906-B54C-C73E77F6FB81}" type="presParOf" srcId="{67003852-C6D9-487C-A43F-229252B63CAC}" destId="{AF82C038-319E-4741-86DF-814573F93BB1}" srcOrd="8" destOrd="0" presId="urn:microsoft.com/office/officeart/2005/8/layout/gear1"/>
    <dgm:cxn modelId="{C3FFF7F0-F23D-4122-9784-846B1556F393}" type="presParOf" srcId="{67003852-C6D9-487C-A43F-229252B63CAC}" destId="{7F1CFABE-B0B1-4BBB-B84E-03B0CEB38A19}" srcOrd="9" destOrd="0" presId="urn:microsoft.com/office/officeart/2005/8/layout/gear1"/>
    <dgm:cxn modelId="{0A9B1CB2-433F-4279-85C5-D4718E93B040}" type="presParOf" srcId="{67003852-C6D9-487C-A43F-229252B63CAC}" destId="{75DE3934-DD4D-4B55-825B-19BB435DECC6}" srcOrd="10" destOrd="0" presId="urn:microsoft.com/office/officeart/2005/8/layout/gear1"/>
    <dgm:cxn modelId="{0C119665-969B-4CE8-84B1-324B01142920}" type="presParOf" srcId="{67003852-C6D9-487C-A43F-229252B63CAC}" destId="{BCEBDA36-4276-404F-9220-115F64F1DF26}" srcOrd="11" destOrd="0" presId="urn:microsoft.com/office/officeart/2005/8/layout/gear1"/>
    <dgm:cxn modelId="{3FE61F65-D980-4407-8210-DDAFD815606C}" type="presParOf" srcId="{67003852-C6D9-487C-A43F-229252B63CAC}" destId="{1BA1EC76-D5D0-4DA5-AC4D-057AA21B7C4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493F3-E03A-4B9D-B8E7-15B03265AB44}">
      <dsp:nvSpPr>
        <dsp:cNvPr id="0" name=""/>
        <dsp:cNvSpPr/>
      </dsp:nvSpPr>
      <dsp:spPr>
        <a:xfrm>
          <a:off x="2725115" y="357128"/>
          <a:ext cx="3376083" cy="3376083"/>
        </a:xfrm>
        <a:prstGeom prst="gear9">
          <a:avLst/>
        </a:prstGeom>
        <a:gradFill rotWithShape="0">
          <a:gsLst>
            <a:gs pos="0">
              <a:schemeClr val="accent3">
                <a:shade val="50000"/>
                <a:hueOff val="0"/>
                <a:satOff val="0"/>
                <a:lumOff val="0"/>
                <a:alphaOff val="0"/>
                <a:tint val="94000"/>
                <a:satMod val="100000"/>
                <a:lumMod val="104000"/>
              </a:schemeClr>
            </a:gs>
            <a:gs pos="69000">
              <a:schemeClr val="accent3">
                <a:shade val="50000"/>
                <a:hueOff val="0"/>
                <a:satOff val="0"/>
                <a:lumOff val="0"/>
                <a:alphaOff val="0"/>
                <a:shade val="86000"/>
                <a:satMod val="130000"/>
                <a:lumMod val="102000"/>
              </a:schemeClr>
            </a:gs>
            <a:gs pos="100000">
              <a:schemeClr val="accent3">
                <a:shade val="50000"/>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3403858" y="1147959"/>
        <a:ext cx="2018597" cy="1735377"/>
      </dsp:txXfrm>
    </dsp:sp>
    <dsp:sp modelId="{283BEED4-D98B-4A54-91DB-9A839C9861BF}">
      <dsp:nvSpPr>
        <dsp:cNvPr id="0" name=""/>
        <dsp:cNvSpPr/>
      </dsp:nvSpPr>
      <dsp:spPr>
        <a:xfrm rot="21058516">
          <a:off x="512433" y="650442"/>
          <a:ext cx="2455333" cy="2455333"/>
        </a:xfrm>
        <a:prstGeom prst="gear6">
          <a:avLst/>
        </a:prstGeom>
        <a:gradFill rotWithShape="0">
          <a:gsLst>
            <a:gs pos="0">
              <a:schemeClr val="accent3">
                <a:shade val="50000"/>
                <a:hueOff val="248349"/>
                <a:satOff val="-2058"/>
                <a:lumOff val="27845"/>
                <a:alphaOff val="0"/>
                <a:tint val="94000"/>
                <a:satMod val="100000"/>
                <a:lumMod val="104000"/>
              </a:schemeClr>
            </a:gs>
            <a:gs pos="69000">
              <a:schemeClr val="accent3">
                <a:shade val="50000"/>
                <a:hueOff val="248349"/>
                <a:satOff val="-2058"/>
                <a:lumOff val="27845"/>
                <a:alphaOff val="0"/>
                <a:shade val="86000"/>
                <a:satMod val="130000"/>
                <a:lumMod val="102000"/>
              </a:schemeClr>
            </a:gs>
            <a:gs pos="100000">
              <a:schemeClr val="accent3">
                <a:shade val="50000"/>
                <a:hueOff val="248349"/>
                <a:satOff val="-2058"/>
                <a:lumOff val="2784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130570" y="1272315"/>
        <a:ext cx="1219059" cy="1211587"/>
      </dsp:txXfrm>
    </dsp:sp>
    <dsp:sp modelId="{F10E986B-C760-49A2-955A-319D2BAE0F14}">
      <dsp:nvSpPr>
        <dsp:cNvPr id="0" name=""/>
        <dsp:cNvSpPr/>
      </dsp:nvSpPr>
      <dsp:spPr>
        <a:xfrm rot="20700000">
          <a:off x="2516840" y="3462270"/>
          <a:ext cx="2405725" cy="2405725"/>
        </a:xfrm>
        <a:prstGeom prst="gear6">
          <a:avLst/>
        </a:prstGeom>
        <a:gradFill rotWithShape="0">
          <a:gsLst>
            <a:gs pos="0">
              <a:schemeClr val="accent3">
                <a:shade val="50000"/>
                <a:hueOff val="248349"/>
                <a:satOff val="-2058"/>
                <a:lumOff val="27845"/>
                <a:alphaOff val="0"/>
                <a:tint val="94000"/>
                <a:satMod val="100000"/>
                <a:lumMod val="104000"/>
              </a:schemeClr>
            </a:gs>
            <a:gs pos="69000">
              <a:schemeClr val="accent3">
                <a:shade val="50000"/>
                <a:hueOff val="248349"/>
                <a:satOff val="-2058"/>
                <a:lumOff val="27845"/>
                <a:alphaOff val="0"/>
                <a:shade val="86000"/>
                <a:satMod val="130000"/>
                <a:lumMod val="102000"/>
              </a:schemeClr>
            </a:gs>
            <a:gs pos="100000">
              <a:schemeClr val="accent3">
                <a:shade val="50000"/>
                <a:hueOff val="248349"/>
                <a:satOff val="-2058"/>
                <a:lumOff val="2784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rot="-20700000">
        <a:off x="3044486" y="3989917"/>
        <a:ext cx="1350433" cy="1350433"/>
      </dsp:txXfrm>
    </dsp:sp>
    <dsp:sp modelId="{75DE3934-DD4D-4B55-825B-19BB435DECC6}">
      <dsp:nvSpPr>
        <dsp:cNvPr id="0" name=""/>
        <dsp:cNvSpPr/>
      </dsp:nvSpPr>
      <dsp:spPr>
        <a:xfrm>
          <a:off x="2333176" y="-53728"/>
          <a:ext cx="4234051" cy="4422896"/>
        </a:xfrm>
        <a:prstGeom prst="circularArrow">
          <a:avLst>
            <a:gd name="adj1" fmla="val 4688"/>
            <a:gd name="adj2" fmla="val 299029"/>
            <a:gd name="adj3" fmla="val 2548946"/>
            <a:gd name="adj4" fmla="val 15792385"/>
            <a:gd name="adj5" fmla="val 5469"/>
          </a:avLst>
        </a:prstGeom>
        <a:solidFill>
          <a:schemeClr val="accent3">
            <a:shade val="90000"/>
            <a:hueOff val="0"/>
            <a:satOff val="0"/>
            <a:lumOff val="0"/>
            <a:alphaOff val="0"/>
          </a:schemeClr>
        </a:soli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CEBDA36-4276-404F-9220-115F64F1DF26}">
      <dsp:nvSpPr>
        <dsp:cNvPr id="0" name=""/>
        <dsp:cNvSpPr/>
      </dsp:nvSpPr>
      <dsp:spPr>
        <a:xfrm rot="855303">
          <a:off x="34196" y="123780"/>
          <a:ext cx="3382649" cy="3139757"/>
        </a:xfrm>
        <a:prstGeom prst="leftCircularArrow">
          <a:avLst>
            <a:gd name="adj1" fmla="val 6452"/>
            <a:gd name="adj2" fmla="val 429999"/>
            <a:gd name="adj3" fmla="val 10489124"/>
            <a:gd name="adj4" fmla="val 14837806"/>
            <a:gd name="adj5" fmla="val 7527"/>
          </a:avLst>
        </a:prstGeom>
        <a:solidFill>
          <a:schemeClr val="accent3">
            <a:shade val="90000"/>
            <a:hueOff val="259655"/>
            <a:satOff val="-4043"/>
            <a:lumOff val="20871"/>
            <a:alphaOff val="0"/>
          </a:schemeClr>
        </a:soli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BA1EC76-D5D0-4DA5-AC4D-057AA21B7C46}">
      <dsp:nvSpPr>
        <dsp:cNvPr id="0" name=""/>
        <dsp:cNvSpPr/>
      </dsp:nvSpPr>
      <dsp:spPr>
        <a:xfrm rot="3023970" flipH="1">
          <a:off x="2160917" y="2871996"/>
          <a:ext cx="3333936" cy="3385291"/>
        </a:xfrm>
        <a:prstGeom prst="circularArrow">
          <a:avLst>
            <a:gd name="adj1" fmla="val 5984"/>
            <a:gd name="adj2" fmla="val 394124"/>
            <a:gd name="adj3" fmla="val 13313824"/>
            <a:gd name="adj4" fmla="val 10508221"/>
            <a:gd name="adj5" fmla="val 6981"/>
          </a:avLst>
        </a:prstGeom>
        <a:solidFill>
          <a:schemeClr val="accent3">
            <a:shade val="90000"/>
            <a:hueOff val="259655"/>
            <a:satOff val="-4043"/>
            <a:lumOff val="20871"/>
            <a:alphaOff val="0"/>
          </a:schemeClr>
        </a:soli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D7D41-18BE-45E6-A254-B4CCDE40BFA5}" type="datetimeFigureOut">
              <a:rPr lang="en-US" smtClean="0"/>
              <a:t>3/31/2014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96AA9-13AE-4547-8CC2-B609A2D8017E}" type="slidenum">
              <a:rPr lang="en-US" smtClean="0"/>
              <a:t>‹#›</a:t>
            </a:fld>
            <a:endParaRPr lang="en-US"/>
          </a:p>
        </p:txBody>
      </p:sp>
    </p:spTree>
    <p:extLst>
      <p:ext uri="{BB962C8B-B14F-4D97-AF65-F5344CB8AC3E}">
        <p14:creationId xmlns:p14="http://schemas.microsoft.com/office/powerpoint/2010/main" val="2725370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B4B12B-5A7F-4A97-8DB2-DF2C3A8581E6}"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B4B12B-5A7F-4A97-8DB2-DF2C3A8581E6}"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C68D739-1399-48BA-A189-D8C88008DA0F}" type="datetimeFigureOut">
              <a:rPr lang="en-US"/>
              <a:pPr>
                <a:defRPr/>
              </a:pPr>
              <a:t>3/31/2014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E4C428-5A28-4E50-A4A4-C48EB2667FCC}" type="slidenum">
              <a:rPr lang="he-IL"/>
              <a:pPr>
                <a:defRPr/>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13795" y="5108728"/>
            <a:ext cx="10365998"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541C53-795F-4954-951F-9E2D8613189D}" type="datetimeFigureOut">
              <a:rPr lang="en-US"/>
              <a:pPr>
                <a:defRPr/>
              </a:pPr>
              <a:t>3/31/2014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EC8C26-B223-40D7-8766-521D479E2790}" type="slidenum">
              <a:rPr lang="he-IL"/>
              <a:pPr>
                <a:defRPr/>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3DBA09-370F-4F68-B290-3E6F6B2565E6}" type="datetimeFigureOut">
              <a:rPr lang="en-US"/>
              <a:pPr>
                <a:defRPr/>
              </a:pPr>
              <a:t>3/31/2014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3861CC-8E1F-4170-8FC9-6445A2A1F8F6}" type="slidenum">
              <a:rPr lang="he-IL"/>
              <a:pPr>
                <a:defRPr/>
              </a:pPr>
              <a:t>‹#›</a:t>
            </a:fld>
            <a:endParaRPr 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0"/>
          <p:cNvSpPr txBox="1"/>
          <p:nvPr/>
        </p:nvSpPr>
        <p:spPr>
          <a:xfrm>
            <a:off x="836613" y="735013"/>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rtl="0" fontAlgn="auto">
              <a:spcAft>
                <a:spcPts val="0"/>
              </a:spcAft>
              <a:defRPr/>
            </a:pPr>
            <a:r>
              <a:rPr lang="en-US" sz="8000" dirty="0">
                <a:effectLst/>
                <a:latin typeface="+mn-lt"/>
                <a:cs typeface="+mn-cs"/>
              </a:rPr>
              <a:t>“</a:t>
            </a:r>
          </a:p>
        </p:txBody>
      </p:sp>
      <p:sp>
        <p:nvSpPr>
          <p:cNvPr id="6" name="TextBox 12"/>
          <p:cNvSpPr txBox="1"/>
          <p:nvPr/>
        </p:nvSpPr>
        <p:spPr>
          <a:xfrm>
            <a:off x="10658475" y="2971800"/>
            <a:ext cx="6096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rtl="0"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Date Placeholder 4"/>
          <p:cNvSpPr>
            <a:spLocks noGrp="1"/>
          </p:cNvSpPr>
          <p:nvPr>
            <p:ph type="dt" sz="half" idx="14"/>
          </p:nvPr>
        </p:nvSpPr>
        <p:spPr/>
        <p:txBody>
          <a:bodyPr/>
          <a:lstStyle>
            <a:lvl1pPr>
              <a:defRPr/>
            </a:lvl1pPr>
          </a:lstStyle>
          <a:p>
            <a:pPr>
              <a:defRPr/>
            </a:pPr>
            <a:fld id="{79D71A97-59F0-49FE-8E5E-8FEC6F0B9D58}" type="datetimeFigureOut">
              <a:rPr lang="en-US"/>
              <a:pPr>
                <a:defRPr/>
              </a:pPr>
              <a:t>3/31/2014</a:t>
            </a:fld>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12800178-2ADE-4861-B100-5DF7EC691FEA}" type="slidenum">
              <a:rPr lang="he-IL"/>
              <a:pPr>
                <a:defRPr/>
              </a:pPr>
              <a:t>‹#›</a:t>
            </a:fld>
            <a:endParaRPr lang="en-US"/>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C4091E-D87A-4D44-B936-BD8092933F64}" type="datetimeFigureOut">
              <a:rPr lang="en-US"/>
              <a:pPr>
                <a:defRPr/>
              </a:pPr>
              <a:t>3/31/2014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E336C0-4E18-4A3B-8D44-828AECD29374}" type="slidenum">
              <a:rPr lang="he-IL"/>
              <a:pPr>
                <a:defRPr/>
              </a:pPr>
              <a:t>‹#›</a:t>
            </a:fld>
            <a:endParaRPr lang="en-US"/>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3"/>
          <p:cNvSpPr>
            <a:spLocks noGrp="1"/>
          </p:cNvSpPr>
          <p:nvPr>
            <p:ph type="dt" sz="half" idx="18"/>
          </p:nvPr>
        </p:nvSpPr>
        <p:spPr/>
        <p:txBody>
          <a:bodyPr/>
          <a:lstStyle>
            <a:lvl1pPr>
              <a:defRPr/>
            </a:lvl1pPr>
          </a:lstStyle>
          <a:p>
            <a:pPr>
              <a:defRPr/>
            </a:pPr>
            <a:fld id="{C259A393-760F-4624-80F0-38BDC7E4DB41}" type="datetimeFigureOut">
              <a:rPr lang="en-US"/>
              <a:pPr>
                <a:defRPr/>
              </a:pPr>
              <a:t>3/31/2014</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E1EB1D61-34DA-43B3-9905-D76A150B600D}" type="slidenum">
              <a:rPr lang="he-IL"/>
              <a:pPr>
                <a:defRPr/>
              </a:pPr>
              <a:t>‹#›</a:t>
            </a:fld>
            <a:endParaRPr lang="en-US"/>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913795" y="4772161"/>
            <a:ext cx="3298955" cy="101903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4441348" y="4772160"/>
            <a:ext cx="3300336" cy="101903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7973298" y="4772161"/>
            <a:ext cx="3294258" cy="1019037"/>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3"/>
          <p:cNvSpPr>
            <a:spLocks noGrp="1"/>
          </p:cNvSpPr>
          <p:nvPr>
            <p:ph type="dt" sz="half" idx="23"/>
          </p:nvPr>
        </p:nvSpPr>
        <p:spPr/>
        <p:txBody>
          <a:bodyPr/>
          <a:lstStyle>
            <a:lvl1pPr>
              <a:defRPr/>
            </a:lvl1pPr>
          </a:lstStyle>
          <a:p>
            <a:pPr>
              <a:defRPr/>
            </a:pPr>
            <a:fld id="{D8AD3079-0E56-4850-A381-96ECA40825E4}" type="datetimeFigureOut">
              <a:rPr lang="en-US"/>
              <a:pPr>
                <a:defRPr/>
              </a:pPr>
              <a:t>3/31/2014</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9414FE32-0A1B-44CF-B808-772364818DEF}" type="slidenum">
              <a:rPr lang="he-IL"/>
              <a:pPr>
                <a:defRPr/>
              </a:pPr>
              <a:t>‹#›</a:t>
            </a:fld>
            <a:endParaRPr lang="en-US"/>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93190A5-54E2-49B8-9E87-7EBFE799CC29}" type="datetimeFigureOut">
              <a:rPr lang="en-US"/>
              <a:pPr>
                <a:defRPr/>
              </a:pPr>
              <a:t>3/31/2014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6D7734-738C-40D5-8E2F-C76BA04230AF}" type="slidenum">
              <a:rPr lang="he-IL"/>
              <a:pPr>
                <a:defRPr/>
              </a:pPr>
              <a:t>‹#›</a:t>
            </a:fld>
            <a:endParaRPr lang="en-US"/>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7A799BC-1739-4953-8A5E-8C0474AACFD9}" type="datetimeFigureOut">
              <a:rPr lang="en-US"/>
              <a:pPr>
                <a:defRPr/>
              </a:pPr>
              <a:t>3/31/2014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CEDAF1-985D-4F6A-B511-A49757338E8D}" type="slidenum">
              <a:rPr lang="he-IL"/>
              <a:pPr>
                <a:defRPr/>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15288A5-B6A2-4221-A4D9-1A514980D409}" type="datetimeFigureOut">
              <a:rPr lang="en-US"/>
              <a:pPr>
                <a:defRPr/>
              </a:pPr>
              <a:t>3/31/2014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06E6B5-BD79-42A1-A20F-27B15278C955}" type="slidenum">
              <a:rPr lang="he-IL"/>
              <a:pPr>
                <a:defRPr/>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0F432F3-7840-4169-B4F9-71502BAB759F}" type="datetimeFigureOut">
              <a:rPr lang="en-US"/>
              <a:pPr>
                <a:defRPr/>
              </a:pPr>
              <a:t>3/31/2014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634FBE-ABA0-41D8-8CC5-3EE429295650}" type="slidenum">
              <a:rPr lang="he-IL"/>
              <a:pPr>
                <a:defRPr/>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049B931-C693-43CF-8344-2129815B9D09}" type="datetimeFigureOut">
              <a:rPr lang="en-US"/>
              <a:pPr>
                <a:defRPr/>
              </a:pPr>
              <a:t>3/31/2014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1D009F-D36D-4821-B9B2-31DE5312B326}" type="slidenum">
              <a:rPr lang="he-IL"/>
              <a:pPr>
                <a:defRPr/>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CB321C2-6922-401D-A449-41B2521CA2A2}" type="datetimeFigureOut">
              <a:rPr lang="en-US"/>
              <a:pPr>
                <a:defRPr/>
              </a:pPr>
              <a:t>3/31/2014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3624270-5380-424A-B763-E3E02A821FF0}" type="slidenum">
              <a:rPr lang="he-IL"/>
              <a:pPr>
                <a:defRPr/>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329C3F9-533C-44C0-86AA-8D8D01026B64}" type="datetimeFigureOut">
              <a:rPr lang="en-US"/>
              <a:pPr>
                <a:defRPr/>
              </a:pPr>
              <a:t>3/31/2014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387B06-C69C-478C-A577-5529600325E6}" type="slidenum">
              <a:rPr lang="he-IL"/>
              <a:pPr>
                <a:defRPr/>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EEF40B-98E1-4180-9118-24A5C17AA2ED}" type="datetimeFigureOut">
              <a:rPr lang="en-US"/>
              <a:pPr>
                <a:defRPr/>
              </a:pPr>
              <a:t>3/31/2014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5A69F6C-F42F-44C7-88D2-F81EAD8B9E77}" type="slidenum">
              <a:rPr lang="he-IL"/>
              <a:pPr>
                <a:defRPr/>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BFCA75-8002-41F8-92BD-DE1A69A4130B}" type="datetimeFigureOut">
              <a:rPr lang="en-US"/>
              <a:pPr>
                <a:defRPr/>
              </a:pPr>
              <a:t>3/31/2014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922CD7-F46B-4D7E-AAC2-B420A35942A1}" type="slidenum">
              <a:rPr lang="he-IL"/>
              <a:pPr>
                <a:defRPr/>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13794" y="2971800"/>
            <a:ext cx="5934950"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B55D8E-95C5-4B34-AABF-248BE7E6A02F}" type="datetimeFigureOut">
              <a:rPr lang="en-US"/>
              <a:pPr>
                <a:defRPr/>
              </a:pPr>
              <a:t>3/31/2014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EA775F-3FC4-47A4-A8CC-BA9DA90E9B78}" type="slidenum">
              <a:rPr lang="he-IL"/>
              <a:pPr>
                <a:defRPr/>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09600"/>
            <a:ext cx="1035367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095500"/>
            <a:ext cx="10353675" cy="3695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rtl="0" fontAlgn="auto">
              <a:spcBef>
                <a:spcPts val="0"/>
              </a:spcBef>
              <a:spcAft>
                <a:spcPts val="0"/>
              </a:spcAft>
              <a:defRPr sz="1000">
                <a:solidFill>
                  <a:schemeClr val="tx1">
                    <a:tint val="75000"/>
                  </a:schemeClr>
                </a:solidFill>
                <a:latin typeface="+mn-lt"/>
                <a:cs typeface="+mn-cs"/>
              </a:defRPr>
            </a:lvl1pPr>
          </a:lstStyle>
          <a:p>
            <a:pPr>
              <a:defRPr/>
            </a:pPr>
            <a:fld id="{52CADD81-9C47-43F1-818D-6FD7D7047E96}" type="datetimeFigureOut">
              <a:rPr lang="en-US"/>
              <a:pPr>
                <a:defRPr/>
              </a:pPr>
              <a:t>3/31/2014</a:t>
            </a:fld>
            <a:endParaRPr lang="en-US"/>
          </a:p>
        </p:txBody>
      </p:sp>
      <p:sp>
        <p:nvSpPr>
          <p:cNvPr id="5" name="Footer Placeholder 4"/>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rtl="0" fontAlgn="auto">
              <a:spcBef>
                <a:spcPts val="0"/>
              </a:spcBef>
              <a:spcAft>
                <a:spcPts val="0"/>
              </a:spcAft>
              <a:defRPr sz="10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514013" y="5883275"/>
            <a:ext cx="754062" cy="365125"/>
          </a:xfrm>
          <a:prstGeom prst="rect">
            <a:avLst/>
          </a:prstGeom>
        </p:spPr>
        <p:txBody>
          <a:bodyPr vert="horz" wrap="square" lIns="91440" tIns="45720" rIns="91440" bIns="45720" numCol="1" anchor="ctr" anchorCtr="0" compatLnSpc="1">
            <a:prstTxWarp prst="textNoShape">
              <a:avLst/>
            </a:prstTxWarp>
          </a:bodyPr>
          <a:lstStyle>
            <a:lvl1pPr rtl="0">
              <a:defRPr sz="1000">
                <a:solidFill>
                  <a:srgbClr val="FFFFFF"/>
                </a:solidFill>
                <a:latin typeface="Rockwell" pitchFamily="18" charset="0"/>
              </a:defRPr>
            </a:lvl1pPr>
          </a:lstStyle>
          <a:p>
            <a:pPr>
              <a:defRPr/>
            </a:pPr>
            <a:fld id="{96AA394F-9FB1-4F89-B982-B85BF85D5DC0}" type="slidenum">
              <a:rPr lang="he-IL"/>
              <a:pPr>
                <a:defRPr/>
              </a:pPr>
              <a:t>‹#›</a:t>
            </a:fld>
            <a:endParaRPr lang="en-US"/>
          </a:p>
        </p:txBody>
      </p:sp>
    </p:spTree>
  </p:cSld>
  <p:clrMap bg1="dk1" tx1="lt1" bg2="dk2" tx2="lt2" accent1="accent1" accent2="accent2" accent3="accent3" accent4="accent4" accent5="accent5" accent6="accent6" hlink="hlink" folHlink="folHlink"/>
  <p:sldLayoutIdLst>
    <p:sldLayoutId id="2147483941" r:id="rId1"/>
    <p:sldLayoutId id="2147483940" r:id="rId2"/>
    <p:sldLayoutId id="2147483939" r:id="rId3"/>
    <p:sldLayoutId id="2147483938" r:id="rId4"/>
    <p:sldLayoutId id="2147483937" r:id="rId5"/>
    <p:sldLayoutId id="2147483936" r:id="rId6"/>
    <p:sldLayoutId id="2147483935" r:id="rId7"/>
    <p:sldLayoutId id="2147483934" r:id="rId8"/>
    <p:sldLayoutId id="2147483933" r:id="rId9"/>
    <p:sldLayoutId id="2147483932" r:id="rId10"/>
    <p:sldLayoutId id="2147483931" r:id="rId11"/>
    <p:sldLayoutId id="2147483942" r:id="rId12"/>
    <p:sldLayoutId id="2147483930" r:id="rId13"/>
    <p:sldLayoutId id="2147483929" r:id="rId14"/>
    <p:sldLayoutId id="2147483928" r:id="rId15"/>
    <p:sldLayoutId id="2147483927" r:id="rId16"/>
    <p:sldLayoutId id="2147483926" r:id="rId17"/>
  </p:sldLayoutIdLst>
  <p:transition spd="slow">
    <p:push dir="u"/>
  </p:transition>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itchFamily="18" charset="0"/>
        </a:defRPr>
      </a:lvl5pPr>
      <a:lvl6pPr marL="457200" algn="ctr" rtl="0" fontAlgn="base">
        <a:lnSpc>
          <a:spcPct val="90000"/>
        </a:lnSpc>
        <a:spcBef>
          <a:spcPct val="0"/>
        </a:spcBef>
        <a:spcAft>
          <a:spcPct val="0"/>
        </a:spcAft>
        <a:defRPr sz="3400" b="1">
          <a:solidFill>
            <a:schemeClr val="tx1"/>
          </a:solidFill>
          <a:latin typeface="Bookman Old Style" pitchFamily="18" charset="0"/>
        </a:defRPr>
      </a:lvl6pPr>
      <a:lvl7pPr marL="914400" algn="ctr" rtl="0" fontAlgn="base">
        <a:lnSpc>
          <a:spcPct val="90000"/>
        </a:lnSpc>
        <a:spcBef>
          <a:spcPct val="0"/>
        </a:spcBef>
        <a:spcAft>
          <a:spcPct val="0"/>
        </a:spcAft>
        <a:defRPr sz="3400" b="1">
          <a:solidFill>
            <a:schemeClr val="tx1"/>
          </a:solidFill>
          <a:latin typeface="Bookman Old Style" pitchFamily="18" charset="0"/>
        </a:defRPr>
      </a:lvl7pPr>
      <a:lvl8pPr marL="1371600" algn="ctr" rtl="0" fontAlgn="base">
        <a:lnSpc>
          <a:spcPct val="90000"/>
        </a:lnSpc>
        <a:spcBef>
          <a:spcPct val="0"/>
        </a:spcBef>
        <a:spcAft>
          <a:spcPct val="0"/>
        </a:spcAft>
        <a:defRPr sz="3400" b="1">
          <a:solidFill>
            <a:schemeClr val="tx1"/>
          </a:solidFill>
          <a:latin typeface="Bookman Old Style" pitchFamily="18" charset="0"/>
        </a:defRPr>
      </a:lvl8pPr>
      <a:lvl9pPr marL="1828800" algn="ctr" rtl="0" fontAlgn="base">
        <a:lnSpc>
          <a:spcPct val="90000"/>
        </a:lnSpc>
        <a:spcBef>
          <a:spcPct val="0"/>
        </a:spcBef>
        <a:spcAft>
          <a:spcPct val="0"/>
        </a:spcAft>
        <a:defRPr sz="3400" b="1">
          <a:solidFill>
            <a:schemeClr val="tx1"/>
          </a:solidFill>
          <a:latin typeface="Bookman Old Style" pitchFamily="18" charset="0"/>
        </a:defRPr>
      </a:lvl9pPr>
    </p:titleStyle>
    <p:bodyStyle>
      <a:lvl1pPr marL="228600" indent="-228600" algn="l" rtl="0" eaLnBrk="0" fontAlgn="base" hangingPunct="0">
        <a:lnSpc>
          <a:spcPct val="120000"/>
        </a:lnSpc>
        <a:spcBef>
          <a:spcPts val="1000"/>
        </a:spcBef>
        <a:spcAft>
          <a:spcPct val="0"/>
        </a:spcAft>
        <a:buFont typeface="Arial"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url?sa=i&amp;rct=j&amp;q=&amp;esrc=s&amp;frm=1&amp;source=images&amp;cd=&amp;cad=rja&amp;docid=t1bvO3aa0x786M&amp;tbnid=T9R31A0ltfCB1M:&amp;ved=0CAUQjRw&amp;url=http://pandodaily.com/2013/05/28/star-farm-ventures-launches-in-new-york-to-import-israeli-innovation/&amp;ei=kT6FUvL1GfXJ4AOF4oGoAw&amp;bvm=bv.56343320,d.dmg&amp;psig=AFQjCNFFXzE3_EtotSWRb3bqxz6cE4l2qw&amp;ust=1384550218280095"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m_nlEkmTDy85VM&amp;tbnid=POrpa7YG2aK7JM:&amp;ved=0CAUQjRw&amp;url=http://cafe.themarker.com/post/2411722/&amp;ei=pKuDUurWErSz4AOOwoAg&amp;bvm=bv.56343320,d.dmg&amp;psig=AFQjCNEll52baE09nleCGlNoUKICYKpWuA&amp;ust=1384447225425996"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hyperlink" Target="http://www.google.com/url?sa=i&amp;rct=j&amp;q=&amp;esrc=s&amp;frm=1&amp;source=images&amp;cd=&amp;cad=rja&amp;docid=VyDpJtj5OZReaM&amp;tbnid=_1mL_Nx9XKT1fM:&amp;ved=0CAUQjRw&amp;url=http://www.tapuz.co.il/blog/net/viewentry.aspx?entryId=973506&amp;ei=_KyDUpuFNZjH4AOh6oHYAQ&amp;bvm=bv.56343320,d.dmg&amp;psig=AFQjCNGq4kEKOKnD8M6r9Zgt-3nNwr7pDg&amp;ust=1384447581213581"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8" Type="http://schemas.openxmlformats.org/officeDocument/2006/relationships/hyperlink" Target="//upload.wikimedia.org/wikipedia/commons/f/f9/CapsuleEndoscope.jpg" TargetMode="External"/><Relationship Id="rId3" Type="http://schemas.openxmlformats.org/officeDocument/2006/relationships/image" Target="../media/image33.jpeg"/><Relationship Id="rId7" Type="http://schemas.openxmlformats.org/officeDocument/2006/relationships/image" Target="../media/image35.jpeg"/><Relationship Id="rId12" Type="http://schemas.openxmlformats.org/officeDocument/2006/relationships/image" Target="../media/image38.jpeg"/><Relationship Id="rId2" Type="http://schemas.openxmlformats.org/officeDocument/2006/relationships/hyperlink" Target="//upload.wikimedia.org/wikipedia/commons/f/f2/Flickr_-_Israel_Defense_Forces_-_Iron_Dome_Intercepts_Rockets_from_the_Gaza_Strip.jpg" TargetMode="External"/><Relationship Id="rId1" Type="http://schemas.openxmlformats.org/officeDocument/2006/relationships/slideLayout" Target="../slideLayouts/slideLayout7.xml"/><Relationship Id="rId6" Type="http://schemas.openxmlformats.org/officeDocument/2006/relationships/hyperlink" Target="//upload.wikimedia.org/wikipedia/commons/b/b7/TomateCherryTross.jpg" TargetMode="External"/><Relationship Id="rId11" Type="http://schemas.openxmlformats.org/officeDocument/2006/relationships/image" Target="../media/image37.jpeg"/><Relationship Id="rId5" Type="http://schemas.openxmlformats.org/officeDocument/2006/relationships/image" Target="../media/image34.jpeg"/><Relationship Id="rId10" Type="http://schemas.openxmlformats.org/officeDocument/2006/relationships/hyperlink" Target="//upload.wikimedia.org/wikipedia/commons/3/31/Solarboiler.jpg" TargetMode="External"/><Relationship Id="rId4" Type="http://schemas.openxmlformats.org/officeDocument/2006/relationships/hyperlink" Target="//upload.wikimedia.org/wikipedia/commons/f/f2/TwinMOS_Mobile_Disk_III_K24-256MB_USB_Flash_drive.jpg" TargetMode="External"/><Relationship Id="rId9" Type="http://schemas.openxmlformats.org/officeDocument/2006/relationships/image" Target="../media/image36.jpeg"/></Relationships>
</file>

<file path=ppt/slides/_rels/slide25.xml.rels><?xml version="1.0" encoding="UTF-8" standalone="yes"?>
<Relationships xmlns="http://schemas.openxmlformats.org/package/2006/relationships"><Relationship Id="rId2" Type="http://schemas.openxmlformats.org/officeDocument/2006/relationships/hyperlink" Target="http://www.youtube.com/watch?v=ImCaNcip9mU"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pandodaily.files.wordpress.com/2013/05/israel-flag-dec08.jpg?w=584&amp;h=328">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noChangeAspect="1"/>
          </p:cNvSpPr>
          <p:nvPr>
            <p:ph type="subTitle" idx="1"/>
          </p:nvPr>
        </p:nvSpPr>
        <p:spPr>
          <a:xfrm>
            <a:off x="850560" y="953080"/>
            <a:ext cx="10490881" cy="3674609"/>
          </a:xfrm>
        </p:spPr>
        <p:txBody>
          <a:bodyPr>
            <a:normAutofit/>
          </a:bodyPr>
          <a:lstStyle/>
          <a:p>
            <a:pPr eaLnBrk="1" fontAlgn="auto" hangingPunct="1">
              <a:spcAft>
                <a:spcPts val="0"/>
              </a:spcAft>
              <a:buFont typeface="Arial" panose="020B0604020202020204" pitchFamily="34" charset="0"/>
              <a:buNone/>
              <a:defRPr/>
            </a:pPr>
            <a:r>
              <a:rPr lang="en-US" sz="9600" b="1" dirty="0" smtClean="0">
                <a:ln w="28575">
                  <a:solidFill>
                    <a:sysClr val="windowText" lastClr="000000"/>
                  </a:solidFill>
                </a:ln>
                <a:latin typeface="Cooper Black" panose="0208090404030B020404" pitchFamily="18" charset="0"/>
              </a:rPr>
              <a:t>A hike through Zionist history</a:t>
            </a:r>
            <a:endParaRPr lang="en-US" sz="9600" dirty="0">
              <a:ln w="28575">
                <a:solidFill>
                  <a:sysClr val="windowText" lastClr="000000"/>
                </a:solidFill>
              </a:ln>
              <a:latin typeface="Cooper Black" panose="0208090404030B020404" pitchFamily="18" charset="0"/>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2576" y="0"/>
            <a:ext cx="586686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The first Aliyah</a:t>
            </a:r>
          </a:p>
        </p:txBody>
      </p:sp>
      <p:sp>
        <p:nvSpPr>
          <p:cNvPr id="3" name="Rectangle 2"/>
          <p:cNvSpPr/>
          <p:nvPr/>
        </p:nvSpPr>
        <p:spPr>
          <a:xfrm>
            <a:off x="232229" y="908595"/>
            <a:ext cx="11771085" cy="6647974"/>
          </a:xfrm>
          <a:prstGeom prst="rect">
            <a:avLst/>
          </a:prstGeom>
        </p:spPr>
        <p:txBody>
          <a:bodyPr wrap="square">
            <a:spAutoFit/>
          </a:bodyPr>
          <a:lstStyle/>
          <a:p>
            <a:pPr marL="342900" indent="-342900" algn="l" rtl="0">
              <a:lnSpc>
                <a:spcPct val="150000"/>
              </a:lnSpc>
              <a:buFont typeface="Arial" panose="020B0604020202020204" pitchFamily="34" charset="0"/>
              <a:buChar char="•"/>
            </a:pPr>
            <a:r>
              <a:rPr lang="en-US" sz="2000" dirty="0" smtClean="0">
                <a:latin typeface="Comic Sans MS" panose="030F0702030302020204" pitchFamily="66" charset="0"/>
              </a:rPr>
              <a:t>Between </a:t>
            </a:r>
            <a:r>
              <a:rPr lang="en-US" sz="2000" dirty="0">
                <a:latin typeface="Comic Sans MS" panose="030F0702030302020204" pitchFamily="66" charset="0"/>
              </a:rPr>
              <a:t>1882 and 1903, approximately </a:t>
            </a:r>
            <a:r>
              <a:rPr lang="en-US" sz="2000" b="1" u="sng" dirty="0">
                <a:latin typeface="Comic Sans MS" panose="030F0702030302020204" pitchFamily="66" charset="0"/>
              </a:rPr>
              <a:t>35,000 Jews</a:t>
            </a:r>
            <a:r>
              <a:rPr lang="en-US" sz="2000" b="1" dirty="0">
                <a:latin typeface="Comic Sans MS" panose="030F0702030302020204" pitchFamily="66" charset="0"/>
              </a:rPr>
              <a:t> </a:t>
            </a:r>
            <a:r>
              <a:rPr lang="en-US" sz="2000" dirty="0">
                <a:latin typeface="Comic Sans MS" panose="030F0702030302020204" pitchFamily="66" charset="0"/>
              </a:rPr>
              <a:t>immigrated to Palestine, then a province of the Ottoman </a:t>
            </a:r>
            <a:r>
              <a:rPr lang="en-US" sz="2000" dirty="0" smtClean="0">
                <a:latin typeface="Comic Sans MS" panose="030F0702030302020204" pitchFamily="66" charset="0"/>
              </a:rPr>
              <a:t>Empire.</a:t>
            </a:r>
          </a:p>
          <a:p>
            <a:pPr marL="342900" indent="-342900" algn="l" rtl="0">
              <a:lnSpc>
                <a:spcPct val="150000"/>
              </a:lnSpc>
              <a:buFont typeface="Arial" panose="020B0604020202020204" pitchFamily="34" charset="0"/>
              <a:buChar char="•"/>
            </a:pPr>
            <a:endParaRPr lang="en-US" sz="700" dirty="0" smtClean="0">
              <a:latin typeface="Comic Sans MS" panose="030F0702030302020204" pitchFamily="66" charset="0"/>
            </a:endParaRPr>
          </a:p>
          <a:p>
            <a:pPr marL="342900" indent="-342900" algn="l" rtl="0">
              <a:lnSpc>
                <a:spcPct val="150000"/>
              </a:lnSpc>
              <a:buFont typeface="Arial" panose="020B0604020202020204" pitchFamily="34" charset="0"/>
              <a:buChar char="•"/>
            </a:pPr>
            <a:r>
              <a:rPr lang="en-US" sz="2000" dirty="0" smtClean="0">
                <a:latin typeface="Comic Sans MS" panose="030F0702030302020204" pitchFamily="66" charset="0"/>
              </a:rPr>
              <a:t>The </a:t>
            </a:r>
            <a:r>
              <a:rPr lang="en-US" sz="2000" dirty="0">
                <a:latin typeface="Comic Sans MS" panose="030F0702030302020204" pitchFamily="66" charset="0"/>
              </a:rPr>
              <a:t>majority, belonging </a:t>
            </a:r>
            <a:r>
              <a:rPr lang="en-US" sz="2000" dirty="0" smtClean="0">
                <a:latin typeface="Comic Sans MS" panose="030F0702030302020204" pitchFamily="66" charset="0"/>
              </a:rPr>
              <a:t>to small Zionist groups</a:t>
            </a:r>
            <a:r>
              <a:rPr lang="en-US" sz="2000" dirty="0">
                <a:latin typeface="Comic Sans MS" panose="030F0702030302020204" pitchFamily="66" charset="0"/>
              </a:rPr>
              <a:t>, came from the Russian Empire with a smaller number arriving from Yemen. </a:t>
            </a:r>
            <a:endParaRPr lang="en-US" sz="2000" dirty="0" smtClean="0">
              <a:latin typeface="Comic Sans MS" panose="030F0702030302020204" pitchFamily="66" charset="0"/>
            </a:endParaRPr>
          </a:p>
          <a:p>
            <a:pPr marL="342900" indent="-342900" algn="l" rtl="0">
              <a:lnSpc>
                <a:spcPct val="150000"/>
              </a:lnSpc>
              <a:buFont typeface="Arial" panose="020B0604020202020204" pitchFamily="34" charset="0"/>
              <a:buChar char="•"/>
            </a:pPr>
            <a:endParaRPr lang="en-US" sz="700" dirty="0" smtClean="0">
              <a:latin typeface="Comic Sans MS" panose="030F0702030302020204" pitchFamily="66" charset="0"/>
            </a:endParaRPr>
          </a:p>
          <a:p>
            <a:pPr marL="342900" indent="-342900" algn="l" rtl="0">
              <a:lnSpc>
                <a:spcPct val="150000"/>
              </a:lnSpc>
              <a:buFont typeface="Arial" panose="020B0604020202020204" pitchFamily="34" charset="0"/>
              <a:buChar char="•"/>
            </a:pPr>
            <a:r>
              <a:rPr lang="en-US" sz="2000" dirty="0" smtClean="0">
                <a:latin typeface="Comic Sans MS" panose="030F0702030302020204" pitchFamily="66" charset="0"/>
              </a:rPr>
              <a:t>Many </a:t>
            </a:r>
            <a:r>
              <a:rPr lang="en-US" sz="2000" dirty="0">
                <a:latin typeface="Comic Sans MS" panose="030F0702030302020204" pitchFamily="66" charset="0"/>
              </a:rPr>
              <a:t>established agricultural communities. Among the towns that these individuals established are Petah </a:t>
            </a:r>
            <a:r>
              <a:rPr lang="en-US" sz="2000" dirty="0" err="1">
                <a:latin typeface="Comic Sans MS" panose="030F0702030302020204" pitchFamily="66" charset="0"/>
              </a:rPr>
              <a:t>Tikva</a:t>
            </a:r>
            <a:r>
              <a:rPr lang="en-US" sz="2000" dirty="0">
                <a:latin typeface="Comic Sans MS" panose="030F0702030302020204" pitchFamily="66" charset="0"/>
              </a:rPr>
              <a:t> (already in 1878), </a:t>
            </a:r>
            <a:r>
              <a:rPr lang="en-US" sz="2000" dirty="0" err="1">
                <a:latin typeface="Comic Sans MS" panose="030F0702030302020204" pitchFamily="66" charset="0"/>
              </a:rPr>
              <a:t>Rishon</a:t>
            </a:r>
            <a:r>
              <a:rPr lang="en-US" sz="2000" dirty="0">
                <a:latin typeface="Comic Sans MS" panose="030F0702030302020204" pitchFamily="66" charset="0"/>
              </a:rPr>
              <a:t> </a:t>
            </a:r>
            <a:r>
              <a:rPr lang="en-US" sz="2000" dirty="0" err="1">
                <a:latin typeface="Comic Sans MS" panose="030F0702030302020204" pitchFamily="66" charset="0"/>
              </a:rPr>
              <a:t>LeZion</a:t>
            </a:r>
            <a:r>
              <a:rPr lang="en-US" sz="2000" dirty="0">
                <a:latin typeface="Comic Sans MS" panose="030F0702030302020204" pitchFamily="66" charset="0"/>
              </a:rPr>
              <a:t>, Rosh </a:t>
            </a:r>
            <a:r>
              <a:rPr lang="en-US" sz="2000" dirty="0" err="1">
                <a:latin typeface="Comic Sans MS" panose="030F0702030302020204" pitchFamily="66" charset="0"/>
              </a:rPr>
              <a:t>Pina</a:t>
            </a:r>
            <a:r>
              <a:rPr lang="en-US" sz="2000" dirty="0">
                <a:latin typeface="Comic Sans MS" panose="030F0702030302020204" pitchFamily="66" charset="0"/>
              </a:rPr>
              <a:t>, and </a:t>
            </a:r>
            <a:r>
              <a:rPr lang="en-US" sz="2000" dirty="0" err="1">
                <a:latin typeface="Comic Sans MS" panose="030F0702030302020204" pitchFamily="66" charset="0"/>
              </a:rPr>
              <a:t>Zikhron</a:t>
            </a:r>
            <a:r>
              <a:rPr lang="en-US" sz="2000" dirty="0">
                <a:latin typeface="Comic Sans MS" panose="030F0702030302020204" pitchFamily="66" charset="0"/>
              </a:rPr>
              <a:t> </a:t>
            </a:r>
            <a:r>
              <a:rPr lang="en-US" sz="2000" dirty="0" err="1" smtClean="0">
                <a:latin typeface="Comic Sans MS" panose="030F0702030302020204" pitchFamily="66" charset="0"/>
              </a:rPr>
              <a:t>Ya'aqov</a:t>
            </a:r>
            <a:r>
              <a:rPr lang="en-US" sz="2000" dirty="0" smtClean="0">
                <a:latin typeface="Comic Sans MS" panose="030F0702030302020204" pitchFamily="66" charset="0"/>
              </a:rPr>
              <a:t>.</a:t>
            </a:r>
          </a:p>
          <a:p>
            <a:pPr marL="342900" indent="-342900" algn="l" rtl="0">
              <a:lnSpc>
                <a:spcPct val="150000"/>
              </a:lnSpc>
              <a:buFont typeface="Arial" panose="020B0604020202020204" pitchFamily="34" charset="0"/>
              <a:buChar char="•"/>
            </a:pPr>
            <a:endParaRPr lang="en-US" sz="700" dirty="0" smtClean="0">
              <a:latin typeface="Comic Sans MS" panose="030F0702030302020204" pitchFamily="66" charset="0"/>
            </a:endParaRPr>
          </a:p>
          <a:p>
            <a:pPr marL="342900" indent="-342900" algn="l" rtl="0">
              <a:lnSpc>
                <a:spcPct val="150000"/>
              </a:lnSpc>
              <a:buFont typeface="Arial" panose="020B0604020202020204" pitchFamily="34" charset="0"/>
              <a:buChar char="•"/>
            </a:pPr>
            <a:r>
              <a:rPr lang="en-US" sz="2000" dirty="0" smtClean="0">
                <a:latin typeface="Comic Sans MS" panose="030F0702030302020204" pitchFamily="66" charset="0"/>
              </a:rPr>
              <a:t>Settlements of </a:t>
            </a:r>
            <a:r>
              <a:rPr lang="en-US" sz="2000" dirty="0">
                <a:latin typeface="Comic Sans MS" panose="030F0702030302020204" pitchFamily="66" charset="0"/>
              </a:rPr>
              <a:t>the first </a:t>
            </a:r>
            <a:r>
              <a:rPr lang="en-US" sz="2000" dirty="0" err="1">
                <a:latin typeface="Comic Sans MS" panose="030F0702030302020204" pitchFamily="66" charset="0"/>
              </a:rPr>
              <a:t>Aliya</a:t>
            </a:r>
            <a:r>
              <a:rPr lang="en-US" sz="2000" dirty="0">
                <a:latin typeface="Comic Sans MS" panose="030F0702030302020204" pitchFamily="66" charset="0"/>
              </a:rPr>
              <a:t> were typically plantations funded by the Baron Rothschild.  Approximately half of these immigrants are estimated to have </a:t>
            </a:r>
            <a:r>
              <a:rPr lang="en-US" sz="2000" dirty="0" smtClean="0">
                <a:latin typeface="Comic Sans MS" panose="030F0702030302020204" pitchFamily="66" charset="0"/>
              </a:rPr>
              <a:t>left</a:t>
            </a:r>
            <a:r>
              <a:rPr lang="en-US" sz="2000" dirty="0">
                <a:latin typeface="Comic Sans MS" panose="030F0702030302020204" pitchFamily="66" charset="0"/>
              </a:rPr>
              <a:t> </a:t>
            </a:r>
            <a:r>
              <a:rPr lang="en-US" sz="2000" dirty="0" smtClean="0">
                <a:latin typeface="Comic Sans MS" panose="030F0702030302020204" pitchFamily="66" charset="0"/>
              </a:rPr>
              <a:t>the land of Israel.</a:t>
            </a:r>
          </a:p>
          <a:p>
            <a:pPr marL="342900" indent="-342900" algn="l" rtl="0">
              <a:lnSpc>
                <a:spcPct val="150000"/>
              </a:lnSpc>
              <a:buFont typeface="Arial" panose="020B0604020202020204" pitchFamily="34" charset="0"/>
              <a:buChar char="•"/>
            </a:pPr>
            <a:endParaRPr lang="en-US" sz="700" dirty="0" smtClean="0">
              <a:latin typeface="Comic Sans MS" panose="030F0702030302020204" pitchFamily="66" charset="0"/>
            </a:endParaRPr>
          </a:p>
          <a:p>
            <a:pPr marL="342900" indent="-342900" algn="l" rtl="0">
              <a:lnSpc>
                <a:spcPct val="150000"/>
              </a:lnSpc>
              <a:buFont typeface="Arial" panose="020B0604020202020204" pitchFamily="34" charset="0"/>
              <a:buChar char="•"/>
            </a:pPr>
            <a:r>
              <a:rPr lang="en-US" sz="2000" b="1" u="sng" dirty="0" smtClean="0">
                <a:effectLst>
                  <a:outerShdw blurRad="38100" dist="38100" dir="2700000" algn="tl">
                    <a:srgbClr val="000000">
                      <a:alpha val="43137"/>
                    </a:srgbClr>
                  </a:outerShdw>
                </a:effectLst>
                <a:latin typeface="Comic Sans MS" panose="030F0702030302020204" pitchFamily="66" charset="0"/>
              </a:rPr>
              <a:t>But this was only the “first wave”</a:t>
            </a:r>
            <a:r>
              <a:rPr lang="en-US" sz="2000" b="1" dirty="0" smtClean="0">
                <a:effectLst>
                  <a:outerShdw blurRad="38100" dist="38100" dir="2700000" algn="tl">
                    <a:srgbClr val="000000">
                      <a:alpha val="43137"/>
                    </a:srgbClr>
                  </a:outerShdw>
                </a:effectLst>
                <a:latin typeface="Comic Sans MS" panose="030F0702030302020204" pitchFamily="66" charset="0"/>
              </a:rPr>
              <a:t>. </a:t>
            </a:r>
            <a:r>
              <a:rPr lang="en-US" sz="2000" dirty="0" smtClean="0">
                <a:latin typeface="Comic Sans MS" panose="030F0702030302020204" pitchFamily="66" charset="0"/>
              </a:rPr>
              <a:t>By the time Israel would be established, a total of 650,000 Jewish people would have made Aliyah through four more “waves”.</a:t>
            </a:r>
            <a:endParaRPr lang="en-US" sz="2000" dirty="0">
              <a:latin typeface="Comic Sans MS" panose="030F0702030302020204" pitchFamily="66" charset="0"/>
            </a:endParaRPr>
          </a:p>
          <a:p>
            <a:pPr marL="342900" indent="-342900" algn="l" rtl="0">
              <a:lnSpc>
                <a:spcPct val="150000"/>
              </a:lnSpc>
              <a:buFont typeface="Arial" panose="020B0604020202020204" pitchFamily="34" charset="0"/>
              <a:buChar char="•"/>
            </a:pPr>
            <a:endParaRPr lang="en-US" sz="2000" dirty="0" smtClean="0">
              <a:latin typeface="Comic Sans MS" panose="030F0702030302020204" pitchFamily="66" charset="0"/>
            </a:endParaRPr>
          </a:p>
          <a:p>
            <a:pPr marL="342900" indent="-342900" algn="l" rtl="0">
              <a:lnSpc>
                <a:spcPct val="150000"/>
              </a:lnSpc>
              <a:buFont typeface="Arial" panose="020B0604020202020204" pitchFamily="34" charset="0"/>
              <a:buChar char="•"/>
            </a:pPr>
            <a:endParaRPr lang="en-US" dirty="0"/>
          </a:p>
        </p:txBody>
      </p:sp>
    </p:spTree>
    <p:extLst>
      <p:ext uri="{BB962C8B-B14F-4D97-AF65-F5344CB8AC3E}">
        <p14:creationId xmlns:p14="http://schemas.microsoft.com/office/powerpoint/2010/main" val="417660105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5248" y="0"/>
            <a:ext cx="930152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The first Zionist congress</a:t>
            </a:r>
          </a:p>
        </p:txBody>
      </p:sp>
      <p:sp>
        <p:nvSpPr>
          <p:cNvPr id="3" name="Rectangle 2"/>
          <p:cNvSpPr/>
          <p:nvPr/>
        </p:nvSpPr>
        <p:spPr>
          <a:xfrm>
            <a:off x="377372" y="981165"/>
            <a:ext cx="11408228" cy="2862322"/>
          </a:xfrm>
          <a:prstGeom prst="rect">
            <a:avLst/>
          </a:prstGeom>
        </p:spPr>
        <p:txBody>
          <a:bodyPr wrap="square">
            <a:spAutoFit/>
          </a:bodyPr>
          <a:lstStyle/>
          <a:p>
            <a:pPr marL="342900" indent="-342900" algn="l" rtl="0">
              <a:lnSpc>
                <a:spcPct val="150000"/>
              </a:lnSpc>
              <a:buFont typeface="Arial" panose="020B0604020202020204" pitchFamily="34" charset="0"/>
              <a:buChar char="•"/>
            </a:pPr>
            <a:r>
              <a:rPr lang="en-US" sz="2000" dirty="0">
                <a:latin typeface="Comic Sans MS" panose="030F0702030302020204" pitchFamily="66" charset="0"/>
              </a:rPr>
              <a:t>Herzl </a:t>
            </a:r>
            <a:r>
              <a:rPr lang="en-US" sz="2000" dirty="0" smtClean="0">
                <a:latin typeface="Comic Sans MS" panose="030F0702030302020204" pitchFamily="66" charset="0"/>
              </a:rPr>
              <a:t>energetically promoted </a:t>
            </a:r>
            <a:r>
              <a:rPr lang="en-US" sz="2000" dirty="0">
                <a:latin typeface="Comic Sans MS" panose="030F0702030302020204" pitchFamily="66" charset="0"/>
              </a:rPr>
              <a:t>his ideas, continually attracting supporters, Jewish and non-Jewish alike.</a:t>
            </a:r>
          </a:p>
          <a:p>
            <a:pPr marL="342900" indent="-342900" algn="l" rtl="0">
              <a:lnSpc>
                <a:spcPct val="150000"/>
              </a:lnSpc>
              <a:buFont typeface="Arial" panose="020B0604020202020204" pitchFamily="34" charset="0"/>
              <a:buChar char="•"/>
            </a:pPr>
            <a:r>
              <a:rPr lang="en-US" sz="2000" dirty="0">
                <a:latin typeface="Comic Sans MS" panose="030F0702030302020204" pitchFamily="66" charset="0"/>
              </a:rPr>
              <a:t>In 1897 </a:t>
            </a:r>
            <a:r>
              <a:rPr lang="en-US" sz="2000" dirty="0" smtClean="0">
                <a:latin typeface="Comic Sans MS" panose="030F0702030302020204" pitchFamily="66" charset="0"/>
              </a:rPr>
              <a:t>decided </a:t>
            </a:r>
            <a:r>
              <a:rPr lang="en-US" sz="2000" dirty="0">
                <a:latin typeface="Comic Sans MS" panose="030F0702030302020204" pitchFamily="66" charset="0"/>
              </a:rPr>
              <a:t>to convey </a:t>
            </a:r>
            <a:r>
              <a:rPr lang="en-US" sz="2000" dirty="0" smtClean="0">
                <a:latin typeface="Comic Sans MS" panose="030F0702030302020204" pitchFamily="66" charset="0"/>
              </a:rPr>
              <a:t>the “First </a:t>
            </a:r>
            <a:r>
              <a:rPr lang="en-US" sz="2000" dirty="0">
                <a:latin typeface="Comic Sans MS" panose="030F0702030302020204" pitchFamily="66" charset="0"/>
              </a:rPr>
              <a:t>Zionist </a:t>
            </a:r>
            <a:r>
              <a:rPr lang="en-US" sz="2000" dirty="0" smtClean="0">
                <a:latin typeface="Comic Sans MS" panose="030F0702030302020204" pitchFamily="66" charset="0"/>
              </a:rPr>
              <a:t>Congress”, </a:t>
            </a:r>
            <a:r>
              <a:rPr lang="en-US" sz="2000" dirty="0">
                <a:latin typeface="Comic Sans MS" panose="030F0702030302020204" pitchFamily="66" charset="0"/>
              </a:rPr>
              <a:t>which was the inaugural congress of the World Zionist Organization (WZO) in Basel , </a:t>
            </a:r>
            <a:r>
              <a:rPr lang="en-US" sz="2000" dirty="0" smtClean="0">
                <a:latin typeface="Comic Sans MS" panose="030F0702030302020204" pitchFamily="66" charset="0"/>
              </a:rPr>
              <a:t>Switzerland. </a:t>
            </a:r>
            <a:endParaRPr lang="en-US" sz="2000" dirty="0">
              <a:latin typeface="Comic Sans MS" panose="030F0702030302020204" pitchFamily="66" charset="0"/>
            </a:endParaRPr>
          </a:p>
          <a:p>
            <a:pPr marL="342900" indent="-342900" algn="l" rtl="0">
              <a:lnSpc>
                <a:spcPct val="150000"/>
              </a:lnSpc>
              <a:buFont typeface="Arial" panose="020B0604020202020204" pitchFamily="34" charset="0"/>
              <a:buChar char="•"/>
            </a:pPr>
            <a:r>
              <a:rPr lang="en-US" sz="2000" dirty="0">
                <a:latin typeface="Comic Sans MS" panose="030F0702030302020204" pitchFamily="66" charset="0"/>
              </a:rPr>
              <a:t>The Congress formulated a Zionist platform, known as the “Basel program”, and founded the Zionist Organization. It also adopted the “Hatikvah” as its </a:t>
            </a:r>
            <a:r>
              <a:rPr lang="en-US" sz="2000" dirty="0" smtClean="0">
                <a:latin typeface="Comic Sans MS" panose="030F0702030302020204" pitchFamily="66" charset="0"/>
              </a:rPr>
              <a:t>anthem.</a:t>
            </a:r>
            <a:endParaRPr lang="en-US" dirty="0"/>
          </a:p>
        </p:txBody>
      </p:sp>
      <p:pic>
        <p:nvPicPr>
          <p:cNvPr id="5122" name="Picture 2" descr="File:Delegates at First Zionist Congr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08" y="3843487"/>
            <a:ext cx="4509926" cy="2874812"/>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0/06/Theodor_Herz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3944" y="3381829"/>
            <a:ext cx="2224314" cy="3336470"/>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5126" name="Picture 6" descr="File:Congress Hall (ZO) (189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158" y="3843487"/>
            <a:ext cx="4086225" cy="2876551"/>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35025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Ottoman Empire 16-17th century.jpg"/>
          <p:cNvPicPr>
            <a:picLocks noChangeAspect="1" noChangeArrowheads="1"/>
          </p:cNvPicPr>
          <p:nvPr/>
        </p:nvPicPr>
        <p:blipFill rotWithShape="1">
          <a:blip r:embed="rId2">
            <a:extLst>
              <a:ext uri="{28A0092B-C50C-407E-A947-70E740481C1C}">
                <a14:useLocalDpi xmlns:a14="http://schemas.microsoft.com/office/drawing/2010/main" val="0"/>
              </a:ext>
            </a:extLst>
          </a:blip>
          <a:srcRect l="8695" b="7365"/>
          <a:stretch/>
        </p:blipFill>
        <p:spPr bwMode="auto">
          <a:xfrm>
            <a:off x="43792" y="1063785"/>
            <a:ext cx="3930282" cy="2915901"/>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09142" y="1002483"/>
            <a:ext cx="7852229" cy="2631490"/>
          </a:xfrm>
          <a:prstGeom prst="rect">
            <a:avLst/>
          </a:prstGeom>
          <a:noFill/>
        </p:spPr>
        <p:txBody>
          <a:bodyPr wrap="square" rtlCol="0">
            <a:spAutoFit/>
          </a:bodyPr>
          <a:lstStyle/>
          <a:p>
            <a:pPr marL="285750" indent="-285750" algn="l" rtl="0">
              <a:lnSpc>
                <a:spcPct val="150000"/>
              </a:lnSpc>
              <a:buFont typeface="Arial" panose="020B0604020202020204" pitchFamily="34" charset="0"/>
              <a:buChar char="•"/>
            </a:pPr>
            <a:r>
              <a:rPr lang="en-US" sz="2200" dirty="0" smtClean="0">
                <a:latin typeface="Comic Sans MS" panose="030F0702030302020204" pitchFamily="66" charset="0"/>
              </a:rPr>
              <a:t>The Ottoman empire ruled the land of Israel for almost 400 years!</a:t>
            </a:r>
          </a:p>
          <a:p>
            <a:pPr marL="285750" indent="-285750" algn="l" rtl="0">
              <a:lnSpc>
                <a:spcPct val="150000"/>
              </a:lnSpc>
              <a:buFont typeface="Arial" panose="020B0604020202020204" pitchFamily="34" charset="0"/>
              <a:buChar char="•"/>
            </a:pPr>
            <a:r>
              <a:rPr lang="en-US" sz="2200" dirty="0" smtClean="0">
                <a:latin typeface="Comic Sans MS" panose="030F0702030302020204" pitchFamily="66" charset="0"/>
              </a:rPr>
              <a:t>In 1917, During WW2, The British empire conquered the territory from Turks, and four years later established a mandatory rule.</a:t>
            </a:r>
            <a:endParaRPr lang="en-US" sz="2200" dirty="0">
              <a:latin typeface="Comic Sans MS" panose="030F0702030302020204" pitchFamily="66"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917" y="3685618"/>
            <a:ext cx="2875866" cy="3136094"/>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3" name="Down Arrow 2"/>
          <p:cNvSpPr/>
          <p:nvPr/>
        </p:nvSpPr>
        <p:spPr>
          <a:xfrm rot="19001472">
            <a:off x="2077155" y="3310168"/>
            <a:ext cx="696685" cy="1088571"/>
          </a:xfrm>
          <a:prstGeom prst="downArrow">
            <a:avLst/>
          </a:prstGeom>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TextBox 6"/>
          <p:cNvSpPr txBox="1"/>
          <p:nvPr/>
        </p:nvSpPr>
        <p:spPr>
          <a:xfrm>
            <a:off x="5377542" y="3552287"/>
            <a:ext cx="6683829" cy="2631490"/>
          </a:xfrm>
          <a:prstGeom prst="rect">
            <a:avLst/>
          </a:prstGeom>
          <a:noFill/>
        </p:spPr>
        <p:txBody>
          <a:bodyPr wrap="square" rtlCol="0">
            <a:spAutoFit/>
          </a:bodyPr>
          <a:lstStyle/>
          <a:p>
            <a:pPr marL="285750" indent="-285750" algn="l" rtl="0">
              <a:lnSpc>
                <a:spcPct val="150000"/>
              </a:lnSpc>
              <a:buFont typeface="Arial" panose="020B0604020202020204" pitchFamily="34" charset="0"/>
              <a:buChar char="•"/>
            </a:pPr>
            <a:r>
              <a:rPr lang="en-US" sz="2200" dirty="0" smtClean="0">
                <a:latin typeface="Comic Sans MS" panose="030F0702030302020204" pitchFamily="66" charset="0"/>
              </a:rPr>
              <a:t>More and more Jews began making “Aliyah” to Israel, to reconstruct the Jewish homeland.</a:t>
            </a:r>
          </a:p>
          <a:p>
            <a:pPr marL="285750" indent="-285750" algn="l" rtl="0">
              <a:lnSpc>
                <a:spcPct val="150000"/>
              </a:lnSpc>
              <a:buFont typeface="Arial" panose="020B0604020202020204" pitchFamily="34" charset="0"/>
              <a:buChar char="•"/>
            </a:pPr>
            <a:r>
              <a:rPr lang="en-US" sz="2200" dirty="0" smtClean="0">
                <a:latin typeface="Comic Sans MS" panose="030F0702030302020204" pitchFamily="66" charset="0"/>
              </a:rPr>
              <a:t>While these people were building the land, the Zionist leaders were trying to persuade the powers for international recognition.</a:t>
            </a:r>
            <a:endParaRPr lang="en-US" sz="2200" dirty="0">
              <a:latin typeface="Comic Sans MS" panose="030F0702030302020204" pitchFamily="66" charset="0"/>
            </a:endParaRPr>
          </a:p>
        </p:txBody>
      </p:sp>
      <p:sp>
        <p:nvSpPr>
          <p:cNvPr id="8" name="Rectangle 7"/>
          <p:cNvSpPr/>
          <p:nvPr/>
        </p:nvSpPr>
        <p:spPr>
          <a:xfrm>
            <a:off x="1262764" y="0"/>
            <a:ext cx="9666492"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And meanwhile in Palestine…</a:t>
            </a:r>
          </a:p>
        </p:txBody>
      </p:sp>
    </p:spTree>
    <p:extLst>
      <p:ext uri="{BB962C8B-B14F-4D97-AF65-F5344CB8AC3E}">
        <p14:creationId xmlns:p14="http://schemas.microsoft.com/office/powerpoint/2010/main" val="424111678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609614" y="1240971"/>
            <a:ext cx="7837700" cy="4738915"/>
          </a:xfrm>
        </p:spPr>
        <p:txBody>
          <a:bodyPr>
            <a:normAutofit/>
          </a:bodyPr>
          <a:lstStyle/>
          <a:p>
            <a:pPr marL="0" indent="0">
              <a:lnSpc>
                <a:spcPct val="150000"/>
              </a:lnSpc>
              <a:buNone/>
            </a:pPr>
            <a:r>
              <a:rPr lang="en-US" sz="2400" dirty="0" smtClean="0">
                <a:latin typeface="Comic Sans MS" panose="030F0702030302020204" pitchFamily="66" charset="0"/>
              </a:rPr>
              <a:t> </a:t>
            </a:r>
            <a:r>
              <a:rPr lang="en-US" sz="2400" dirty="0">
                <a:latin typeface="Comic Sans MS" panose="030F0702030302020204" pitchFamily="66" charset="0"/>
              </a:rPr>
              <a:t>In </a:t>
            </a:r>
            <a:r>
              <a:rPr lang="en-US" sz="2400" dirty="0" smtClean="0">
                <a:latin typeface="Comic Sans MS" panose="030F0702030302020204" pitchFamily="66" charset="0"/>
              </a:rPr>
              <a:t>1917, </a:t>
            </a:r>
            <a:r>
              <a:rPr lang="en-US" sz="2400" dirty="0" err="1" smtClean="0">
                <a:latin typeface="Comic Sans MS" panose="030F0702030302020204" pitchFamily="66" charset="0"/>
              </a:rPr>
              <a:t>Haim</a:t>
            </a:r>
            <a:r>
              <a:rPr lang="en-US" sz="2400" dirty="0" smtClean="0">
                <a:latin typeface="Comic Sans MS" panose="030F0702030302020204" pitchFamily="66" charset="0"/>
              </a:rPr>
              <a:t> </a:t>
            </a:r>
            <a:r>
              <a:rPr lang="en-US" sz="2400" dirty="0">
                <a:latin typeface="Comic Sans MS" panose="030F0702030302020204" pitchFamily="66" charset="0"/>
              </a:rPr>
              <a:t>Weizmann, scientist, statesperson, and </a:t>
            </a:r>
            <a:r>
              <a:rPr lang="en-US" sz="2400" dirty="0" smtClean="0">
                <a:latin typeface="Comic Sans MS" panose="030F0702030302020204" pitchFamily="66" charset="0"/>
              </a:rPr>
              <a:t>a prominent Zionist</a:t>
            </a:r>
            <a:r>
              <a:rPr lang="en-US" sz="2400" dirty="0">
                <a:latin typeface="Comic Sans MS" panose="030F0702030302020204" pitchFamily="66" charset="0"/>
              </a:rPr>
              <a:t>, persuaded the British government to issue a statement favoring the establishment of a Jewish national home in </a:t>
            </a:r>
            <a:r>
              <a:rPr lang="en-US" sz="2400" dirty="0" smtClean="0">
                <a:latin typeface="Comic Sans MS" panose="030F0702030302020204" pitchFamily="66" charset="0"/>
              </a:rPr>
              <a:t>Palestine.</a:t>
            </a:r>
          </a:p>
          <a:p>
            <a:pPr marL="0" indent="0">
              <a:lnSpc>
                <a:spcPct val="150000"/>
              </a:lnSpc>
              <a:buNone/>
            </a:pPr>
            <a:r>
              <a:rPr lang="en-US" sz="2400" dirty="0" smtClean="0">
                <a:latin typeface="Comic Sans MS" panose="030F0702030302020204" pitchFamily="66" charset="0"/>
              </a:rPr>
              <a:t>The </a:t>
            </a:r>
            <a:r>
              <a:rPr lang="en-US" sz="2400" dirty="0">
                <a:latin typeface="Comic Sans MS" panose="030F0702030302020204" pitchFamily="66" charset="0"/>
              </a:rPr>
              <a:t>statement, which became known as the </a:t>
            </a:r>
            <a:r>
              <a:rPr lang="en-US" sz="2400" dirty="0" smtClean="0">
                <a:latin typeface="Comic Sans MS" panose="030F0702030302020204" pitchFamily="66" charset="0"/>
              </a:rPr>
              <a:t>“</a:t>
            </a:r>
            <a:r>
              <a:rPr lang="en-US" sz="2400" b="1" dirty="0" smtClean="0">
                <a:latin typeface="Comic Sans MS" panose="030F0702030302020204" pitchFamily="66" charset="0"/>
              </a:rPr>
              <a:t>Balfour Declaration</a:t>
            </a:r>
            <a:r>
              <a:rPr lang="en-US" sz="2400" dirty="0" smtClean="0">
                <a:latin typeface="Comic Sans MS" panose="030F0702030302020204" pitchFamily="66" charset="0"/>
              </a:rPr>
              <a:t>”, was </a:t>
            </a:r>
            <a:r>
              <a:rPr lang="en-US" sz="2400" dirty="0">
                <a:latin typeface="Comic Sans MS" panose="030F0702030302020204" pitchFamily="66" charset="0"/>
              </a:rPr>
              <a:t>in part, payment to the Jews for their support of the British against the Turks during World War I. </a:t>
            </a:r>
          </a:p>
        </p:txBody>
      </p:sp>
      <p:sp>
        <p:nvSpPr>
          <p:cNvPr id="3" name="Rectangle 2"/>
          <p:cNvSpPr/>
          <p:nvPr/>
        </p:nvSpPr>
        <p:spPr>
          <a:xfrm>
            <a:off x="2444502" y="72570"/>
            <a:ext cx="730302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Balfour Declaration</a:t>
            </a:r>
          </a:p>
        </p:txBody>
      </p:sp>
      <p:pic>
        <p:nvPicPr>
          <p:cNvPr id="8194" name="Picture 2" descr="קובץ:Weizmann 19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572" y="1533061"/>
            <a:ext cx="2961822" cy="4279910"/>
          </a:xfrm>
          <a:prstGeom prst="roundRect">
            <a:avLst>
              <a:gd name="adj" fmla="val 8594"/>
            </a:avLst>
          </a:prstGeom>
          <a:solidFill>
            <a:srgbClr val="FFFFFF">
              <a:shade val="85000"/>
            </a:srgbClr>
          </a:solidFill>
          <a:ln w="19050">
            <a:solidFill>
              <a:schemeClr val="bg1"/>
            </a:solidFill>
          </a:ln>
          <a:effectLst>
            <a:reflection blurRad="12700" stA="38000" endPos="28000" dist="5000" dir="5400000" sy="-100000" algn="bl" rotWithShape="0"/>
          </a:effectLst>
          <a:extLst/>
        </p:spPr>
      </p:pic>
    </p:spTree>
    <p:extLst>
      <p:ext uri="{BB962C8B-B14F-4D97-AF65-F5344CB8AC3E}">
        <p14:creationId xmlns:p14="http://schemas.microsoft.com/office/powerpoint/2010/main" val="231141587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45393"/>
            <a:ext cx="7561943" cy="5803750"/>
          </a:xfrm>
        </p:spPr>
        <p:txBody>
          <a:bodyPr>
            <a:noAutofit/>
          </a:bodyPr>
          <a:lstStyle/>
          <a:p>
            <a:pPr algn="ctr">
              <a:lnSpc>
                <a:spcPct val="150000"/>
              </a:lnSpc>
              <a:buNone/>
            </a:pPr>
            <a:r>
              <a:rPr lang="en-US" b="1" u="sng" dirty="0" smtClean="0">
                <a:latin typeface="Comic Sans MS" panose="030F0702030302020204" pitchFamily="66" charset="0"/>
              </a:rPr>
              <a:t>On Nov. 2</a:t>
            </a:r>
            <a:r>
              <a:rPr lang="en-US" b="1" u="sng" baseline="30000" dirty="0" smtClean="0">
                <a:latin typeface="Comic Sans MS" panose="030F0702030302020204" pitchFamily="66" charset="0"/>
              </a:rPr>
              <a:t>nd</a:t>
            </a:r>
            <a:r>
              <a:rPr lang="en-US" b="1" u="sng" dirty="0" smtClean="0">
                <a:latin typeface="Comic Sans MS" panose="030F0702030302020204" pitchFamily="66" charset="0"/>
              </a:rPr>
              <a:t> 1917, the Foreign secretary of UK sent a letter to Baron Rothschild, who passed it to the Zionist </a:t>
            </a:r>
            <a:r>
              <a:rPr lang="en-US" b="1" u="sng" dirty="0">
                <a:latin typeface="Comic Sans MS" panose="030F0702030302020204" pitchFamily="66" charset="0"/>
              </a:rPr>
              <a:t>Federation </a:t>
            </a:r>
            <a:r>
              <a:rPr lang="en-US" b="1" u="sng" dirty="0" smtClean="0">
                <a:latin typeface="Comic Sans MS" panose="030F0702030302020204" pitchFamily="66" charset="0"/>
              </a:rPr>
              <a:t>of Great Britain:</a:t>
            </a:r>
          </a:p>
          <a:p>
            <a:pPr algn="ctr">
              <a:lnSpc>
                <a:spcPct val="150000"/>
              </a:lnSpc>
              <a:buNone/>
            </a:pPr>
            <a:endParaRPr lang="en-US" sz="300" dirty="0" smtClean="0"/>
          </a:p>
          <a:p>
            <a:pPr algn="just">
              <a:lnSpc>
                <a:spcPct val="150000"/>
              </a:lnSpc>
              <a:buNone/>
            </a:pPr>
            <a:r>
              <a:rPr lang="en-US" sz="2200" i="1" dirty="0" smtClean="0"/>
              <a:t>	“His Majesty's government view with favor the establishment in Palestine of a national home for the Jewish people, and will use their best endeavors to facilitate the achievement of this object, it being clearly understood that nothing shall be done which may prejudice the civil and religious rights of existing non-Jewish communities in Palestine, or the rights and political status enjoyed by Jews in any other country.”</a:t>
            </a:r>
          </a:p>
        </p:txBody>
      </p:sp>
      <p:sp>
        <p:nvSpPr>
          <p:cNvPr id="7" name="AutoShape 2" descr="data:image/jpeg;base64,/9j/4AAQSkZJRgABAQAAAQABAAD/2wCEAAkGBhQSERUUEhQWFBUVGBYYFxgXGBcXHBwYGBgaHRkcGh0aHCcfGBkkGhcXHy8gIycpLCwsHR4xNTAqNSYrLCkBCQoKDgwOGg8PGikeHyQsKSwsLCwsKiwsLCwsKSwsLCwpLCwsKSwsLCksLCwsLCwsLCwsKSwsLCksLCwpKSwsLP/AABEIAMIBBAMBIgACEQEDEQH/xAAcAAACAgMBAQAAAAAAAAAAAAAFBgMEAAIHAQj/xABNEAACAQIDBAYGBgYHBwMFAAABAgMAEQQSIQUGMUEHEyJRYXEygZGhscEUI0JSctEzYoKSssIVJDRDc6LwJTVTY9Lh8RZ0sxdFg5Oj/8QAGgEAAwEBAQEAAAAAAAAAAAAAAAECAwQFBv/EADERAAICAQMCBAQFBAMAAAAAAAABAhEDEiExQVEEE2FxFCIyoYGRscHwQlLR4SOS8f/aAAwDAQACEQMRAD8A7hWGo1kFZ1goA9K1qy1nWV4ZB/q9AHhWvOFamYXtWpceNICTraiatZcSqgltABck2AAHG96jE4YAjUHgQQQR4EHUUDolc1HUA2ghZlBBZfSAZbi/eL3FRPtRA4jLKHYEqpIBIHGw50DpkzV5aoMTtKOMAyMqBiFGZgoJPAC/M1K0/LT20CMIrwiqe0drpAheVgiAgFiTYXNhwFYMXmsVIKkXBBuCDwsedAVtZbry9VxiT4e+tMVtNI1zSOqLcC7GwuTYe00AWGNRk1Xm2kgcIXUORcA6XANja518hrXrTn/QpAS1IgqmcTQ0b3wrO8MrdUyZSC9grgi91N7eo0DSb4GeNqkzUDG8mHH9/F/+xPzrU7yRurDDyRyyhSVQONSO+1yB40D0vsHya0elTZvSFhpVGdxC/BkkNiG5i9rEeNVsZ0gDD4h4cTGVAs0ckd2DI3C6nUHiNL6ii0V5U7qhwZa0pM2rv3lhjxOHXrIesMcisCrA2uCDfTn3jUVHDv6MUGiwweOfKWTOoZSV1IOpGoFqVofkzq6/17joTUbAUg4HpPjZVWZGRz2WKgFQeFxrcew28apjfqfCSPBiE67q2ID3yuV4qTpZtCNdKLRXw87qjpDNaojigOdc8l6Uxygb1sv/AE1Hjd45Z8N9LhJiaB8roWzKyHL6Q0B4jx460WugvImuVQ9YjEg86D7QlBB1pd2Jvw2IlETJkJBIIYnUC5FiO69FsYxtqafJnODg6kLO00Bf1fM1lRY83f1VlTRNn0Aj6V6GrULp6zXgNUB60lVTIbnWp2FUJJtSKaExO6RjJAYcXA5jkBMTMLG6EFgGB0IBDaHvpTXpLx3/ABEPnEvyroW+UKyYOYOuYIjOo10ZQbHTuvSvuPuphZsIsk0edyzgkswtY2AspHKx9dZyT1bM9DDkxrFc43TrgEQdIuMLqGdGUsoZTGoBBNiDz4XrTaG18Rs7ES4eCUiJHJRSFYBWAItmGmh5VL0h7HhwzQ/R0EYYPexJuQVtxJ7zRvffBwyYI4kRr1jiFus52Yrz8jap+bffg3UsfytR2lt+N/8AoP30R0XC4+JjHJIiLIU01KBh5j0hY9wqh9LkxezpZZZGaXDTK6NopVWCggFQLDifVThuyyYnAQCRFkUKFKsARmjJXnz/ADpa3HdRisZAygoxJCkAjsSEWsdLAMPZVPn3MYzqLVbxf2vgobC2jNi0xEE8rSKYJHXP2rPHYqQeXOgUO8eIVQq4iRVHACQ2HlrTLhZlh20wACqxKZQAB24xYW4Wvb20/DDRjhGg8kX8qSjfUqeaON/Ts0mcz3W2jLicQIJZneOVZFYMxYegSDrwIIBvQEY2aO8ayyKFJGVXYAEHXQHTWm7eHEiHa8D2AUCO9tNCWU/GpNzMWE2hi4j9tnI80kN/cx9lKr2svXSc9O1J0JjY6fiZZfW7/nTXvlj2bA4JSSRIgdyebKqjX94mmLf83wMvgY/4xSdtJ+t2bhCNSkrRe7T3ZabVWiYTWTTKq3/Y3w+2RisE+Gm7UsQzwMdS2Xini2W4HePECh+6eZcdADmHbGhuNCD7qp7W2RLhJSj3Vgbq4uARfRlP+rGnDc7HjF4gyzteeJAsa2sMv2n/AFnuTfuv41K3e5pkqEG47p/uPKpekXpN2ec0UoU2ClHa2g7QK3PeczU+JEe+lnpGiJwbD7skZPlqPiRWs+DzfDy05EIWE3axLqGSCRlYXBC2BHeL8qJ7oYZodpxJKpRu0CDxGaNrcKfN1to9dhYmA1ChCP1kFj8j66R96sUYdrCX7phb1ZRf3XrPSo0zujmllcsbXRkW+m7skUs05QCFpDlOZdc9yOzxGt6Y96d2ZMYMPJCU0iAJYleNmW1gb8TVjpFBOCJ/XjPtJrN2tuKuAikmYIq/V3bmVJAt36D3Gq0q2jHzZvHGa5Tr7AXd/Z7YnZs2HUqrrOCc19LZSeA8CKq7t7NOE2msTkMerYgrexzLfmPAivdg7wxQYzFXcCGVmZW1tcMSOAvqGaq23dvxtjsPPA2bLlVrgrftEW1AvdWNJVszR67lHo03+LRBvZuy2HvKXUrJIwCqCCL3YXv7KPJuuuOjixMkjxM8aBlyjUqMua5PBgL1c3kwwxPVxr2wkoZwL6rYggWHE0aj2dipLZIgi8ixt7qpRVnPLxEtKp7iXtfcaKGCSQSuxRSwBygG3fYcK83ahhbAOpdh1pIfUGxU27Itp2bcaepNwWlQriJzZgQVTTQ+Jq5sjcPB4ZbRxX1uS7F9e/XT3VSj2JeaTjTe9nGZNnPHjUXBpJLlyMNL8TrcqLAWp22jhZlQu65V8Tr7K6K6KosoCjwAHwpb3mYCJr3pVRnPI51ZzuWQE15Vc15TIo+h8+h8z8ayM1onPzNbgaUAYxqii6nzq2VoBPtlutlSPDzS9WwVipiAuyK9hnkB9FhyoACb/b1jD2gEayGWN812Iyq11FrDU+kfUKodE+bq5wfQDJbuzENmt6gvurTbux0nmaaaDEgsLW6/BrooAsoLk93rPjRnYiPhISkWEcIbyFpMTBc3A1JHKwFZqMtVs63kxrDojy6sBdLUdjhrDU9aPX2Ku7f2WYdimNyS0aR3PcesU2HgL29VS7aczywdZhgXilAVRi49HY/bAjPZBjt51b23iXljaGaLDhXsGU4zKdCDyhuNbVWjklZkowj2d/cVsHtdtm4CGwV5cQzSBWvZUsO4g3PZ9p7qr9H0bTY+SewAAdntwvIdAL8r3P7NH8bsyOd1M0WEL5VVAcZKOzxXKqxC4N/Xep9mp9HRxAuCjQm7WmnfXLzJS/o60lB36FvPDQ6XzPkA4zYhn2xJbspH1UjEacETKB4lvga6F1YtwFLeJmlQiVFwpOJkSNmXrjcqrZSb20GW1h31Z/pScj9JBwvpDiCdeXpjWrUaObJkc69EkLO8ux/pO04IuAaMFz3IrMW92nrFe7tbFzbTxUrDswyuF/E5PwU+8Ucj63OXzwZ1GXOMLMxyk3sD1vDnVeWedZkCSRL10lnb6K6XIjZs3al7R+ry60tG9mnnvTpXai5v6g/o+Y9wQ/8A9FpJ2/ghhcBhUBtJI5mY3sb5Ba3kGUe2mrGYyc5keWM65bGKDXtAcGlOnPUciOVVpHmkSNjOpvLHEQYcO+UObcQCAeGlEoWLFm0JL1v7ADdTD/T0ninkZyAjRszFyh7QJW54HS45+yhmE2VioMasUanr0IK24EfeJ4dWRe57rjjT39GeM2E0wubXSDCqD68nCp0w8rZss2LzhGCsUwwBIBIW4i1Ga3hU6PU1Ximm6Wz6DHHcgXtewvbhfna+tr1xreXFPPi5nCuVzZV7Leiug5c7X9ddKwmxpmRS+IxAYqpYZ4xZrdodmPvvRDD7tMeOJxR8pW+QFOUdXUyw5fKd1YN3J2cYsHEGuGYNIQeILm48uzagW2tkddtdSynqxGjk2NiUGi359q2ldBwu6qrqTKx/5s8rj90NaisWzAPtW8EAT/v76em0kSsrUnLvf3EPe/ZsmIwhjiQliUIzWQaNqbuRVLa2482KhgghKxxQ+DNc2Av9lb+kb35109MIi6hRfvOp9prdpKbjZMckopJdDl2B6El4zTP4gZR8Af4qZNm9G+BgsVhDsNQz6m/mdffTQzmompqCQ5ZZy5ZHFAiegqr5ACti1ZlrCwqjIyo5RXjT1XlmNAzSU0Jx5BBB51LjNqRrozgHuvdv3Rc+6hzYoOCQCLcmUqdRxsdbUgOfbagyzOBwJuK9o/tPB5nvblXtSM6ouhI8TUmatJOJ868vQBsTSJtSSNcXiRI0akvERnMoNjBHquTj2ksb06iU1zzePenGjHzYeGaCGKKOOQtKpIGfIOIv9pxypoCV8RC5uzwntM5Crim7TNckclOinhxvyrFxMZ+4QwysPo+KJKsFLA2W2a440Ixm3tpJ1ivjsMsiRtL1YiJYolwxHYtplPE8qzD7Tx8hW204cj9XkdcPozSSvGqgGMMDmQ6kW1pgGmxCK6Oqs562JmKYTEq1le7Ekobix4catnEh2BczyWINvoD62tcXMdxe3Gk3ZO8ONmCdZtIwmSWSFB1Ctd0yfdACg5xqe6reFlx0jGNdpzGVGhzqsGgSZoxmzDQ2ElyO4UCGLD2sbrjGa+jDCBTytxHIi9bYidrk9XjSWFr9TEPskc2GnA68LCg+zth7RdnWTG4pFKRNG4yA5zfrEeO+bTgD66sYLcXHst8RtLEB+6Mki3LVypv6qLAmxLTHq7Q4yTLLG/1hgFlTNfL9ZYHtd1Xxipxr1WKHDi2FHIg/3veb+Fh6/cLuUiay4rFSn9fESAeyMr8TRbD4CJB2EJ8dT72199KwASzylLLDiRx1E8Nze17kMddONVpcJiXljKwlQjh2Ms4fQI66ZAxB7XdTdnPco8TqahlN+JPwoABybIZjfOUBOqqqW5aXK5uNze17mpo9ihgodnkCsrAk65lNwTltwNFOrHd86mVaQEC4NRrkW45m3/mtzUtRMKAJYiL/AJ60Tgn0oQhq7C9ABIS17nqmJxWHFVViLZatWktQnHbdiiF5ZUjH6zBfYDqaFYnfnDLhnxKvnRWyCwILPYEKuYC+h48ONFotQk+EMzS1EcRXJdo9LkzXEMUcY73JkPyFNO6e/UeMAje0c/3b6N4oT/CdfOpWSLdG8/C5YR1NDLidponpuq34AkAnyHE+qhWL3ojTvtcC7WjGptxexOumgNXMThlLkH+8RkJHH2+TNSRjcOsahepikdgpIBLXfsZiVFsrEpmN1Pa561rFJnMG8bvHL1ksSJ9ZEMxABa4y5rhjYW9Eeg2rCheLxk0sMpYlHBQxiZygZGUEgpYDMt7G6kaVpjcXKV9Mq7uo1soIA7SFU1zWCkEjhpyqvDg5ASsYaUMpDZFuCkutiWBLdhhrlHo8qtICqVBzK87MJSigRrkVWZSp1NrDOLghTYrrqaZ+sBKn7ylTrftIe/nxaqsW68jMhZFy5kZlk7bHNrJe91BzD7IB1HjRnFxKijIFARl0W2gOh0HDQmokwAeJQ5vRr2iOJi7VZWdDHGRu03nWKa9dbsT32PurRiBxIXzpAemucb0brYiXHYp442Ky4aGNHJRUzh0Y5izAiwTkDXRPp6cAS34QflWZ2+zEB4sQPzNAhNxG4PXzvM0jKXglgCquYZZWkOYnQXGcaA20q5sfo6jhiiRmd+qyEFiFuUmaVTlS/wBpzpm4UykSHi4H4Rf3n8q2TCD7RLeZNvYKLAB4HcjAwNnWOMPfNmtmbNe9wXLEG/dajCwLyjJ/Fw9jG3uqyrBeAA8gBUMs9AGHN+qo7hr+QqJ0HMk+u3wqJ5iajNzzp0BIZAOAFQvKTW2QVozigDWsUHyrOtrzrv8AQoAkEdS6DnQPG7yQQ/pZkXwLAn2C591Cdt9IMMCxkK8nWp1iZQFGUkgXLajh3Um0jSOOcuENsuIAqm89cv2j0pTN+jjjQci13PyHupdx29eLlBzzva3BTkHsW1ZvIjqj4HI+djteL2mkS5pXVF4XYhRfu14nwobH0h4QypGshYuwXMFOUFjYXJtpfuvSxv8AtbA4ZTxzR+6I/nXPxpSlkp0aeH8JHJHU2zsm/e9kmCSPqgpaQuCWubZQOABHfzrnuI3zxk7KGncAsBlS0Y1I+5a/ro9vGj4/Z8OKUqBAknWg3uXuikCwtra+p50lbMS88Q75Ix7XFROTs6PC4YKDtK1dh7pGe+0pvDqx7I1oJHJJIEhBLDOci/rvlHtNlGtdW6QdlQpg8RKI061il3yjMe2g4nXgLaVzPddb43DD/nRfxClNVI18NlU8N19P+AltPcPE4fDNPNkULlGXNmbtMBy7I499VtyI820MMP8AmA+xSaZ+kXffrOuwSxWCuoZy3EoQdFtw8zS90erfaOH8Cx9kbUNJSpDjPJLBKWTs69qO04mEABj9llb1cD7iap7cMKwuhyAsLhSVXMwNxcnQAsLXPjRN1zAqeYI9ooDjNvQoQrpmkyre4W3ZufE6MCfR412rk+fE/B7SldR9Dw6KHVnV0VpiJUupOaTs+goA0B7a0ch3ldI4Q7wo1lEwvncNe1rRgrdl9mvdVLG7RGIlBKsoAsAS6LxFiM5XX8KcudRrGc7KLXcDIAApzalrr2FfnrZq0e6EWDOZJGSaabIQ6HNlS54dlFuxB45gOIFTHH4WAMkaZet9Lgt7C17McxsO5aUZNrjLmVJJg7ZdOzrqMpCZcvHmK3/o7GgWEcOFW9u24B7Q1PZ1YHgb3vUOhj7G+ZQedtfMaH3g1lDtjYwpEFmYM44sAVB8QCARc35VlZgP0KhkUknVV5n7orQYGMG+QeZ1oU+EW4tLLHYKoGZbdkAD0gNbCpRhX+ziQ3gyBv4SaTGFjLbh7v8AtUUkhPCh7JiBweJvavxFefTMQvGEN+FlPzoEEQLDxrUyAcTQuXbLjjh5R+yT8KGzbzID2sy/iUj40WAwST91QM9K+K6RMDGDnxMYI5A5z7FuaF43pPThDhp5OFmbLCpvw1c3tw5e+qAeDKKjfE0G2Jtr6RHmdBG6ko6Zg4DWDCzWFwQy8u+r4PjSAqbW3mgw9hNKqEi4XUkjvsBe3GlbHdKcIuIo5JPE2Qe+591BOktS2MRVuxES6KCTqz8hrQQbq4kRtIYXVEUsxeyaDwaxPqFYSyO6R6mHw2JwUpvn1DWP6T8S/wCjWOIeALn2tp7q8362nKXgUyNY4eIsASAzG9yQNL0o/Ouu7zbqwNFJiJFLPHAQvaIAyIcugtrepTckzbJHFhlHbv8Asckpq2xsCecYXqYmZVwsIzaBbnMSLkgX1FLWFwMkptFG8h7kUt8BXctmQZIIlIsVjQHzCgEe2lCOqx+KzeVpa53OXno3nETySMiBEZrC7nsqTbSwHDvpQtXdt6JbYLEH/lSe9SPnXDoFuyjvKj2kCicVF0h+EzSypuR3pooY0UzMihQLFyoA0tpm527q5HvqYTjJHw7rIj2Ylb2Dn0hc8dRfTvqTpBf/AGhN+rkHsRaE4HZU036KKSTxVSR7bWpzlexPhsKxpZG+V+pawe8MseGmwykdXMVLX4i3EDuvZb/h8atbl7HfEYuPL6MbLI7cgqsD7SRYD8q1G6Mif2iWDDeEkgLfuJc+21M+xd8MDgIOrizzudXdVyBm83t2RwAt8amMd/mNMmRaX5StvsMXSXLbZ8ni8Q/zg/Kuc7lYR3xuHKozKsikkKSAB3m1hRXa/SlJKMqYeILcEdaOt1HA2NluPXQaTeXH4rsrJKw+5CCo9kYHvqpNOVmOCGTHjcGkr9Q5vHunK+LnlkkggjeRirSyqCR3hRc+qrW5eDwcWMj6vEtPNZ7BIisfoG92bU6X4Uv4bcLFuM8irEvEvM4Fh3m1yB52o5uzsfD4SdJTixM/ogRIWQdZ2QWcXAXtDU2GtVGNu6JyZUsehz6VS/jOonEaUu7TcJIfqpJC2vZbIALg9ogjvci5tpai6SaVQx2BWWxYmw5WU3tex7SmxF24d9dKdHkASTazq7LH1MSg69UOscrdeag9rVhrzAPA1VwiDrc6CV2zBtMii979oRhmOpbRraN4UQxe1MBh/wBLLFccmfrG9S629QFUT0jxE5MNBNMRpYKI1vYn7RuNATwqrAJDY4sRHCyC9wWdYgDe97RAsf2qvRbPfXtql9T1UYB8e0+Y+4Ug7Q6R8QSR9ThhdANDM1nW6tqQuW3E20PKhEjY/FlwWxM6nMEaMGNL27JI7KFSTY6ngakZ0rFYfDBrSyKW/wCZN2vewt7KykdNwZyARhcMuguJHztfnqFOnrNZQB14hxwxR/aB/wC9as0n/Ghbzt8xUyym2osedjf8qwMOY+FZjK+WXiFiP4SB8LVsrSjjCe/svf4mplRe4D1VnUry09tAELYlwP0Uo8gD8qibaN9GD+IZCfbVt4R3n1E1rlP32/eNMANLhcGTcwQ5u8wqD7Qt6Gz7s4B9OqjW5v2Hlj1ve/ZI1vrTUQx+2fXlb4io3w1+OU/sL8qQC5s7dLCwhhCrICQSFmDXPf27m9vGrf8AQY5Syr+JQ3vBog2BHcn7hHwatUwQN+yB4gsKAKI2XIpusqk+II+VD95I8U+GkijRJDIpXR0W17feIphOEYej/wDI3zU1E8Mvdf8AbQ/FRSKi6dnFpN1McmpwkptzUBx/lJroG6u25ZIX+nCQsXYWkjyjLlXTLYDLe/KmSRZB/d/wfI1gmcfYb2t8mNQo6eDoy+JlkVSSNYNqRWsrKB3AWHsFS/TEPBhUTS3GqMfNSfipodtLZMEy2khJ9TL7cpWrs5fci3n2ph2w0sT4mKMuuW5OYjUfZXU1zqNtnwkNmxGJZSCLBIUuDpxu1r00T7hYM8I5E/C7D+ItQrE9HUX2J5F8GAb4AVnLd2d2HJCCq2U8fv3mkeSPDYdHc3LsvWte1uLaDgOAoXid5MXiDlaaV/1FJA9SpYe6mbA7lwJ6X1x/Waw9i2+dMGFi6sWjREHcgVfhSpvllPxGOP0xv3/jOf4fdDEsMzIsKn7UzrH7j2vdRXZm5sDEh8SZCACVgQnQ/rtpbTiBRPaeyz1jSnNc5D2YzI3ZFrDXgeJ5UGk26Y3OXC4mRrWLTXjWwPcq2tdibVUYxvcifi5tbOho2ZsHBq+VYFLWNmlbrTcW4rwA15VYGHxeW3WxxBTlZY0EcZWwbMhF3BucnEcCaR8TvRiA2UyxYfW2WGPO3EjiePAHhwNDosHisQoM0c8rG+sshRLW0IBIt5Wrf5VxscblKX1Ox0z4WAk4rG9dI0TRSBSWzB2JvlUsVN7WtbgKrQ76YWNCMLhXmCkktIyjtFSTcuWYkqnIa2HO1Btm7nzAKDNHDZbNkXMSe8k2Hjz117rTSbLwEN+tmMpJLMM+hYm9ysQA4k8eFLUhKLfBZk6RcTIbdZDhgVVhlUyP2msV7Z9IcdFNUMRhMViiLDFYhcyljKxiQrrmFiVAv2bWHfW6754eAWw0AHiFWP36saqT79YuU/VALw9FSx1Nhq2nE24UvMRsvDzfoHNk7kYkDtNhodGBKJnbXhwyqCOHE1cbYOBhZmxOLaRmtmHWBL24dmLtEDzpLxgxb2+kTFVN/TfS4FyMqX1tytVCfDdVKiswZHyNmXs3Vjra/rpPIaR8PF8y/I6Im9ezsP8A2fDZm7wgH+Z7tVTEdJWIe/UxKoHOzSEDv5AeygGImjhV2jhQvDJ1bdaTICGF1e2g4ju50ZwO1ZjiIxGG+jTIrOiABAJFKvew4BgTUan3NVHElajfuzfNtaSzhpQGAI7UcYseBAuNKysl2ZHMsfXSxpJEgiYM63ORmynjzUrWUt+7L8yPZf8AX/Z155AOPOo3xSKLswA7ybVviIidR76E7ZgsqlyoyuCMwLKTqACB6z6hW1HmBP6Up4Eed69GMXUAjTjr6/hQbAYApGo9IcbjQa66DkNdBWmHhOaU5T6fLwRKdAGDjFIuGWx53FeZ70nJAFiXPGVDSGwJJv2bXsVOhv4WrTHxEjEWKk51HpotwHBym/o8CNbjwoAdgK8zUi7xySLg4o0Yq7NCgs+XX8QNracjXg3YnCLlxs6uB2u0zAnwBIItw8am9zRQVW3Q79bUoOlIkewsePRx7HuzL/5qmm09priVw7SrmYXBKoy5QLlgctyNKlzroaLDq4kvv/g6Or1HJIQaS9sbXx+EQSF4ZVJCn6sggkaaX8OVQyb2Y9YTNJh4ggtxzq1jzy5iQL0taBYJNWmvzHlp7+NbI3gKSdnb2YyWPrVwYdL2GVyCeNyoI1A76trvtMmr4CYeVz/JT1xE8E/40OkTWtVmPFHx9tIuA6SYpJUj6mVWdgvFDYk211vW2/e/b4FY+riDmTNZmJspW3IanRgeIppp8EThKH1Kh7GKvxF/UK0ZUPFV/dWkvo93plxeGaScrmErKCoyi1lIFh3XIpq+kjvqiCSTCxHjGn7oqH+i4DxiT90V714vqa3Mo76QFZthYZv7pR5Fh8DUMm7eH5KR5O/51eMnjXnWUUgsGf8ApiD9b9/869G6sB+97V/KiIrYGlSCxdx/RrhZtWLnzY/K1DJehvCHgzj1n86d71uy91GlFrJJcMQouiWBPQcX0N2XMdPEk92tbf8A0xA9Ga3ZdRpyds3dyYXFPBWtT50tKDXJ8s583Rq6s7LKvbcSWItrYhvaCaRt990ZcHFCZGRlXMgYHUgm4FvDWu5zNXLemfENkw6kdm7EG97nytpxpxhqdAsri7ECXa7ylzYASBAwAv6HA689ONSxNIVALGwFgLm1uNrd1/nVTCNpV+Nq6o+Fj1YfFyW0UkSJhdONZUgasrf4XF2/Uj4zN3+yPoDHO1uzl1BBDZuHgR66AYhFiAzZVF9CJpB58VPAa0cxGvGg+1Y1GVwzDit0UPo3EEfOuEkmjje4YKxFhoJhYgDS4KCpIsTaKRrZTmlNr6i2nEeVZDh8ihV9EAAc9KrwYctAw0JYy2vpxdrUDKyY2UiAAlizHN9rsgqO1oTzNU9rhWgmyKFJlUEkkg6sQTmJ18uZo1gMBkRQwBZb6+Z5d3KrU2HSRcsiq63vYi+uv50AJvST2cJCul86/wCWM0axUZw2znKuzOkVw7nM2Ygd/K50FBOkwZhhkHN2+Cj50y7w7LabDSRIQC4ABa9hqONgeQrLqzquoQT4t/qKm428U8+JMcrh0yM2qqDcWtqAO+je2CBtPBC3pLKD6wQPhVHcvdOTCzPJIUIKZRlJOpYE8QOQrTb8/wDtfCi/ohP8xeoVqO/c0k4SyPRxT/Q36RsRkGHjU2Yvn0P3bBfexozvmgXAz+KqPayiknfzHlsdxv1QQDz9I+8iq+2N95sRC0UioAxBJUNfQ3tqSKTkrZccTag103CuC6RgiKrwXKgC6sFBA4WGXSj2wd8o8VL1ao6NlLXJUiwt3a86n2k3VbPe1hkgsNBoclviaT+jZf6y5+7Efeyj5U7kmlZLWOcJSSqvUObd2Yo2ng2WwLkltLXyagnxt8BQzpV2RPL9HEMTyhRITkUtYnIBe3gKM7TxGbauG/Uikb25qaYZb62q47NnNkdqPt+7OEYY7Qwy2jGKhXUkBZFF+Z4W5Uz7j7/TyTDDzsJDICInawIcAkBrDVTa1+Ip2343i+i4ORlNnbsJ+JgdfULn1Vy3o32WZMcjn0IAZGPjYhR7Tf1GtehiSYvf7Gpix15yiJ7PCoyrbgQebacCT3Guk7Q2+I8G2KjHWoEEgF7XUkc9bcdfIiuYb/7bgxeJBw6MSoKs/wB/LwIHGwF9TxHLSqmA3pZMDPg2uVkymM/d7QLj8JAv5376KCxs3X6QcRicWRIFEIjlcoikkBFvf7zHS1vGqUvS5OJnZI0MR0RGuCAOZZeZ5jhV3oj2G6tJiXXKhTJGTpmuwLEfq6AX5044jc3ASEs2GiubkkXXX9kilYxOwPTF2gJsPZeZR7keogX9tNG3+kHD4VFbMZHkUNGi81PBiToF99cx6RNlQ4bGdXAuRMiNa5Iub3tfXkKu71Q/7L2Y545ZFv4GxA8qYWdK3d3yTE4T6Q5EIUlZAzaKwtzPEEEEc603e6QocViXw8RY5RmVyLBrHtWHHTQ68aSN0XU7F2hmAIBJF+8otj53Aqp0Q4PPjmY8I4mJ82IA+dAHStqb/YaCVYnlDOzBSFFwt+bngPLjVvbW80WEXNPIqdw4s34VGprg7RCXGFYxYPOVUDuaTT40wdK2CWPaBy37UaMbm+uo9Q7I0ooDrC7VEiB0IZWAKkcweFcz6Z8ST9FHgx+FOO5MF9nYe5PofzGkrplH1+HXuQn308f1IUuBGwp0ojCtVsJFpRKGKu9MwJI00ryrSxaVlaWSde2vjpla0eH65Sup6xU110seOlCPpDAWOz5VH6kiH4GjG0NpLFYuT2jZQAWJPgBQfG7dEoX6LPGuXtS50ZvqyQoIAU/aPeK8jUzpJcNtlYyT9ExS3tfsZhp5NU0e9UCKFKTqB96GTmb8geZNDJdtYhQo6zCk2JNyy3u9ktwt2Qx8xVnAbcnKnrEjLF1SMRvcG4JJezG1tKabbpCexb/9YYXnLb8SOPitW4t5sJlP9Yj9Zt8apf023oNHeXPkyhtCbXvc8qmWZJlXNGqsJCGBCnVVbnbUcKqSlFW19xJpgnePZ8WMaJo8XChjuRcqdSQQfS/Vq3HHtA+jjMM/mg/lFX5dkQNxhiP7C/lQLaS7PhlEbwDMVzdlDw1ueyfA1jab6m6yNKtvyCRXaYHHCOP2xS7tfZ+MXELjJo4VyFP71VXs6AXY31q2x2bcC5QsEIs0w/SC68L8vZWu3Ni4dl6hZ8kmdTaR2cXAIsfunWk1a6muLJ83C9dugDxu72LndpxDcSktdHRhr3ENr3UNfd3EjjBJx5Lf4U54HAxxRLEMaUZC1+rcKCzNroe46Vah2bNdguLl7Jt2lRvsqdbjxqNC5Zo/Eyi6SVfiD94N4zNhpIhhsQhYAdpNNCO7wFA9zdqJhXkacOuZQB2GPA3NOEeDxgJtilP4oV+RrSX6cP72BvONx8DVbXdmSypRcdPPqDtmbRjxO088bXVYCLkEa310PnTdjnZYXMYBdUYqGvYsASAbUDgkxgFxHhmJ5gup+FTptLGDjhkbymHzFXFpdTGctT2RyPbm9E+OZOstoewiA8T4XJJPCn3DbIOz9kzlrCZ42Z7cmYZVX9nN7b1cwzjD3dNm5DqSyNGT3nXj31PtLaIniaKfB4go1rgDjY3Gqm/Gr1JkHPOjTBiTHKSLiNJG92UfxVW303eODxJCj6p+1GeNhzX9k6eVqe9kLg8JIXjw+JjZlynMrsLXB0uTzFT7fxuBxkYjmMiWIKt1bBgfAlSLEaGne4BHdHeEYvCq4sHXsOo5MByH3SLEf9qLrrxpJ3bwuCwUjPFjCQy2ZHAAOtwfRGo+Zpji29hydJ47H9cfOkByzpLb/aMg7ljH+QH50a3zwuXZGzz3ZP8ANETVjePcn6ZiZJ0xUAz5bKdSLKF4g+FM2826pxWAgw8Tx54uq1J0IRCptYHnVWBzLdrYcmKjkVcVHBHdcyO5XNzBy8GtT5sfAwbLws7iZXdlN3uNSAciqASeJpVm6JcaOCxN5P8AmBVSPozx17GJV8S6292vuo2AqbjQM+OhI1yN1h/ZF9fXanrfPcqfHYnr4njsUVbMWBut78FI51b3U3PXBIxYh5XtmYcAOSjw8aYMG5UnupWBvsLZbQYOGJrZo0AaxuL87HnXNul1r41B3R/E11tGvauN9KmJUbQNzwRffenD6glwAcLHRCBKEw7TTKzKC2S1+WhNqKbGxglTNa2pBHGuxSRi0EEj0rKsKNOFZVWxHV5pkDHNfT9RiPaFtQTaKKx+qkijUrYqyBQSCTreM3B09lLW0d9MSk8oSXsh3CjKpsAxA5VCOkTF82Q+aD5GuT4dvezTWH5cEzNZZMLl0sCE0AUAcAO9tL6DgddN1n+jxW+qEkjXDR+iAAO0bEkm5NqAjpHn+1HC37Lf9VSJ0hXHawsJ93yNOOBp77ic0wwTHeNQ5CXZmlsQxe3eRpV3ZAOVBb7UpvzYdkBj49ql3/1zCR2sGnqYf9NSHffDaHqJFIFuzIeHcLMKqcZyjQotXYT3jxzL2MsuU5TnjJvz7PDThbjzFCMFiz+kMuIA7S5WXmUOur8Bf21Md9cKw44lPWW/mNSQb1Ya/wCnmA8Vv/Ka5/Jn2NNSIsKLtExnz5pAgzwrclbXXW+uq9rwOtXsZh0eR4IhdncPM51Ca3sD3+FSjefDG1sXqPvRj/oFD4IMODePHAXNzra5vz7QoWOS5NYTiupv1DQhTLFE6vLa9wz9o6EEaaWpiwrALISR6bXJ/VsL/wCWgUOzY7jLiInRWzrHmsob2k0UWMlGQiNg2e9pCLhiSfs+NTOLY5zUgRt2ITSq/VmURIbFJLXzEXFgDflzoTNhiqRsFxS2GXKrZtAcwLCwvcuR6qOSbvqAwENs4scsniDpfQHsiqw2AgzWSZc2hKshsLqdO1p6PxqKZB5sYy5JeraYsFQKJToDrcgk6m3HTQ1bimmDyRRSdYQq6vrlYnXXyvpUS4d4o3EImZmItnHojW+WxIvrUWHxksUdkhZCCCxILF9e1xHGsZp31NYPboWY8U/18TP1oVB2rAWJ0Km2nOmBY2HOlWCYZpmP1YkMdlOh9IZj8aJYvETFrwzRZSODFbg+GnD199VFOiJ1ZBtTasizKkJifjnzuFKtyFr31HhUH9P4jsgQK3ZBazg2OYgjQnS1tfGtcRgJWynLC7Zi7W17QPZN8wvpWsmzpVMqrhVKSG5ZWsSBe32tOXDv4VexJcG2Pqnkmw5XK1gtgxbTiNNBe9UjtjDtb+qFroJDlRGsDfjoO6rOHgMeEnzRGE5X0vmv2LXv41WxUpXAwxJ6cyog8jq3uNXFJrjqBYwuz8LiBE6QKFbrNCoB7Nhy8aJjdbDf8ID8JYfA1rhsMEaJF4JGwHtQVaxcMjLaOQobrrYHTnbTW4+FZt77ABUwuBL5EmkV82SwklHava2vO9bx4eBrCPGy3OgAmza91jzqERMspVpYtGzteIBri5DXCW4X1vfjrUeCgVcRGVXD5ZLEFdGyh7jLwzeiOXEVdgX2wLC4GNkBXiGMbW7rg8KhfCYgehiw3nGh+BpY2nsa0mNjgRn1w+npE3OZifXRjdyKETugw5w8yqt1LZgUJGo5DWk2+5Tih0wjMAoJubC54XNtfKuMdIMSTbTluTcZRYaaAV1/HTZUcg6gaVwreKfLtHMSTqgueNioBv7TW0OTNg7AwZZ3iP2g6e66/Kjm7mzpIgwcAA2IF7+d6o7RX+upbQ/V38//ABTguUaZtbWIALceINgeRre1HkjdkQJrKs/RydQG9YA917+2srVTi0RTLW6OCixEsxnUMLXALFe0zk6WI5XplbcrCHURt6pG+d6T92t3kxMbs7MuVrDLbuueIojuphlixsyqWZY1KgnvJXjbTkazm93TGiTae6UK4rDxJ1gEokL9oE2UXFtNKty9HcemSVxrrmCtpblYDW9uNQbZxOfaWHUEjKATbTS5Y+ogUR3n2uynDpG5RpJQCQbdkWuPLtUtUtqY9gHvBuV9HiMqy5wpFwVANibXFjrratV3Cdo0cSoM6q1iraXAPEUc34xQ+iEA+k6D3k/Krm28aYMKWWwaNFC6X17Io1yaQUrFJ+jyflJEfWw/lq3sTdCGXDo7h8zZrlWsNGIGlu4Uf2Tj2bDLLJbMULmwsOZGlJuzd+5IokjEcZCCwJzA+vW3OhOctg2RDNubiluequPBkPzqnh9izugdInZTexAvwNj766PhtpGTDLKwClkLEA8NCaHbk42+EUWtlLC/G5vm/mtT8yVMNKsRV2VLYnqnIBI0RjqOI4Vc2Pu6+IDsrKmQgHMDxN+4crU/7N20sudVDDq2Kk6anXhblQM7xwQT4hXLAtID2VuNEUa253vRrk7SCkJe04pIZWjLm6G11ZrcL6e2vI9rzD0ZZB+23510vZu0ocQhMfaANjmW2tvHjXO96GH0uXKAAGtYCw0Apxlq2aE1RJFvNiRwnf1m/wARVmPfLFL/AHl/NVPyo1ufsqCXD3kRHfM172JAvpfXThRaTdjCHTqlB8GIPxqXOKdNDSFZd/cSOJjPmn5GpB0gzH0o4m9R/OrWN3Zg+lxRKGCsjs1mN9OFr8Kg3i3WhggeRGe4y2BII1IHdQnDig3MTf372FiPlp8qnj33h+1hbfhYD5CvcNuGjxq3WspZVJGVTqQDQzZe6nXmYLLl6qQpcre9ufHSj/jYfMGG3zwpBBhlAOhAe4I/eraPebBXU2mUoLJzy+WpoY+4EvKVD6mFDIN2pWneBSpaMXJvYW04G361LTjY7kOK704UtmE8gNiNVvoSD9zwq4m9EB4Ypf2kH5CufYnYEyTLCQC7C4AYHTXny4Gtju1iRr1R9RU/Ok8eMLZ0SPaML/3+HY2tqADbu9LxqRETMrAYdimilWItbha17CuavseZQS0TgDicpquIWIuFJHeAbe21Hkw7j1M6DiN25mbESI4VpmjdCjkZSg4HTtKa82TsedJ3nxADO4Vfq8oUKD3E3rnqzsvBmHkSKu7M2nL1sYEr6ug9NvvC/OpeBdGPzGdP2j6Engt9PDWuGb3LeVn7nK38LCx+Ndvlf0vGuaQYAPI5YXGckDTvPfwqIjYI2fs8ySJPmuWAIW3PLbiaaFnOSwGUA5bDvOt/G41vWww4W1lRfMlj7rCvHlF9Xb1WX4a++lOaeyEkRwz8bknXkrf6NZQN94hGzI51ViPMcj7LV5WdS7F7DxuF+gf8Z/hWo92P7Vi/x/zNWVldT/qMuxr/APdP/wAf8lSbf/tmD/EfiKyso6r2ESb6foov8Vfgau78H+qyfs/xCvaykug+5mD/AN3j/wBuf/jNcy5eysrK0x9SZHSov7Ev/t/5DUO5f9lj/G3xrKys3w/co03I9Cb/ABW+ApL3lP8AW5/8RqysrSP1MT4Gvo//ALO/+If4VpQ2+f61N/iNWVlEfrYnwNHR96Ev4l+Bq5gB/tSf8A+EdZWVD5ZS6ArfByMZBYkaJw/xKK76n+qv+JPjWVlH9ody1utKzYZCxJNyNSToOFVN0W/tH+M9ZWUv7g7B++hpc2b/ALwxX4V/lrKyojw/Yb6EeJ/3nD/ht8HpkTnWVlEunsNHmNP1En4H/hNU9yj/AFaPzf8AiNZWU/6Q6huaJTxAPmBXONsIBtMAAAdbHoNPu1lZVYuopD3OdD5GueYBjc68z8aysrFFMlnY29QpcMzGQgkkeJPcaysqV1GANoen+yvwrKysrojwS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3794" name="Picture 2" descr="File:Balfour portrait and declaration.JPG"/>
          <p:cNvPicPr>
            <a:picLocks noChangeAspect="1" noChangeArrowheads="1"/>
          </p:cNvPicPr>
          <p:nvPr/>
        </p:nvPicPr>
        <p:blipFill>
          <a:blip r:embed="rId2" cstate="print"/>
          <a:srcRect/>
          <a:stretch>
            <a:fillRect/>
          </a:stretch>
        </p:blipFill>
        <p:spPr bwMode="auto">
          <a:xfrm>
            <a:off x="7720080" y="1701725"/>
            <a:ext cx="4232435" cy="3189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444502" y="72570"/>
            <a:ext cx="730302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Balfour Declaration</a:t>
            </a:r>
          </a:p>
        </p:txBody>
      </p:sp>
    </p:spTree>
    <p:extLst>
      <p:ext uri="{BB962C8B-B14F-4D97-AF65-F5344CB8AC3E}">
        <p14:creationId xmlns:p14="http://schemas.microsoft.com/office/powerpoint/2010/main" val="365286952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3044" y="130626"/>
            <a:ext cx="824591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Beginning of a conflict</a:t>
            </a:r>
          </a:p>
        </p:txBody>
      </p:sp>
      <p:sp>
        <p:nvSpPr>
          <p:cNvPr id="5" name="TextBox 4"/>
          <p:cNvSpPr txBox="1"/>
          <p:nvPr/>
        </p:nvSpPr>
        <p:spPr>
          <a:xfrm>
            <a:off x="515255" y="1200973"/>
            <a:ext cx="11255831" cy="5170646"/>
          </a:xfrm>
          <a:prstGeom prst="rect">
            <a:avLst/>
          </a:prstGeom>
          <a:noFill/>
        </p:spPr>
        <p:txBody>
          <a:bodyPr wrap="square" rtlCol="0">
            <a:spAutoFit/>
          </a:bodyPr>
          <a:lstStyle/>
          <a:p>
            <a:pPr marL="285750" indent="-285750" algn="l" rtl="0">
              <a:lnSpc>
                <a:spcPct val="150000"/>
              </a:lnSpc>
              <a:buFont typeface="Arial" panose="020B0604020202020204" pitchFamily="34" charset="0"/>
              <a:buChar char="•"/>
            </a:pPr>
            <a:r>
              <a:rPr lang="en-US" sz="2200" dirty="0" smtClean="0">
                <a:latin typeface="Comic Sans MS" panose="030F0702030302020204" pitchFamily="66" charset="0"/>
              </a:rPr>
              <a:t>The tension between the new Jewish immigrants and the </a:t>
            </a:r>
            <a:r>
              <a:rPr lang="en-US" sz="2200" dirty="0">
                <a:latin typeface="Comic Sans MS" panose="030F0702030302020204" pitchFamily="66" charset="0"/>
              </a:rPr>
              <a:t>A</a:t>
            </a:r>
            <a:r>
              <a:rPr lang="en-US" sz="2200" dirty="0" smtClean="0">
                <a:latin typeface="Comic Sans MS" panose="030F0702030302020204" pitchFamily="66" charset="0"/>
              </a:rPr>
              <a:t>rab population started to increase.</a:t>
            </a:r>
          </a:p>
          <a:p>
            <a:pPr marL="285750" indent="-285750" algn="l" rtl="0">
              <a:lnSpc>
                <a:spcPct val="150000"/>
              </a:lnSpc>
              <a:buFont typeface="Arial" panose="020B0604020202020204" pitchFamily="34" charset="0"/>
              <a:buChar char="•"/>
            </a:pPr>
            <a:r>
              <a:rPr lang="en-US" sz="2200" dirty="0" smtClean="0">
                <a:latin typeface="Comic Sans MS" panose="030F0702030302020204" pitchFamily="66" charset="0"/>
              </a:rPr>
              <a:t>Spontaneous and sporadic Arab attacks took place against the Jews in Palestine (1921-1929; 1936-1939). Hundreds from both sides lost their lives, and many more were injured.</a:t>
            </a:r>
          </a:p>
          <a:p>
            <a:pPr marL="285750" indent="-285750" algn="l" rtl="0">
              <a:lnSpc>
                <a:spcPct val="150000"/>
              </a:lnSpc>
              <a:buFont typeface="Arial" panose="020B0604020202020204" pitchFamily="34" charset="0"/>
              <a:buChar char="•"/>
            </a:pPr>
            <a:r>
              <a:rPr lang="en-US" sz="2200" dirty="0" smtClean="0">
                <a:latin typeface="Comic Sans MS" panose="030F0702030302020204" pitchFamily="66" charset="0"/>
              </a:rPr>
              <a:t>As a response - The British got “cold feet”. In order to reduce the friction, they limited the number of “Olim” each year and eventually prevented further Aliyah.</a:t>
            </a:r>
          </a:p>
          <a:p>
            <a:pPr marL="285750" indent="-285750" algn="l" rtl="0">
              <a:lnSpc>
                <a:spcPct val="150000"/>
              </a:lnSpc>
              <a:buFont typeface="Arial" panose="020B0604020202020204" pitchFamily="34" charset="0"/>
              <a:buChar char="•"/>
            </a:pPr>
            <a:r>
              <a:rPr lang="en-US" sz="2200" dirty="0" smtClean="0">
                <a:latin typeface="Comic Sans MS" panose="030F0702030302020204" pitchFamily="66" charset="0"/>
              </a:rPr>
              <a:t>The Jewish people resisted the restrictions and rebelled against the British representatives.</a:t>
            </a:r>
          </a:p>
          <a:p>
            <a:pPr marL="285750" indent="-285750" algn="l" rtl="0">
              <a:lnSpc>
                <a:spcPct val="150000"/>
              </a:lnSpc>
              <a:buFont typeface="Arial" panose="020B0604020202020204" pitchFamily="34" charset="0"/>
              <a:buChar char="•"/>
            </a:pPr>
            <a:r>
              <a:rPr lang="en-US" sz="2200" dirty="0" smtClean="0">
                <a:latin typeface="Comic Sans MS" panose="030F0702030302020204" pitchFamily="66" charset="0"/>
              </a:rPr>
              <a:t>Different UN committees tried to solve the crisis – but their efforts were in vain.</a:t>
            </a:r>
            <a:endParaRPr lang="en-US" sz="2200" dirty="0">
              <a:latin typeface="Comic Sans MS" panose="030F0702030302020204" pitchFamily="66" charset="0"/>
            </a:endParaRPr>
          </a:p>
        </p:txBody>
      </p:sp>
    </p:spTree>
    <p:extLst>
      <p:ext uri="{BB962C8B-B14F-4D97-AF65-F5344CB8AC3E}">
        <p14:creationId xmlns:p14="http://schemas.microsoft.com/office/powerpoint/2010/main" val="328917340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193" y="1124310"/>
            <a:ext cx="8399417" cy="5595797"/>
          </a:xfrm>
        </p:spPr>
        <p:txBody>
          <a:bodyPr>
            <a:noAutofit/>
          </a:bodyPr>
          <a:lstStyle/>
          <a:p>
            <a:pPr algn="ctr">
              <a:lnSpc>
                <a:spcPct val="150000"/>
              </a:lnSpc>
              <a:buNone/>
            </a:pPr>
            <a:r>
              <a:rPr lang="en-US" b="1" u="sng" dirty="0" smtClean="0">
                <a:latin typeface="Comic Sans MS" panose="030F0702030302020204" pitchFamily="66" charset="0"/>
              </a:rPr>
              <a:t>On Nov. 29th 1947, UN General Assembly approved on adopting and implementing the “Partition plan”, AKA “Resolution 181”</a:t>
            </a:r>
            <a:r>
              <a:rPr lang="en-US" b="1" dirty="0" smtClean="0">
                <a:latin typeface="Comic Sans MS" panose="030F0702030302020204" pitchFamily="66" charset="0"/>
              </a:rPr>
              <a:t>.</a:t>
            </a:r>
          </a:p>
          <a:p>
            <a:pPr>
              <a:lnSpc>
                <a:spcPct val="150000"/>
              </a:lnSpc>
            </a:pPr>
            <a:r>
              <a:rPr lang="en-US" dirty="0" smtClean="0">
                <a:latin typeface="Comic Sans MS" panose="030F0702030302020204" pitchFamily="66" charset="0"/>
              </a:rPr>
              <a:t>The plan dictated 55% percent for a Jewish state and 45% for an Arab state.  Jerusalem and Bethlehem were defined as “Corpus Separatum”.</a:t>
            </a:r>
          </a:p>
          <a:p>
            <a:pPr>
              <a:lnSpc>
                <a:spcPct val="150000"/>
              </a:lnSpc>
            </a:pPr>
            <a:r>
              <a:rPr lang="en-US" dirty="0" smtClean="0">
                <a:latin typeface="Comic Sans MS" panose="030F0702030302020204" pitchFamily="66" charset="0"/>
              </a:rPr>
              <a:t>Most Jews around the world  reacted with great satisfaction to the result, where as ALL Arab people and nation opposed to any kind of agreement. </a:t>
            </a:r>
          </a:p>
          <a:p>
            <a:pPr>
              <a:lnSpc>
                <a:spcPct val="150000"/>
              </a:lnSpc>
            </a:pPr>
            <a:r>
              <a:rPr lang="en-US" dirty="0" smtClean="0">
                <a:latin typeface="Comic Sans MS" panose="030F0702030302020204" pitchFamily="66" charset="0"/>
              </a:rPr>
              <a:t>The plan was never fully implemented. After British mandate has ended, A Jewish state was establish and the Israeli-Arab 1948 war has started.</a:t>
            </a:r>
          </a:p>
        </p:txBody>
      </p:sp>
      <p:sp>
        <p:nvSpPr>
          <p:cNvPr id="7" name="AutoShape 2" descr="data:image/jpeg;base64,/9j/4AAQSkZJRgABAQAAAQABAAD/2wCEAAkGBhQSERUUEhQWFBUVGBYYFxgXGBcXHBwYGBgaHRkcGh0aHCcfGBkkGhcXHy8gIycpLCwsHR4xNTAqNSYrLCkBCQoKDgwOGg8PGikeHyQsKSwsLCwsKiwsLCwsKSwsLCwpLCwsKSwsLCksLCwsLCwsLCwsKSwsLCksLCwpKSwsLP/AABEIAMIBBAMBIgACEQEDEQH/xAAcAAACAgMBAQAAAAAAAAAAAAAFBgMEAAIHAQj/xABNEAACAQIDBAYGBgYHBwMFAAABAgMAEQQSIQUGMUEHEyJRYXEygZGhscEUI0JSctEzYoKSssIVJDRDc6LwJTVTY9Lh8RZ0sxdFg5Oj/8QAGgEAAwEBAQEAAAAAAAAAAAAAAAECAwQFBv/EADERAAICAQMCBAQFBAMAAAAAAAABAhEDEiExQVEEE2FxFCIyoYGRscHwQlLR4SOS8f/aAAwDAQACEQMRAD8A7hWGo1kFZ1goA9K1qy1nWV4ZB/q9AHhWvOFamYXtWpceNICTraiatZcSqgltABck2AAHG96jE4YAjUHgQQQR4EHUUDolc1HUA2ghZlBBZfSAZbi/eL3FRPtRA4jLKHYEqpIBIHGw50DpkzV5aoMTtKOMAyMqBiFGZgoJPAC/M1K0/LT20CMIrwiqe0drpAheVgiAgFiTYXNhwFYMXmsVIKkXBBuCDwsedAVtZbry9VxiT4e+tMVtNI1zSOqLcC7GwuTYe00AWGNRk1Xm2kgcIXUORcA6XANja518hrXrTn/QpAS1IgqmcTQ0b3wrO8MrdUyZSC9grgi91N7eo0DSb4GeNqkzUDG8mHH9/F/+xPzrU7yRurDDyRyyhSVQONSO+1yB40D0vsHya0elTZvSFhpVGdxC/BkkNiG5i9rEeNVsZ0gDD4h4cTGVAs0ckd2DI3C6nUHiNL6ii0V5U7qhwZa0pM2rv3lhjxOHXrIesMcisCrA2uCDfTn3jUVHDv6MUGiwweOfKWTOoZSV1IOpGoFqVofkzq6/17joTUbAUg4HpPjZVWZGRz2WKgFQeFxrcew28apjfqfCSPBiE67q2ID3yuV4qTpZtCNdKLRXw87qjpDNaojigOdc8l6Uxygb1sv/AE1Hjd45Z8N9LhJiaB8roWzKyHL6Q0B4jx460WugvImuVQ9YjEg86D7QlBB1pd2Jvw2IlETJkJBIIYnUC5FiO69FsYxtqafJnODg6kLO00Bf1fM1lRY83f1VlTRNn0Aj6V6GrULp6zXgNUB60lVTIbnWp2FUJJtSKaExO6RjJAYcXA5jkBMTMLG6EFgGB0IBDaHvpTXpLx3/ABEPnEvyroW+UKyYOYOuYIjOo10ZQbHTuvSvuPuphZsIsk0edyzgkswtY2AspHKx9dZyT1bM9DDkxrFc43TrgEQdIuMLqGdGUsoZTGoBBNiDz4XrTaG18Rs7ES4eCUiJHJRSFYBWAItmGmh5VL0h7HhwzQ/R0EYYPexJuQVtxJ7zRvffBwyYI4kRr1jiFus52Yrz8jap+bffg3UsfytR2lt+N/8AoP30R0XC4+JjHJIiLIU01KBh5j0hY9wqh9LkxezpZZZGaXDTK6NopVWCggFQLDifVThuyyYnAQCRFkUKFKsARmjJXnz/ADpa3HdRisZAygoxJCkAjsSEWsdLAMPZVPn3MYzqLVbxf2vgobC2jNi0xEE8rSKYJHXP2rPHYqQeXOgUO8eIVQq4iRVHACQ2HlrTLhZlh20wACqxKZQAB24xYW4Wvb20/DDRjhGg8kX8qSjfUqeaON/Ts0mcz3W2jLicQIJZneOVZFYMxYegSDrwIIBvQEY2aO8ayyKFJGVXYAEHXQHTWm7eHEiHa8D2AUCO9tNCWU/GpNzMWE2hi4j9tnI80kN/cx9lKr2svXSc9O1J0JjY6fiZZfW7/nTXvlj2bA4JSSRIgdyebKqjX94mmLf83wMvgY/4xSdtJ+t2bhCNSkrRe7T3ZabVWiYTWTTKq3/Y3w+2RisE+Gm7UsQzwMdS2Xini2W4HePECh+6eZcdADmHbGhuNCD7qp7W2RLhJSj3Vgbq4uARfRlP+rGnDc7HjF4gyzteeJAsa2sMv2n/AFnuTfuv41K3e5pkqEG47p/uPKpekXpN2ec0UoU2ClHa2g7QK3PeczU+JEe+lnpGiJwbD7skZPlqPiRWs+DzfDy05EIWE3axLqGSCRlYXBC2BHeL8qJ7oYZodpxJKpRu0CDxGaNrcKfN1to9dhYmA1ChCP1kFj8j66R96sUYdrCX7phb1ZRf3XrPSo0zujmllcsbXRkW+m7skUs05QCFpDlOZdc9yOzxGt6Y96d2ZMYMPJCU0iAJYleNmW1gb8TVjpFBOCJ/XjPtJrN2tuKuAikmYIq/V3bmVJAt36D3Gq0q2jHzZvHGa5Tr7AXd/Z7YnZs2HUqrrOCc19LZSeA8CKq7t7NOE2msTkMerYgrexzLfmPAivdg7wxQYzFXcCGVmZW1tcMSOAvqGaq23dvxtjsPPA2bLlVrgrftEW1AvdWNJVszR67lHo03+LRBvZuy2HvKXUrJIwCqCCL3YXv7KPJuuuOjixMkjxM8aBlyjUqMua5PBgL1c3kwwxPVxr2wkoZwL6rYggWHE0aj2dipLZIgi8ixt7qpRVnPLxEtKp7iXtfcaKGCSQSuxRSwBygG3fYcK83ahhbAOpdh1pIfUGxU27Itp2bcaepNwWlQriJzZgQVTTQ+Jq5sjcPB4ZbRxX1uS7F9e/XT3VSj2JeaTjTe9nGZNnPHjUXBpJLlyMNL8TrcqLAWp22jhZlQu65V8Tr7K6K6KosoCjwAHwpb3mYCJr3pVRnPI51ZzuWQE15Vc15TIo+h8+h8z8ayM1onPzNbgaUAYxqii6nzq2VoBPtlutlSPDzS9WwVipiAuyK9hnkB9FhyoACb/b1jD2gEayGWN812Iyq11FrDU+kfUKodE+bq5wfQDJbuzENmt6gvurTbux0nmaaaDEgsLW6/BrooAsoLk93rPjRnYiPhISkWEcIbyFpMTBc3A1JHKwFZqMtVs63kxrDojy6sBdLUdjhrDU9aPX2Ku7f2WYdimNyS0aR3PcesU2HgL29VS7aczywdZhgXilAVRi49HY/bAjPZBjt51b23iXljaGaLDhXsGU4zKdCDyhuNbVWjklZkowj2d/cVsHtdtm4CGwV5cQzSBWvZUsO4g3PZ9p7qr9H0bTY+SewAAdntwvIdAL8r3P7NH8bsyOd1M0WEL5VVAcZKOzxXKqxC4N/Xep9mp9HRxAuCjQm7WmnfXLzJS/o60lB36FvPDQ6XzPkA4zYhn2xJbspH1UjEacETKB4lvga6F1YtwFLeJmlQiVFwpOJkSNmXrjcqrZSb20GW1h31Z/pScj9JBwvpDiCdeXpjWrUaObJkc69EkLO8ux/pO04IuAaMFz3IrMW92nrFe7tbFzbTxUrDswyuF/E5PwU+8Ucj63OXzwZ1GXOMLMxyk3sD1vDnVeWedZkCSRL10lnb6K6XIjZs3al7R+ry60tG9mnnvTpXai5v6g/o+Y9wQ/8A9FpJ2/ghhcBhUBtJI5mY3sb5Ba3kGUe2mrGYyc5keWM65bGKDXtAcGlOnPUciOVVpHmkSNjOpvLHEQYcO+UObcQCAeGlEoWLFm0JL1v7ADdTD/T0ninkZyAjRszFyh7QJW54HS45+yhmE2VioMasUanr0IK24EfeJ4dWRe57rjjT39GeM2E0wubXSDCqD68nCp0w8rZss2LzhGCsUwwBIBIW4i1Ga3hU6PU1Ximm6Wz6DHHcgXtewvbhfna+tr1xreXFPPi5nCuVzZV7Leiug5c7X9ddKwmxpmRS+IxAYqpYZ4xZrdodmPvvRDD7tMeOJxR8pW+QFOUdXUyw5fKd1YN3J2cYsHEGuGYNIQeILm48uzagW2tkddtdSynqxGjk2NiUGi359q2ldBwu6qrqTKx/5s8rj90NaisWzAPtW8EAT/v76em0kSsrUnLvf3EPe/ZsmIwhjiQliUIzWQaNqbuRVLa2482KhgghKxxQ+DNc2Av9lb+kb35109MIi6hRfvOp9prdpKbjZMckopJdDl2B6El4zTP4gZR8Af4qZNm9G+BgsVhDsNQz6m/mdffTQzmompqCQ5ZZy5ZHFAiegqr5ACti1ZlrCwqjIyo5RXjT1XlmNAzSU0Jx5BBB51LjNqRrozgHuvdv3Rc+6hzYoOCQCLcmUqdRxsdbUgOfbagyzOBwJuK9o/tPB5nvblXtSM6ouhI8TUmatJOJ868vQBsTSJtSSNcXiRI0akvERnMoNjBHquTj2ksb06iU1zzePenGjHzYeGaCGKKOOQtKpIGfIOIv9pxypoCV8RC5uzwntM5Crim7TNckclOinhxvyrFxMZ+4QwysPo+KJKsFLA2W2a440Ixm3tpJ1ivjsMsiRtL1YiJYolwxHYtplPE8qzD7Tx8hW204cj9XkdcPozSSvGqgGMMDmQ6kW1pgGmxCK6Oqs562JmKYTEq1le7Ekobix4catnEh2BczyWINvoD62tcXMdxe3Gk3ZO8ONmCdZtIwmSWSFB1Ctd0yfdACg5xqe6reFlx0jGNdpzGVGhzqsGgSZoxmzDQ2ElyO4UCGLD2sbrjGa+jDCBTytxHIi9bYidrk9XjSWFr9TEPskc2GnA68LCg+zth7RdnWTG4pFKRNG4yA5zfrEeO+bTgD66sYLcXHst8RtLEB+6Mki3LVypv6qLAmxLTHq7Q4yTLLG/1hgFlTNfL9ZYHtd1Xxipxr1WKHDi2FHIg/3veb+Fh6/cLuUiay4rFSn9fESAeyMr8TRbD4CJB2EJ8dT72199KwASzylLLDiRx1E8Nze17kMddONVpcJiXljKwlQjh2Ms4fQI66ZAxB7XdTdnPco8TqahlN+JPwoABybIZjfOUBOqqqW5aXK5uNze17mpo9ihgodnkCsrAk65lNwTltwNFOrHd86mVaQEC4NRrkW45m3/mtzUtRMKAJYiL/AJ60Tgn0oQhq7C9ABIS17nqmJxWHFVViLZatWktQnHbdiiF5ZUjH6zBfYDqaFYnfnDLhnxKvnRWyCwILPYEKuYC+h48ONFotQk+EMzS1EcRXJdo9LkzXEMUcY73JkPyFNO6e/UeMAje0c/3b6N4oT/CdfOpWSLdG8/C5YR1NDLidponpuq34AkAnyHE+qhWL3ojTvtcC7WjGptxexOumgNXMThlLkH+8RkJHH2+TNSRjcOsahepikdgpIBLXfsZiVFsrEpmN1Pa561rFJnMG8bvHL1ksSJ9ZEMxABa4y5rhjYW9Eeg2rCheLxk0sMpYlHBQxiZygZGUEgpYDMt7G6kaVpjcXKV9Mq7uo1soIA7SFU1zWCkEjhpyqvDg5ASsYaUMpDZFuCkutiWBLdhhrlHo8qtICqVBzK87MJSigRrkVWZSp1NrDOLghTYrrqaZ+sBKn7ylTrftIe/nxaqsW68jMhZFy5kZlk7bHNrJe91BzD7IB1HjRnFxKijIFARl0W2gOh0HDQmokwAeJQ5vRr2iOJi7VZWdDHGRu03nWKa9dbsT32PurRiBxIXzpAemucb0brYiXHYp442Ky4aGNHJRUzh0Y5izAiwTkDXRPp6cAS34QflWZ2+zEB4sQPzNAhNxG4PXzvM0jKXglgCquYZZWkOYnQXGcaA20q5sfo6jhiiRmd+qyEFiFuUmaVTlS/wBpzpm4UykSHi4H4Rf3n8q2TCD7RLeZNvYKLAB4HcjAwNnWOMPfNmtmbNe9wXLEG/dajCwLyjJ/Fw9jG3uqyrBeAA8gBUMs9AGHN+qo7hr+QqJ0HMk+u3wqJ5iajNzzp0BIZAOAFQvKTW2QVozigDWsUHyrOtrzrv8AQoAkEdS6DnQPG7yQQ/pZkXwLAn2C591Cdt9IMMCxkK8nWp1iZQFGUkgXLajh3Um0jSOOcuENsuIAqm89cv2j0pTN+jjjQci13PyHupdx29eLlBzzva3BTkHsW1ZvIjqj4HI+djteL2mkS5pXVF4XYhRfu14nwobH0h4QypGshYuwXMFOUFjYXJtpfuvSxv8AtbA4ZTxzR+6I/nXPxpSlkp0aeH8JHJHU2zsm/e9kmCSPqgpaQuCWubZQOABHfzrnuI3zxk7KGncAsBlS0Y1I+5a/ro9vGj4/Z8OKUqBAknWg3uXuikCwtra+p50lbMS88Q75Ix7XFROTs6PC4YKDtK1dh7pGe+0pvDqx7I1oJHJJIEhBLDOci/rvlHtNlGtdW6QdlQpg8RKI061il3yjMe2g4nXgLaVzPddb43DD/nRfxClNVI18NlU8N19P+AltPcPE4fDNPNkULlGXNmbtMBy7I499VtyI820MMP8AmA+xSaZ+kXffrOuwSxWCuoZy3EoQdFtw8zS90erfaOH8Cx9kbUNJSpDjPJLBKWTs69qO04mEABj9llb1cD7iap7cMKwuhyAsLhSVXMwNxcnQAsLXPjRN1zAqeYI9ooDjNvQoQrpmkyre4W3ZufE6MCfR412rk+fE/B7SldR9Dw6KHVnV0VpiJUupOaTs+goA0B7a0ch3ldI4Q7wo1lEwvncNe1rRgrdl9mvdVLG7RGIlBKsoAsAS6LxFiM5XX8KcudRrGc7KLXcDIAApzalrr2FfnrZq0e6EWDOZJGSaabIQ6HNlS54dlFuxB45gOIFTHH4WAMkaZet9Lgt7C17McxsO5aUZNrjLmVJJg7ZdOzrqMpCZcvHmK3/o7GgWEcOFW9u24B7Q1PZ1YHgb3vUOhj7G+ZQedtfMaH3g1lDtjYwpEFmYM44sAVB8QCARc35VlZgP0KhkUknVV5n7orQYGMG+QeZ1oU+EW4tLLHYKoGZbdkAD0gNbCpRhX+ziQ3gyBv4SaTGFjLbh7v8AtUUkhPCh7JiBweJvavxFefTMQvGEN+FlPzoEEQLDxrUyAcTQuXbLjjh5R+yT8KGzbzID2sy/iUj40WAwST91QM9K+K6RMDGDnxMYI5A5z7FuaF43pPThDhp5OFmbLCpvw1c3tw5e+qAeDKKjfE0G2Jtr6RHmdBG6ko6Zg4DWDCzWFwQy8u+r4PjSAqbW3mgw9hNKqEi4XUkjvsBe3GlbHdKcIuIo5JPE2Qe+591BOktS2MRVuxES6KCTqz8hrQQbq4kRtIYXVEUsxeyaDwaxPqFYSyO6R6mHw2JwUpvn1DWP6T8S/wCjWOIeALn2tp7q8362nKXgUyNY4eIsASAzG9yQNL0o/Ouu7zbqwNFJiJFLPHAQvaIAyIcugtrepTckzbJHFhlHbv8Asckpq2xsCecYXqYmZVwsIzaBbnMSLkgX1FLWFwMkptFG8h7kUt8BXctmQZIIlIsVjQHzCgEe2lCOqx+KzeVpa53OXno3nETySMiBEZrC7nsqTbSwHDvpQtXdt6JbYLEH/lSe9SPnXDoFuyjvKj2kCicVF0h+EzSypuR3pooY0UzMihQLFyoA0tpm527q5HvqYTjJHw7rIj2Ylb2Dn0hc8dRfTvqTpBf/AGhN+rkHsRaE4HZU036KKSTxVSR7bWpzlexPhsKxpZG+V+pawe8MseGmwykdXMVLX4i3EDuvZb/h8atbl7HfEYuPL6MbLI7cgqsD7SRYD8q1G6Mif2iWDDeEkgLfuJc+21M+xd8MDgIOrizzudXdVyBm83t2RwAt8amMd/mNMmRaX5StvsMXSXLbZ8ni8Q/zg/Kuc7lYR3xuHKozKsikkKSAB3m1hRXa/SlJKMqYeILcEdaOt1HA2NluPXQaTeXH4rsrJKw+5CCo9kYHvqpNOVmOCGTHjcGkr9Q5vHunK+LnlkkggjeRirSyqCR3hRc+qrW5eDwcWMj6vEtPNZ7BIisfoG92bU6X4Uv4bcLFuM8irEvEvM4Fh3m1yB52o5uzsfD4SdJTixM/ogRIWQdZ2QWcXAXtDU2GtVGNu6JyZUsehz6VS/jOonEaUu7TcJIfqpJC2vZbIALg9ogjvci5tpai6SaVQx2BWWxYmw5WU3tex7SmxF24d9dKdHkASTazq7LH1MSg69UOscrdeag9rVhrzAPA1VwiDrc6CV2zBtMii979oRhmOpbRraN4UQxe1MBh/wBLLFccmfrG9S629QFUT0jxE5MNBNMRpYKI1vYn7RuNATwqrAJDY4sRHCyC9wWdYgDe97RAsf2qvRbPfXtql9T1UYB8e0+Y+4Ug7Q6R8QSR9ThhdANDM1nW6tqQuW3E20PKhEjY/FlwWxM6nMEaMGNL27JI7KFSTY6ngakZ0rFYfDBrSyKW/wCZN2vewt7KykdNwZyARhcMuguJHztfnqFOnrNZQB14hxwxR/aB/wC9as0n/Ghbzt8xUyym2osedjf8qwMOY+FZjK+WXiFiP4SB8LVsrSjjCe/svf4mplRe4D1VnUry09tAELYlwP0Uo8gD8qibaN9GD+IZCfbVt4R3n1E1rlP32/eNMANLhcGTcwQ5u8wqD7Qt6Gz7s4B9OqjW5v2Hlj1ve/ZI1vrTUQx+2fXlb4io3w1+OU/sL8qQC5s7dLCwhhCrICQSFmDXPf27m9vGrf8AQY5Syr+JQ3vBog2BHcn7hHwatUwQN+yB4gsKAKI2XIpusqk+II+VD95I8U+GkijRJDIpXR0W17feIphOEYej/wDI3zU1E8Mvdf8AbQ/FRSKi6dnFpN1McmpwkptzUBx/lJroG6u25ZIX+nCQsXYWkjyjLlXTLYDLe/KmSRZB/d/wfI1gmcfYb2t8mNQo6eDoy+JlkVSSNYNqRWsrKB3AWHsFS/TEPBhUTS3GqMfNSfipodtLZMEy2khJ9TL7cpWrs5fci3n2ph2w0sT4mKMuuW5OYjUfZXU1zqNtnwkNmxGJZSCLBIUuDpxu1r00T7hYM8I5E/C7D+ItQrE9HUX2J5F8GAb4AVnLd2d2HJCCq2U8fv3mkeSPDYdHc3LsvWte1uLaDgOAoXid5MXiDlaaV/1FJA9SpYe6mbA7lwJ6X1x/Waw9i2+dMGFi6sWjREHcgVfhSpvllPxGOP0xv3/jOf4fdDEsMzIsKn7UzrH7j2vdRXZm5sDEh8SZCACVgQnQ/rtpbTiBRPaeyz1jSnNc5D2YzI3ZFrDXgeJ5UGk26Y3OXC4mRrWLTXjWwPcq2tdibVUYxvcifi5tbOho2ZsHBq+VYFLWNmlbrTcW4rwA15VYGHxeW3WxxBTlZY0EcZWwbMhF3BucnEcCaR8TvRiA2UyxYfW2WGPO3EjiePAHhwNDosHisQoM0c8rG+sshRLW0IBIt5Wrf5VxscblKX1Ox0z4WAk4rG9dI0TRSBSWzB2JvlUsVN7WtbgKrQ76YWNCMLhXmCkktIyjtFSTcuWYkqnIa2HO1Btm7nzAKDNHDZbNkXMSe8k2Hjz117rTSbLwEN+tmMpJLMM+hYm9ysQA4k8eFLUhKLfBZk6RcTIbdZDhgVVhlUyP2msV7Z9IcdFNUMRhMViiLDFYhcyljKxiQrrmFiVAv2bWHfW6754eAWw0AHiFWP36saqT79YuU/VALw9FSx1Nhq2nE24UvMRsvDzfoHNk7kYkDtNhodGBKJnbXhwyqCOHE1cbYOBhZmxOLaRmtmHWBL24dmLtEDzpLxgxb2+kTFVN/TfS4FyMqX1tytVCfDdVKiswZHyNmXs3Vjra/rpPIaR8PF8y/I6Im9ezsP8A2fDZm7wgH+Z7tVTEdJWIe/UxKoHOzSEDv5AeygGImjhV2jhQvDJ1bdaTICGF1e2g4ju50ZwO1ZjiIxGG+jTIrOiABAJFKvew4BgTUan3NVHElajfuzfNtaSzhpQGAI7UcYseBAuNKysl2ZHMsfXSxpJEgiYM63ORmynjzUrWUt+7L8yPZf8AX/Z155AOPOo3xSKLswA7ybVviIidR76E7ZgsqlyoyuCMwLKTqACB6z6hW1HmBP6Up4Eed69GMXUAjTjr6/hQbAYApGo9IcbjQa66DkNdBWmHhOaU5T6fLwRKdAGDjFIuGWx53FeZ70nJAFiXPGVDSGwJJv2bXsVOhv4WrTHxEjEWKk51HpotwHBym/o8CNbjwoAdgK8zUi7xySLg4o0Yq7NCgs+XX8QNracjXg3YnCLlxs6uB2u0zAnwBIItw8am9zRQVW3Q79bUoOlIkewsePRx7HuzL/5qmm09priVw7SrmYXBKoy5QLlgctyNKlzroaLDq4kvv/g6Or1HJIQaS9sbXx+EQSF4ZVJCn6sggkaaX8OVQyb2Y9YTNJh4ggtxzq1jzy5iQL0taBYJNWmvzHlp7+NbI3gKSdnb2YyWPrVwYdL2GVyCeNyoI1A76trvtMmr4CYeVz/JT1xE8E/40OkTWtVmPFHx9tIuA6SYpJUj6mVWdgvFDYk211vW2/e/b4FY+riDmTNZmJspW3IanRgeIppp8EThKH1Kh7GKvxF/UK0ZUPFV/dWkvo93plxeGaScrmErKCoyi1lIFh3XIpq+kjvqiCSTCxHjGn7oqH+i4DxiT90V714vqa3Mo76QFZthYZv7pR5Fh8DUMm7eH5KR5O/51eMnjXnWUUgsGf8ApiD9b9/869G6sB+97V/KiIrYGlSCxdx/RrhZtWLnzY/K1DJehvCHgzj1n86d71uy91GlFrJJcMQouiWBPQcX0N2XMdPEk92tbf8A0xA9Ga3ZdRpyds3dyYXFPBWtT50tKDXJ8s583Rq6s7LKvbcSWItrYhvaCaRt990ZcHFCZGRlXMgYHUgm4FvDWu5zNXLemfENkw6kdm7EG97nytpxpxhqdAsri7ECXa7ylzYASBAwAv6HA689ONSxNIVALGwFgLm1uNrd1/nVTCNpV+Nq6o+Fj1YfFyW0UkSJhdONZUgasrf4XF2/Uj4zN3+yPoDHO1uzl1BBDZuHgR66AYhFiAzZVF9CJpB58VPAa0cxGvGg+1Y1GVwzDit0UPo3EEfOuEkmjje4YKxFhoJhYgDS4KCpIsTaKRrZTmlNr6i2nEeVZDh8ihV9EAAc9KrwYctAw0JYy2vpxdrUDKyY2UiAAlizHN9rsgqO1oTzNU9rhWgmyKFJlUEkkg6sQTmJ18uZo1gMBkRQwBZb6+Z5d3KrU2HSRcsiq63vYi+uv50AJvST2cJCul86/wCWM0axUZw2znKuzOkVw7nM2Ygd/K50FBOkwZhhkHN2+Cj50y7w7LabDSRIQC4ABa9hqONgeQrLqzquoQT4t/qKm428U8+JMcrh0yM2qqDcWtqAO+je2CBtPBC3pLKD6wQPhVHcvdOTCzPJIUIKZRlJOpYE8QOQrTb8/wDtfCi/ohP8xeoVqO/c0k4SyPRxT/Q36RsRkGHjU2Yvn0P3bBfexozvmgXAz+KqPayiknfzHlsdxv1QQDz9I+8iq+2N95sRC0UioAxBJUNfQ3tqSKTkrZccTag103CuC6RgiKrwXKgC6sFBA4WGXSj2wd8o8VL1ao6NlLXJUiwt3a86n2k3VbPe1hkgsNBoclviaT+jZf6y5+7Efeyj5U7kmlZLWOcJSSqvUObd2Yo2ng2WwLkltLXyagnxt8BQzpV2RPL9HEMTyhRITkUtYnIBe3gKM7TxGbauG/Uikb25qaYZb62q47NnNkdqPt+7OEYY7Qwy2jGKhXUkBZFF+Z4W5Uz7j7/TyTDDzsJDICInawIcAkBrDVTa1+Ip2343i+i4ORlNnbsJ+JgdfULn1Vy3o32WZMcjn0IAZGPjYhR7Tf1GtehiSYvf7Gpix15yiJ7PCoyrbgQebacCT3Guk7Q2+I8G2KjHWoEEgF7XUkc9bcdfIiuYb/7bgxeJBw6MSoKs/wB/LwIHGwF9TxHLSqmA3pZMDPg2uVkymM/d7QLj8JAv5376KCxs3X6QcRicWRIFEIjlcoikkBFvf7zHS1vGqUvS5OJnZI0MR0RGuCAOZZeZ5jhV3oj2G6tJiXXKhTJGTpmuwLEfq6AX5044jc3ASEs2GiubkkXXX9kilYxOwPTF2gJsPZeZR7keogX9tNG3+kHD4VFbMZHkUNGi81PBiToF99cx6RNlQ4bGdXAuRMiNa5Iub3tfXkKu71Q/7L2Y545ZFv4GxA8qYWdK3d3yTE4T6Q5EIUlZAzaKwtzPEEEEc603e6QocViXw8RY5RmVyLBrHtWHHTQ68aSN0XU7F2hmAIBJF+8otj53Aqp0Q4PPjmY8I4mJ82IA+dAHStqb/YaCVYnlDOzBSFFwt+bngPLjVvbW80WEXNPIqdw4s34VGprg7RCXGFYxYPOVUDuaTT40wdK2CWPaBy37UaMbm+uo9Q7I0ooDrC7VEiB0IZWAKkcweFcz6Z8ST9FHgx+FOO5MF9nYe5PofzGkrplH1+HXuQn308f1IUuBGwp0ojCtVsJFpRKGKu9MwJI00ryrSxaVlaWSde2vjpla0eH65Sup6xU110seOlCPpDAWOz5VH6kiH4GjG0NpLFYuT2jZQAWJPgBQfG7dEoX6LPGuXtS50ZvqyQoIAU/aPeK8jUzpJcNtlYyT9ExS3tfsZhp5NU0e9UCKFKTqB96GTmb8geZNDJdtYhQo6zCk2JNyy3u9ktwt2Qx8xVnAbcnKnrEjLF1SMRvcG4JJezG1tKabbpCexb/9YYXnLb8SOPitW4t5sJlP9Yj9Zt8apf023oNHeXPkyhtCbXvc8qmWZJlXNGqsJCGBCnVVbnbUcKqSlFW19xJpgnePZ8WMaJo8XChjuRcqdSQQfS/Vq3HHtA+jjMM/mg/lFX5dkQNxhiP7C/lQLaS7PhlEbwDMVzdlDw1ueyfA1jab6m6yNKtvyCRXaYHHCOP2xS7tfZ+MXELjJo4VyFP71VXs6AXY31q2x2bcC5QsEIs0w/SC68L8vZWu3Ni4dl6hZ8kmdTaR2cXAIsfunWk1a6muLJ83C9dugDxu72LndpxDcSktdHRhr3ENr3UNfd3EjjBJx5Lf4U54HAxxRLEMaUZC1+rcKCzNroe46Vah2bNdguLl7Jt2lRvsqdbjxqNC5Zo/Eyi6SVfiD94N4zNhpIhhsQhYAdpNNCO7wFA9zdqJhXkacOuZQB2GPA3NOEeDxgJtilP4oV+RrSX6cP72BvONx8DVbXdmSypRcdPPqDtmbRjxO088bXVYCLkEa310PnTdjnZYXMYBdUYqGvYsASAbUDgkxgFxHhmJ5gup+FTptLGDjhkbymHzFXFpdTGctT2RyPbm9E+OZOstoewiA8T4XJJPCn3DbIOz9kzlrCZ42Z7cmYZVX9nN7b1cwzjD3dNm5DqSyNGT3nXj31PtLaIniaKfB4go1rgDjY3Gqm/Gr1JkHPOjTBiTHKSLiNJG92UfxVW303eODxJCj6p+1GeNhzX9k6eVqe9kLg8JIXjw+JjZlynMrsLXB0uTzFT7fxuBxkYjmMiWIKt1bBgfAlSLEaGne4BHdHeEYvCq4sHXsOo5MByH3SLEf9qLrrxpJ3bwuCwUjPFjCQy2ZHAAOtwfRGo+Zpji29hydJ47H9cfOkByzpLb/aMg7ljH+QH50a3zwuXZGzz3ZP8ANETVjePcn6ZiZJ0xUAz5bKdSLKF4g+FM2826pxWAgw8Tx54uq1J0IRCptYHnVWBzLdrYcmKjkVcVHBHdcyO5XNzBy8GtT5sfAwbLws7iZXdlN3uNSAciqASeJpVm6JcaOCxN5P8AmBVSPozx17GJV8S6292vuo2AqbjQM+OhI1yN1h/ZF9fXanrfPcqfHYnr4njsUVbMWBut78FI51b3U3PXBIxYh5XtmYcAOSjw8aYMG5UnupWBvsLZbQYOGJrZo0AaxuL87HnXNul1r41B3R/E11tGvauN9KmJUbQNzwRffenD6glwAcLHRCBKEw7TTKzKC2S1+WhNqKbGxglTNa2pBHGuxSRi0EEj0rKsKNOFZVWxHV5pkDHNfT9RiPaFtQTaKKx+qkijUrYqyBQSCTreM3B09lLW0d9MSk8oSXsh3CjKpsAxA5VCOkTF82Q+aD5GuT4dvezTWH5cEzNZZMLl0sCE0AUAcAO9tL6DgddN1n+jxW+qEkjXDR+iAAO0bEkm5NqAjpHn+1HC37Lf9VSJ0hXHawsJ93yNOOBp77ic0wwTHeNQ5CXZmlsQxe3eRpV3ZAOVBb7UpvzYdkBj49ql3/1zCR2sGnqYf9NSHffDaHqJFIFuzIeHcLMKqcZyjQotXYT3jxzL2MsuU5TnjJvz7PDThbjzFCMFiz+kMuIA7S5WXmUOur8Bf21Md9cKw44lPWW/mNSQb1Ya/wCnmA8Vv/Ka5/Jn2NNSIsKLtExnz5pAgzwrclbXXW+uq9rwOtXsZh0eR4IhdncPM51Ca3sD3+FSjefDG1sXqPvRj/oFD4IMODePHAXNzra5vz7QoWOS5NYTiupv1DQhTLFE6vLa9wz9o6EEaaWpiwrALISR6bXJ/VsL/wCWgUOzY7jLiInRWzrHmsob2k0UWMlGQiNg2e9pCLhiSfs+NTOLY5zUgRt2ITSq/VmURIbFJLXzEXFgDflzoTNhiqRsFxS2GXKrZtAcwLCwvcuR6qOSbvqAwENs4scsniDpfQHsiqw2AgzWSZc2hKshsLqdO1p6PxqKZB5sYy5JeraYsFQKJToDrcgk6m3HTQ1bimmDyRRSdYQq6vrlYnXXyvpUS4d4o3EImZmItnHojW+WxIvrUWHxksUdkhZCCCxILF9e1xHGsZp31NYPboWY8U/18TP1oVB2rAWJ0Km2nOmBY2HOlWCYZpmP1YkMdlOh9IZj8aJYvETFrwzRZSODFbg+GnD199VFOiJ1ZBtTasizKkJifjnzuFKtyFr31HhUH9P4jsgQK3ZBazg2OYgjQnS1tfGtcRgJWynLC7Zi7W17QPZN8wvpWsmzpVMqrhVKSG5ZWsSBe32tOXDv4VexJcG2Pqnkmw5XK1gtgxbTiNNBe9UjtjDtb+qFroJDlRGsDfjoO6rOHgMeEnzRGE5X0vmv2LXv41WxUpXAwxJ6cyog8jq3uNXFJrjqBYwuz8LiBE6QKFbrNCoB7Nhy8aJjdbDf8ID8JYfA1rhsMEaJF4JGwHtQVaxcMjLaOQobrrYHTnbTW4+FZt77ABUwuBL5EmkV82SwklHava2vO9bx4eBrCPGy3OgAmza91jzqERMspVpYtGzteIBri5DXCW4X1vfjrUeCgVcRGVXD5ZLEFdGyh7jLwzeiOXEVdgX2wLC4GNkBXiGMbW7rg8KhfCYgehiw3nGh+BpY2nsa0mNjgRn1w+npE3OZifXRjdyKETugw5w8yqt1LZgUJGo5DWk2+5Tih0wjMAoJubC54XNtfKuMdIMSTbTluTcZRYaaAV1/HTZUcg6gaVwreKfLtHMSTqgueNioBv7TW0OTNg7AwZZ3iP2g6e66/Kjm7mzpIgwcAA2IF7+d6o7RX+upbQ/V38//ABTguUaZtbWIALceINgeRre1HkjdkQJrKs/RydQG9YA917+2srVTi0RTLW6OCixEsxnUMLXALFe0zk6WI5XplbcrCHURt6pG+d6T92t3kxMbs7MuVrDLbuueIojuphlixsyqWZY1KgnvJXjbTkazm93TGiTae6UK4rDxJ1gEokL9oE2UXFtNKty9HcemSVxrrmCtpblYDW9uNQbZxOfaWHUEjKATbTS5Y+ogUR3n2uynDpG5RpJQCQbdkWuPLtUtUtqY9gHvBuV9HiMqy5wpFwVANibXFjrratV3Cdo0cSoM6q1iraXAPEUc34xQ+iEA+k6D3k/Krm28aYMKWWwaNFC6X17Io1yaQUrFJ+jyflJEfWw/lq3sTdCGXDo7h8zZrlWsNGIGlu4Uf2Tj2bDLLJbMULmwsOZGlJuzd+5IokjEcZCCwJzA+vW3OhOctg2RDNubiluequPBkPzqnh9izugdInZTexAvwNj766PhtpGTDLKwClkLEA8NCaHbk42+EUWtlLC/G5vm/mtT8yVMNKsRV2VLYnqnIBI0RjqOI4Vc2Pu6+IDsrKmQgHMDxN+4crU/7N20sudVDDq2Kk6anXhblQM7xwQT4hXLAtID2VuNEUa253vRrk7SCkJe04pIZWjLm6G11ZrcL6e2vI9rzD0ZZB+23510vZu0ocQhMfaANjmW2tvHjXO96GH0uXKAAGtYCw0Apxlq2aE1RJFvNiRwnf1m/wARVmPfLFL/AHl/NVPyo1ufsqCXD3kRHfM172JAvpfXThRaTdjCHTqlB8GIPxqXOKdNDSFZd/cSOJjPmn5GpB0gzH0o4m9R/OrWN3Zg+lxRKGCsjs1mN9OFr8Kg3i3WhggeRGe4y2BII1IHdQnDig3MTf372FiPlp8qnj33h+1hbfhYD5CvcNuGjxq3WspZVJGVTqQDQzZe6nXmYLLl6qQpcre9ufHSj/jYfMGG3zwpBBhlAOhAe4I/eraPebBXU2mUoLJzy+WpoY+4EvKVD6mFDIN2pWneBSpaMXJvYW04G361LTjY7kOK704UtmE8gNiNVvoSD9zwq4m9EB4Ypf2kH5CufYnYEyTLCQC7C4AYHTXny4Gtju1iRr1R9RU/Ok8eMLZ0SPaML/3+HY2tqADbu9LxqRETMrAYdimilWItbha17CuavseZQS0TgDicpquIWIuFJHeAbe21Hkw7j1M6DiN25mbESI4VpmjdCjkZSg4HTtKa82TsedJ3nxADO4Vfq8oUKD3E3rnqzsvBmHkSKu7M2nL1sYEr6ug9NvvC/OpeBdGPzGdP2j6Engt9PDWuGb3LeVn7nK38LCx+Ndvlf0vGuaQYAPI5YXGckDTvPfwqIjYI2fs8ySJPmuWAIW3PLbiaaFnOSwGUA5bDvOt/G41vWww4W1lRfMlj7rCvHlF9Xb1WX4a++lOaeyEkRwz8bknXkrf6NZQN94hGzI51ViPMcj7LV5WdS7F7DxuF+gf8Z/hWo92P7Vi/x/zNWVldT/qMuxr/APdP/wAf8lSbf/tmD/EfiKyso6r2ESb6foov8Vfgau78H+qyfs/xCvaykug+5mD/AN3j/wBuf/jNcy5eysrK0x9SZHSov7Ev/t/5DUO5f9lj/G3xrKys3w/co03I9Cb/ABW+ApL3lP8AW5/8RqysrSP1MT4Gvo//ALO/+If4VpQ2+f61N/iNWVlEfrYnwNHR96Ev4l+Bq5gB/tSf8A+EdZWVD5ZS6ArfByMZBYkaJw/xKK76n+qv+JPjWVlH9ody1utKzYZCxJNyNSToOFVN0W/tH+M9ZWUv7g7B++hpc2b/ALwxX4V/lrKyojw/Yb6EeJ/3nD/ht8HpkTnWVlEunsNHmNP1En4H/hNU9yj/AFaPzf8AiNZWU/6Q6huaJTxAPmBXONsIBtMAAAdbHoNPu1lZVYuopD3OdD5GueYBjc68z8aysrFFMlnY29QpcMzGQgkkeJPcaysqV1GANoen+yvwrKysrojwS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4818" name="Picture 2" descr="UN Palestine Partition Versions 1947.jpg"/>
          <p:cNvPicPr>
            <a:picLocks noChangeAspect="1" noChangeArrowheads="1"/>
          </p:cNvPicPr>
          <p:nvPr/>
        </p:nvPicPr>
        <p:blipFill>
          <a:blip r:embed="rId2" cstate="print"/>
          <a:srcRect/>
          <a:stretch>
            <a:fillRect/>
          </a:stretch>
        </p:blipFill>
        <p:spPr bwMode="auto">
          <a:xfrm>
            <a:off x="9275681" y="965117"/>
            <a:ext cx="2730343" cy="5650622"/>
          </a:xfrm>
          <a:prstGeom prst="rect">
            <a:avLst/>
          </a:prstGeom>
          <a:noFill/>
          <a:ln>
            <a:noFill/>
          </a:ln>
          <a:effectLst>
            <a:outerShdw blurRad="184150" dist="241300" dir="11520000" sx="110000" sy="110000" algn="ctr">
              <a:srgbClr val="000000">
                <a:alpha val="18000"/>
              </a:srgbClr>
            </a:outerShdw>
          </a:effectLst>
          <a:scene3d>
            <a:camera prst="perspectiveFront" fov="1800000">
              <a:rot lat="0" lon="1800000" rev="0"/>
            </a:camera>
            <a:lightRig rig="flood" dir="t">
              <a:rot lat="0" lon="0" rev="13800000"/>
            </a:lightRig>
          </a:scene3d>
          <a:sp3d extrusionH="107950" prstMaterial="plastic">
            <a:bevelT w="82550" h="63500" prst="divot"/>
            <a:bevelB/>
          </a:sp3d>
        </p:spPr>
      </p:pic>
      <p:sp>
        <p:nvSpPr>
          <p:cNvPr id="6" name="Rectangle 5"/>
          <p:cNvSpPr/>
          <p:nvPr/>
        </p:nvSpPr>
        <p:spPr>
          <a:xfrm>
            <a:off x="2476405" y="72570"/>
            <a:ext cx="723922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UN Resolution #181</a:t>
            </a:r>
          </a:p>
        </p:txBody>
      </p:sp>
    </p:spTree>
    <p:extLst>
      <p:ext uri="{BB962C8B-B14F-4D97-AF65-F5344CB8AC3E}">
        <p14:creationId xmlns:p14="http://schemas.microsoft.com/office/powerpoint/2010/main" val="398983208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photos-a.xx.fbcdn.net/hphotos-ash3/598576_10151124858011080_487221975_n.jpg"/>
          <p:cNvPicPr>
            <a:picLocks noChangeAspect="1" noChangeArrowheads="1"/>
          </p:cNvPicPr>
          <p:nvPr/>
        </p:nvPicPr>
        <p:blipFill>
          <a:blip r:embed="rId3" cstate="print"/>
          <a:srcRect/>
          <a:stretch>
            <a:fillRect/>
          </a:stretch>
        </p:blipFill>
        <p:spPr bwMode="auto">
          <a:xfrm>
            <a:off x="2336800" y="1930400"/>
            <a:ext cx="7620000" cy="4789713"/>
          </a:xfrm>
          <a:prstGeom prst="rect">
            <a:avLst/>
          </a:prstGeom>
          <a:ln w="28575">
            <a:solidFill>
              <a:schemeClr val="bg1"/>
            </a:solidFill>
          </a:ln>
          <a:effectLst>
            <a:glow rad="228600">
              <a:schemeClr val="accent2">
                <a:satMod val="175000"/>
                <a:alpha val="40000"/>
              </a:schemeClr>
            </a:glow>
            <a:outerShdw blurRad="292100" dist="139700" dir="2700000" algn="tl" rotWithShape="0">
              <a:srgbClr val="333333">
                <a:alpha val="65000"/>
              </a:srgbClr>
            </a:outerShdw>
          </a:effectLst>
        </p:spPr>
      </p:pic>
      <p:sp>
        <p:nvSpPr>
          <p:cNvPr id="8" name="Title 5"/>
          <p:cNvSpPr>
            <a:spLocks noGrp="1"/>
          </p:cNvSpPr>
          <p:nvPr>
            <p:ph type="title"/>
          </p:nvPr>
        </p:nvSpPr>
        <p:spPr>
          <a:xfrm>
            <a:off x="609600" y="114954"/>
            <a:ext cx="10972800" cy="1688667"/>
          </a:xfrm>
          <a:prstGeom prst="rect">
            <a:avLst/>
          </a:prstGeom>
        </p:spPr>
        <p:txBody>
          <a:bodyPr>
            <a:spAutoFit/>
          </a:bodyPr>
          <a:lstStyle/>
          <a:p>
            <a:pPr>
              <a:lnSpc>
                <a:spcPct val="150000"/>
              </a:lnSpc>
            </a:pPr>
            <a:r>
              <a:rPr lang="en-US" sz="2400" b="1" cap="none" dirty="0" smtClean="0"/>
              <a:t>33 states voted in favor of the resolution;</a:t>
            </a:r>
            <a:br>
              <a:rPr lang="en-US" sz="2400" b="1" cap="none" dirty="0" smtClean="0"/>
            </a:br>
            <a:r>
              <a:rPr lang="en-US" sz="2400" b="1" cap="none" dirty="0" smtClean="0"/>
              <a:t>13 against;</a:t>
            </a:r>
            <a:r>
              <a:rPr lang="en-US" sz="2400" cap="none" dirty="0"/>
              <a:t/>
            </a:r>
            <a:br>
              <a:rPr lang="en-US" sz="2400" cap="none" dirty="0"/>
            </a:br>
            <a:r>
              <a:rPr lang="en-US" sz="2400" b="1" cap="none" dirty="0" smtClean="0"/>
              <a:t>And 10 states abstained.</a:t>
            </a:r>
            <a:endParaRPr lang="en-US" sz="2400" cap="none" dirty="0"/>
          </a:p>
        </p:txBody>
      </p:sp>
    </p:spTree>
    <p:extLst>
      <p:ext uri="{BB962C8B-B14F-4D97-AF65-F5344CB8AC3E}">
        <p14:creationId xmlns:p14="http://schemas.microsoft.com/office/powerpoint/2010/main" val="318543068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96181" y="1567556"/>
            <a:ext cx="3372276" cy="3171692"/>
          </a:xfrm>
        </p:spPr>
        <p:txBody>
          <a:bodyPr>
            <a:noAutofit/>
          </a:bodyPr>
          <a:lstStyle/>
          <a:p>
            <a:r>
              <a:rPr lang="en-US" sz="2400" b="1" cap="none" dirty="0" smtClean="0">
                <a:latin typeface="Comic Sans MS" panose="030F0702030302020204" pitchFamily="66" charset="0"/>
              </a:rPr>
              <a:t>Exactly 65 years after the UN approved the partition plan, the general assembly recognized Palestine as a </a:t>
            </a:r>
            <a:r>
              <a:rPr lang="en-US" sz="2400" b="1" u="sng" cap="none" dirty="0" smtClean="0">
                <a:latin typeface="Comic Sans MS" panose="030F0702030302020204" pitchFamily="66" charset="0"/>
              </a:rPr>
              <a:t>non-member observer state</a:t>
            </a:r>
            <a:r>
              <a:rPr lang="en-US" sz="2400" b="1" cap="none" dirty="0" smtClean="0">
                <a:latin typeface="Comic Sans MS" panose="030F0702030302020204" pitchFamily="66" charset="0"/>
              </a:rPr>
              <a:t>.</a:t>
            </a:r>
            <a:endParaRPr lang="en-US" sz="2400" dirty="0">
              <a:latin typeface="Comic Sans MS" panose="030F0702030302020204" pitchFamily="66" charset="0"/>
            </a:endParaRPr>
          </a:p>
        </p:txBody>
      </p:sp>
      <p:pic>
        <p:nvPicPr>
          <p:cNvPr id="1026" name="Picture 2" descr="http://www.ynet.co.il/PicServer3/2012/11/28/4303952/hakara_widearticle.jpg"/>
          <p:cNvPicPr>
            <a:picLocks noChangeAspect="1" noChangeArrowheads="1"/>
          </p:cNvPicPr>
          <p:nvPr/>
        </p:nvPicPr>
        <p:blipFill>
          <a:blip r:embed="rId2" cstate="print"/>
          <a:srcRect/>
          <a:stretch>
            <a:fillRect/>
          </a:stretch>
        </p:blipFill>
        <p:spPr bwMode="auto">
          <a:xfrm>
            <a:off x="7068457" y="1741815"/>
            <a:ext cx="5123543" cy="5116185"/>
          </a:xfrm>
          <a:prstGeom prst="rect">
            <a:avLst/>
          </a:prstGeom>
          <a:noFill/>
        </p:spPr>
      </p:pic>
      <p:pic>
        <p:nvPicPr>
          <p:cNvPr id="4" name="Picture 2" descr="ילדים פלסטינים חוגגים ברמאללה, הערב (צילום: גיל יוחנן)"/>
          <p:cNvPicPr>
            <a:picLocks noChangeAspect="1" noChangeArrowheads="1"/>
          </p:cNvPicPr>
          <p:nvPr/>
        </p:nvPicPr>
        <p:blipFill>
          <a:blip r:embed="rId3" cstate="print"/>
          <a:srcRect/>
          <a:stretch>
            <a:fillRect/>
          </a:stretch>
        </p:blipFill>
        <p:spPr bwMode="auto">
          <a:xfrm>
            <a:off x="0" y="1741815"/>
            <a:ext cx="3696181" cy="2502843"/>
          </a:xfrm>
          <a:prstGeom prst="rect">
            <a:avLst/>
          </a:prstGeom>
          <a:noFill/>
        </p:spPr>
      </p:pic>
      <p:pic>
        <p:nvPicPr>
          <p:cNvPr id="5" name="Picture 4" descr="http://f.nanafiles.co.il/upload/Xternal/IsraBlog/80/71/53/537180/posts/17295725.jpg"/>
          <p:cNvPicPr>
            <a:picLocks noChangeAspect="1" noChangeArrowheads="1"/>
          </p:cNvPicPr>
          <p:nvPr/>
        </p:nvPicPr>
        <p:blipFill>
          <a:blip r:embed="rId4" cstate="print"/>
          <a:srcRect/>
          <a:stretch>
            <a:fillRect/>
          </a:stretch>
        </p:blipFill>
        <p:spPr bwMode="auto">
          <a:xfrm>
            <a:off x="0" y="4244658"/>
            <a:ext cx="3696180" cy="2613342"/>
          </a:xfrm>
          <a:prstGeom prst="rect">
            <a:avLst/>
          </a:prstGeom>
          <a:noFill/>
        </p:spPr>
      </p:pic>
      <p:sp>
        <p:nvSpPr>
          <p:cNvPr id="6" name="Rectangle 5"/>
          <p:cNvSpPr/>
          <p:nvPr/>
        </p:nvSpPr>
        <p:spPr>
          <a:xfrm>
            <a:off x="653233" y="435420"/>
            <a:ext cx="1065336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Where the conflict is headed?</a:t>
            </a:r>
          </a:p>
        </p:txBody>
      </p:sp>
      <p:sp>
        <p:nvSpPr>
          <p:cNvPr id="7" name="Rectangle 6"/>
          <p:cNvSpPr/>
          <p:nvPr/>
        </p:nvSpPr>
        <p:spPr>
          <a:xfrm>
            <a:off x="2072001" y="5783934"/>
            <a:ext cx="765645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Two States solution?</a:t>
            </a:r>
          </a:p>
        </p:txBody>
      </p:sp>
    </p:spTree>
    <p:extLst>
      <p:ext uri="{BB962C8B-B14F-4D97-AF65-F5344CB8AC3E}">
        <p14:creationId xmlns:p14="http://schemas.microsoft.com/office/powerpoint/2010/main" val="78980970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9514" y="435420"/>
            <a:ext cx="9040808" cy="304698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Zionist</a:t>
            </a:r>
          </a:p>
          <a:p>
            <a:pPr algn="ct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Achievements</a:t>
            </a:r>
          </a:p>
        </p:txBody>
      </p:sp>
      <p:sp>
        <p:nvSpPr>
          <p:cNvPr id="5" name="Rounded Rectangle 4"/>
          <p:cNvSpPr/>
          <p:nvPr/>
        </p:nvSpPr>
        <p:spPr>
          <a:xfrm>
            <a:off x="464465" y="3831775"/>
            <a:ext cx="3323772" cy="1669143"/>
          </a:xfrm>
          <a:prstGeom prst="round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Aliyah &amp; Society</a:t>
            </a:r>
            <a:endParaRPr lang="en-US" sz="4000" b="1" dirty="0">
              <a:effectLst>
                <a:outerShdw blurRad="38100" dist="38100" dir="2700000" algn="tl">
                  <a:srgbClr val="000000">
                    <a:alpha val="43137"/>
                  </a:srgbClr>
                </a:outerShdw>
              </a:effectLst>
            </a:endParaRPr>
          </a:p>
        </p:txBody>
      </p:sp>
      <p:sp>
        <p:nvSpPr>
          <p:cNvPr id="6" name="Rounded Rectangle 5"/>
          <p:cNvSpPr/>
          <p:nvPr/>
        </p:nvSpPr>
        <p:spPr>
          <a:xfrm>
            <a:off x="8417530" y="3831775"/>
            <a:ext cx="3323772" cy="1669143"/>
          </a:xfrm>
          <a:prstGeom prst="round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Technology</a:t>
            </a:r>
            <a:endParaRPr lang="en-US" sz="4000" b="1" dirty="0">
              <a:effectLst>
                <a:outerShdw blurRad="38100" dist="38100" dir="2700000" algn="tl">
                  <a:srgbClr val="000000">
                    <a:alpha val="43137"/>
                  </a:srgbClr>
                </a:outerShdw>
              </a:effectLst>
            </a:endParaRPr>
          </a:p>
        </p:txBody>
      </p:sp>
      <p:sp>
        <p:nvSpPr>
          <p:cNvPr id="7" name="Rounded Rectangle 6"/>
          <p:cNvSpPr/>
          <p:nvPr/>
        </p:nvSpPr>
        <p:spPr>
          <a:xfrm>
            <a:off x="4455893" y="3831774"/>
            <a:ext cx="3323772" cy="1669143"/>
          </a:xfrm>
          <a:prstGeom prst="round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Culture</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676121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src.sfasu.edu/~jvk/PineywoodsEcosystems/3_Floodplains_and_Swamps/16_Regularly-Flooded_Swamps/lr16_Regularly_Flooded_Swamp_Angelina_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152447" cy="3489326"/>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4106" name="Picture 10" descr="http://cafe.themarker.com/thumbnails/t/241/164/8/file_0_b.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8580" y="1"/>
            <a:ext cx="6095997" cy="3489326"/>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4110" name="Picture 14" descr="http://blog.tapuz.co.il/Tamax/images/233234_148.jp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83" t="15806" r="1536" b="5497"/>
          <a:stretch/>
        </p:blipFill>
        <p:spPr bwMode="auto">
          <a:xfrm>
            <a:off x="0" y="3489327"/>
            <a:ext cx="12192000" cy="3368674"/>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422838" y="2545140"/>
            <a:ext cx="5346335" cy="1569660"/>
          </a:xfrm>
          <a:prstGeom prst="rect">
            <a:avLst/>
          </a:prstGeom>
        </p:spPr>
        <p:txBody>
          <a:bodyPr wrap="none">
            <a:spAutoFit/>
          </a:bodyPr>
          <a:lstStyle/>
          <a:p>
            <a:pPr algn="ctr"/>
            <a:r>
              <a:rPr lang="en-US" sz="9600" b="1" spc="50" dirty="0" smtClean="0">
                <a:ln w="12700" cmpd="sng">
                  <a:solidFill>
                    <a:sysClr val="windowText" lastClr="000000"/>
                  </a:solidFill>
                  <a:prstDash val="solid"/>
                </a:ln>
                <a:solidFill>
                  <a:schemeClr val="accent6">
                    <a:tint val="1000"/>
                  </a:schemeClr>
                </a:solidFill>
                <a:effectLst>
                  <a:glow rad="139700">
                    <a:schemeClr val="accent2">
                      <a:satMod val="175000"/>
                      <a:alpha val="40000"/>
                    </a:schemeClr>
                  </a:glow>
                  <a:outerShdw blurRad="38100" dist="38100" dir="2700000" algn="tl">
                    <a:srgbClr val="000000">
                      <a:alpha val="43137"/>
                    </a:srgbClr>
                  </a:outerShdw>
                </a:effectLst>
                <a:latin typeface="Cooper Black" pitchFamily="18" charset="0"/>
              </a:rPr>
              <a:t>Nothing</a:t>
            </a:r>
            <a:endParaRPr lang="en-US" sz="9600" b="1" spc="50" dirty="0">
              <a:ln w="12700" cmpd="sng">
                <a:solidFill>
                  <a:sysClr val="windowText" lastClr="000000"/>
                </a:solidFill>
                <a:prstDash val="solid"/>
              </a:ln>
              <a:solidFill>
                <a:schemeClr val="accent6">
                  <a:tint val="1000"/>
                </a:schemeClr>
              </a:solidFill>
              <a:effectLst>
                <a:glow rad="139700">
                  <a:schemeClr val="accent2">
                    <a:satMod val="175000"/>
                    <a:alpha val="40000"/>
                  </a:schemeClr>
                </a:glow>
                <a:outerShdw blurRad="38100" dist="38100" dir="2700000" algn="tl">
                  <a:srgbClr val="000000">
                    <a:alpha val="43137"/>
                  </a:srgbClr>
                </a:outerShdw>
              </a:effectLst>
              <a:latin typeface="Cooper Black" pitchFamily="18" charset="0"/>
            </a:endParaRPr>
          </a:p>
        </p:txBody>
      </p:sp>
    </p:spTree>
    <p:extLst>
      <p:ext uri="{BB962C8B-B14F-4D97-AF65-F5344CB8AC3E}">
        <p14:creationId xmlns:p14="http://schemas.microsoft.com/office/powerpoint/2010/main" val="189054735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020409" y="304801"/>
            <a:ext cx="4151183" cy="7694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rtl="0"/>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Demography</a:t>
            </a:r>
            <a:endParaRPr lang="he-IL"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endParaRPr>
          </a:p>
        </p:txBody>
      </p:sp>
      <p:sp>
        <p:nvSpPr>
          <p:cNvPr id="3" name="TextBox 2"/>
          <p:cNvSpPr txBox="1"/>
          <p:nvPr/>
        </p:nvSpPr>
        <p:spPr>
          <a:xfrm>
            <a:off x="719403" y="1071038"/>
            <a:ext cx="10657184" cy="4524315"/>
          </a:xfrm>
          <a:prstGeom prst="rect">
            <a:avLst/>
          </a:prstGeom>
          <a:noFill/>
        </p:spPr>
        <p:txBody>
          <a:bodyPr wrap="square" rtlCol="1">
            <a:spAutoFit/>
          </a:bodyPr>
          <a:lstStyle/>
          <a:p>
            <a:pPr marL="285750" indent="-285750" algn="l" rtl="0">
              <a:lnSpc>
                <a:spcPct val="150000"/>
              </a:lnSpc>
              <a:buFont typeface="Arial" pitchFamily="34" charset="0"/>
              <a:buChar char="•"/>
            </a:pPr>
            <a:r>
              <a:rPr lang="en-US" sz="2400" dirty="0" smtClean="0">
                <a:latin typeface="Comic Sans MS" panose="030F0702030302020204" pitchFamily="66" charset="0"/>
              </a:rPr>
              <a:t>Israel’s population is an estimated 8.05 million citizens.</a:t>
            </a:r>
          </a:p>
          <a:p>
            <a:pPr marL="742950" lvl="1" indent="-285750" algn="l" rtl="0">
              <a:lnSpc>
                <a:spcPct val="150000"/>
              </a:lnSpc>
              <a:buFont typeface="Arial" pitchFamily="34" charset="0"/>
              <a:buChar char="•"/>
            </a:pPr>
            <a:r>
              <a:rPr lang="en-US" sz="2400" dirty="0" smtClean="0">
                <a:latin typeface="Comic Sans MS" panose="030F0702030302020204" pitchFamily="66" charset="0"/>
              </a:rPr>
              <a:t>75% of whom are Jews.</a:t>
            </a:r>
          </a:p>
          <a:p>
            <a:pPr marL="742950" lvl="1" indent="-285750" algn="l" rtl="0">
              <a:lnSpc>
                <a:spcPct val="150000"/>
              </a:lnSpc>
              <a:buFont typeface="Arial" pitchFamily="34" charset="0"/>
              <a:buChar char="•"/>
            </a:pPr>
            <a:r>
              <a:rPr lang="en-US" sz="2400" dirty="0" smtClean="0">
                <a:latin typeface="Comic Sans MS" panose="030F0702030302020204" pitchFamily="66" charset="0"/>
              </a:rPr>
              <a:t>20% are Arab citizens of Israel.</a:t>
            </a:r>
          </a:p>
          <a:p>
            <a:pPr marL="742950" lvl="1" indent="-285750" algn="l" rtl="0">
              <a:lnSpc>
                <a:spcPct val="150000"/>
              </a:lnSpc>
              <a:buFont typeface="Arial" pitchFamily="34" charset="0"/>
              <a:buChar char="•"/>
            </a:pPr>
            <a:r>
              <a:rPr lang="en-US" sz="2400" dirty="0" smtClean="0">
                <a:latin typeface="Comic Sans MS" panose="030F0702030302020204" pitchFamily="66" charset="0"/>
              </a:rPr>
              <a:t>5% - Other minorities</a:t>
            </a:r>
          </a:p>
          <a:p>
            <a:pPr marL="285750" indent="-285750" algn="l" rtl="0">
              <a:lnSpc>
                <a:spcPct val="150000"/>
              </a:lnSpc>
              <a:buFont typeface="Arial" pitchFamily="34" charset="0"/>
              <a:buChar char="•"/>
            </a:pPr>
            <a:r>
              <a:rPr lang="en-US" sz="2400" dirty="0">
                <a:latin typeface="Comic Sans MS" panose="030F0702030302020204" pitchFamily="66" charset="0"/>
              </a:rPr>
              <a:t>Israel was established as a </a:t>
            </a:r>
            <a:r>
              <a:rPr lang="en-US" sz="2400" b="1" dirty="0">
                <a:effectLst>
                  <a:outerShdw blurRad="38100" dist="38100" dir="2700000" algn="tl">
                    <a:srgbClr val="000000">
                      <a:alpha val="43137"/>
                    </a:srgbClr>
                  </a:outerShdw>
                </a:effectLst>
                <a:latin typeface="Comic Sans MS" panose="030F0702030302020204" pitchFamily="66" charset="0"/>
              </a:rPr>
              <a:t>homeland for the Jewish </a:t>
            </a:r>
            <a:r>
              <a:rPr lang="en-US" sz="2400" b="1" dirty="0">
                <a:latin typeface="Comic Sans MS" panose="030F0702030302020204" pitchFamily="66" charset="0"/>
              </a:rPr>
              <a:t>people</a:t>
            </a:r>
            <a:r>
              <a:rPr lang="en-US" sz="2400" dirty="0">
                <a:latin typeface="Comic Sans MS" panose="030F0702030302020204" pitchFamily="66" charset="0"/>
              </a:rPr>
              <a:t> and is often referred to as a Jewish </a:t>
            </a:r>
            <a:r>
              <a:rPr lang="en-US" sz="2400" dirty="0" smtClean="0">
                <a:latin typeface="Comic Sans MS" panose="030F0702030302020204" pitchFamily="66" charset="0"/>
              </a:rPr>
              <a:t>state.</a:t>
            </a:r>
          </a:p>
          <a:p>
            <a:pPr marL="285750" indent="-285750" algn="l" rtl="0">
              <a:lnSpc>
                <a:spcPct val="150000"/>
              </a:lnSpc>
              <a:buFont typeface="Arial" pitchFamily="34" charset="0"/>
              <a:buChar char="•"/>
            </a:pPr>
            <a:r>
              <a:rPr lang="en-US" sz="2400" dirty="0" smtClean="0">
                <a:latin typeface="Comic Sans MS" panose="030F0702030302020204" pitchFamily="66" charset="0"/>
              </a:rPr>
              <a:t>The </a:t>
            </a:r>
            <a:r>
              <a:rPr lang="en-US" sz="2400" dirty="0">
                <a:latin typeface="Comic Sans MS" panose="030F0702030302020204" pitchFamily="66" charset="0"/>
              </a:rPr>
              <a:t>country's Law of Return grants all Jews and those of Jewish lineage the right to </a:t>
            </a:r>
            <a:r>
              <a:rPr lang="en-US" sz="2400" b="1" dirty="0">
                <a:latin typeface="Comic Sans MS" panose="030F0702030302020204" pitchFamily="66" charset="0"/>
              </a:rPr>
              <a:t>Israeli citizenship</a:t>
            </a:r>
            <a:r>
              <a:rPr lang="en-US" sz="2400" dirty="0">
                <a:latin typeface="Comic Sans MS" panose="030F0702030302020204" pitchFamily="66" charset="0"/>
              </a:rPr>
              <a:t>.</a:t>
            </a:r>
          </a:p>
        </p:txBody>
      </p:sp>
      <p:grpSp>
        <p:nvGrpSpPr>
          <p:cNvPr id="6" name="קבוצה 5"/>
          <p:cNvGrpSpPr/>
          <p:nvPr/>
        </p:nvGrpSpPr>
        <p:grpSpPr>
          <a:xfrm>
            <a:off x="719403" y="5638800"/>
            <a:ext cx="10753195" cy="1077218"/>
            <a:chOff x="791580" y="5721067"/>
            <a:chExt cx="7200800" cy="1077218"/>
          </a:xfrm>
        </p:grpSpPr>
        <p:sp>
          <p:nvSpPr>
            <p:cNvPr id="4" name="מלבן 3"/>
            <p:cNvSpPr/>
            <p:nvPr/>
          </p:nvSpPr>
          <p:spPr>
            <a:xfrm>
              <a:off x="791580" y="5721067"/>
              <a:ext cx="7200800" cy="10772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    650K	 			 </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sym typeface="Wingdings" pitchFamily="2" charset="2"/>
                </a:rPr>
                <a:t>6 Million</a:t>
              </a:r>
            </a:p>
            <a:p>
              <a:pPr algn="ctr" rtl="0"/>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sym typeface="Wingdings" pitchFamily="2" charset="2"/>
                </a:rPr>
                <a:t>Jewish citizens (1948)		</a:t>
              </a: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sym typeface="Wingdings" pitchFamily="2" charset="2"/>
                </a:rPr>
                <a:t>	 Jewish citizens </a:t>
              </a: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sym typeface="Wingdings" pitchFamily="2" charset="2"/>
                </a:rPr>
                <a:t>(2013)</a:t>
              </a:r>
              <a:endParaRPr lang="he-IL"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ndParaRPr>
            </a:p>
          </p:txBody>
        </p:sp>
        <p:sp>
          <p:nvSpPr>
            <p:cNvPr id="5" name="חץ ימינה מחורץ 4"/>
            <p:cNvSpPr/>
            <p:nvPr/>
          </p:nvSpPr>
          <p:spPr>
            <a:xfrm>
              <a:off x="3320476" y="5805264"/>
              <a:ext cx="1878208" cy="649097"/>
            </a:xfrm>
            <a:prstGeom prst="notchedRigh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65 years</a:t>
              </a:r>
              <a:endParaRPr lang="he-IL"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2470873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descr="http://www.tikshuv.org.il/moodle/mod/lightboxgallery/pic.php/605/%D7%92%D7%9C_%D7%94%D7%A2%D7%9C%D7%99%D7%99%D7%94_%D7%94%D7%92%D7%93%D7%95%D7%9C.jpg"/>
          <p:cNvSpPr>
            <a:spLocks noChangeAspect="1" noChangeArrowheads="1"/>
          </p:cNvSpPr>
          <p:nvPr/>
        </p:nvSpPr>
        <p:spPr bwMode="auto">
          <a:xfrm>
            <a:off x="5834668" y="-283844"/>
            <a:ext cx="405604" cy="30420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3" name="קבוצה 2"/>
          <p:cNvGrpSpPr/>
          <p:nvPr/>
        </p:nvGrpSpPr>
        <p:grpSpPr>
          <a:xfrm>
            <a:off x="1654156" y="12278"/>
            <a:ext cx="8766629" cy="6832902"/>
            <a:chOff x="1400227" y="-36370"/>
            <a:chExt cx="6840006" cy="6907307"/>
          </a:xfrm>
        </p:grpSpPr>
        <p:pic>
          <p:nvPicPr>
            <p:cNvPr id="8194" name="Picture 2" descr="http://www.nrg.co.il/images/archive/300x225/1/036/3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0227" y="-36370"/>
              <a:ext cx="4035599" cy="3537378"/>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8198" name="Picture 6" descr="http://collections.yadvashem.org/photosarchive/s637-469/7013402362142341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0227" y="3501008"/>
              <a:ext cx="3138980" cy="3356992"/>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8202" name="Picture 10" descr="http://www.tikshuv.org.il/moodle/mod/lightboxgallery/pic.php/605/%D7%92%D7%9C_%D7%94%D7%A2%D7%9C%D7%99%D7%99%D7%94_%D7%94%D7%92%D7%93%D7%95%D7%9C.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004"/>
            <a:stretch/>
          </p:blipFill>
          <p:spPr bwMode="auto">
            <a:xfrm>
              <a:off x="5486147" y="-36370"/>
              <a:ext cx="2754085" cy="3629025"/>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8196" name="Picture 4" descr="https://sphotos-b-ord.xx.fbcdn.net/hphotos-ash3/529329_432395036787075_995153609_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19" t="7171" r="3469" b="4893"/>
            <a:stretch/>
          </p:blipFill>
          <p:spPr bwMode="auto">
            <a:xfrm>
              <a:off x="4582379" y="3501008"/>
              <a:ext cx="3657854" cy="3369929"/>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2725527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983766" y="376764"/>
            <a:ext cx="4224469"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Culture</a:t>
            </a:r>
            <a:endParaRPr lang="he-IL"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endParaRPr>
          </a:p>
        </p:txBody>
      </p:sp>
      <p:sp>
        <p:nvSpPr>
          <p:cNvPr id="3" name="TextBox 2"/>
          <p:cNvSpPr txBox="1"/>
          <p:nvPr/>
        </p:nvSpPr>
        <p:spPr>
          <a:xfrm>
            <a:off x="719403" y="1196753"/>
            <a:ext cx="10657184" cy="5023683"/>
          </a:xfrm>
          <a:prstGeom prst="rect">
            <a:avLst/>
          </a:prstGeom>
          <a:noFill/>
        </p:spPr>
        <p:txBody>
          <a:bodyPr wrap="square" rtlCol="1">
            <a:spAutoFit/>
          </a:bodyPr>
          <a:lstStyle/>
          <a:p>
            <a:pPr marL="285750" indent="-285750" algn="l" rtl="0">
              <a:lnSpc>
                <a:spcPct val="150000"/>
              </a:lnSpc>
              <a:buFont typeface="Arial" pitchFamily="34" charset="0"/>
              <a:buChar char="•"/>
            </a:pPr>
            <a:r>
              <a:rPr lang="en-US" sz="2400" dirty="0">
                <a:latin typeface="Comic Sans MS" panose="030F0702030302020204" pitchFamily="66" charset="0"/>
              </a:rPr>
              <a:t>Israel's </a:t>
            </a:r>
            <a:r>
              <a:rPr lang="en-US" sz="2400" dirty="0" smtClean="0">
                <a:latin typeface="Comic Sans MS" panose="030F0702030302020204" pitchFamily="66" charset="0"/>
              </a:rPr>
              <a:t>diverse </a:t>
            </a:r>
            <a:r>
              <a:rPr lang="en-US" sz="2400" dirty="0">
                <a:latin typeface="Comic Sans MS" panose="030F0702030302020204" pitchFamily="66" charset="0"/>
              </a:rPr>
              <a:t>culture stems from the diversity of the population: Jews from diaspora communities around the world have </a:t>
            </a:r>
            <a:r>
              <a:rPr lang="en-US" sz="2400" dirty="0" smtClean="0">
                <a:latin typeface="Comic Sans MS" panose="030F0702030302020204" pitchFamily="66" charset="0"/>
              </a:rPr>
              <a:t>created </a:t>
            </a:r>
            <a:r>
              <a:rPr lang="en-US" sz="2400" dirty="0">
                <a:latin typeface="Comic Sans MS" panose="030F0702030302020204" pitchFamily="66" charset="0"/>
              </a:rPr>
              <a:t>a </a:t>
            </a:r>
            <a:r>
              <a:rPr lang="en-US" sz="2400" b="1" dirty="0">
                <a:latin typeface="Comic Sans MS" panose="030F0702030302020204" pitchFamily="66" charset="0"/>
              </a:rPr>
              <a:t>melting pot </a:t>
            </a:r>
            <a:r>
              <a:rPr lang="en-US" sz="2400" dirty="0">
                <a:latin typeface="Comic Sans MS" panose="030F0702030302020204" pitchFamily="66" charset="0"/>
              </a:rPr>
              <a:t>of Jewish customs and </a:t>
            </a:r>
            <a:r>
              <a:rPr lang="en-US" sz="2400" dirty="0" smtClean="0">
                <a:latin typeface="Comic Sans MS" panose="030F0702030302020204" pitchFamily="66" charset="0"/>
              </a:rPr>
              <a:t>beliefs.</a:t>
            </a:r>
          </a:p>
          <a:p>
            <a:pPr marL="285750" indent="-285750" algn="l" rtl="0">
              <a:lnSpc>
                <a:spcPct val="150000"/>
              </a:lnSpc>
              <a:buFont typeface="Arial" pitchFamily="34" charset="0"/>
              <a:buChar char="•"/>
            </a:pPr>
            <a:r>
              <a:rPr lang="en-US" sz="2400" dirty="0" smtClean="0">
                <a:latin typeface="Comic Sans MS" panose="030F0702030302020204" pitchFamily="66" charset="0"/>
              </a:rPr>
              <a:t>Israel </a:t>
            </a:r>
            <a:r>
              <a:rPr lang="en-US" sz="2400" dirty="0">
                <a:latin typeface="Comic Sans MS" panose="030F0702030302020204" pitchFamily="66" charset="0"/>
              </a:rPr>
              <a:t>is the only country in the world where life revolves around the Hebrew calendar. </a:t>
            </a:r>
            <a:endParaRPr lang="en-US" sz="2400" dirty="0" smtClean="0">
              <a:latin typeface="Comic Sans MS" panose="030F0702030302020204" pitchFamily="66" charset="0"/>
            </a:endParaRPr>
          </a:p>
          <a:p>
            <a:pPr marL="742950" lvl="1" indent="-285750" algn="l" rtl="0">
              <a:lnSpc>
                <a:spcPct val="150000"/>
              </a:lnSpc>
              <a:buFont typeface="Arial" pitchFamily="34" charset="0"/>
              <a:buChar char="•"/>
            </a:pPr>
            <a:r>
              <a:rPr lang="en-US" sz="2400" dirty="0">
                <a:latin typeface="Comic Sans MS" panose="030F0702030302020204" pitchFamily="66" charset="0"/>
              </a:rPr>
              <a:t>J</a:t>
            </a:r>
            <a:r>
              <a:rPr lang="en-US" sz="2400" dirty="0" smtClean="0">
                <a:latin typeface="Comic Sans MS" panose="030F0702030302020204" pitchFamily="66" charset="0"/>
              </a:rPr>
              <a:t>ewish holidays</a:t>
            </a:r>
          </a:p>
          <a:p>
            <a:pPr marL="742950" lvl="1" indent="-285750" algn="l" rtl="0">
              <a:lnSpc>
                <a:spcPct val="150000"/>
              </a:lnSpc>
              <a:buFont typeface="Arial" pitchFamily="34" charset="0"/>
              <a:buChar char="•"/>
            </a:pPr>
            <a:r>
              <a:rPr lang="en-US" sz="2400" dirty="0" smtClean="0">
                <a:latin typeface="Comic Sans MS" panose="030F0702030302020204" pitchFamily="66" charset="0"/>
              </a:rPr>
              <a:t>Sabbath.</a:t>
            </a:r>
            <a:r>
              <a:rPr lang="en-US" sz="2400" baseline="30000" dirty="0">
                <a:latin typeface="Comic Sans MS" panose="030F0702030302020204" pitchFamily="66" charset="0"/>
              </a:rPr>
              <a:t> </a:t>
            </a:r>
            <a:endParaRPr lang="en-US" sz="2400" baseline="30000" dirty="0" smtClean="0">
              <a:latin typeface="Comic Sans MS" panose="030F0702030302020204" pitchFamily="66" charset="0"/>
            </a:endParaRPr>
          </a:p>
          <a:p>
            <a:pPr marL="285750" indent="-285750" algn="l" rtl="0">
              <a:lnSpc>
                <a:spcPct val="150000"/>
              </a:lnSpc>
              <a:buFont typeface="Arial" pitchFamily="34" charset="0"/>
              <a:buChar char="•"/>
            </a:pPr>
            <a:r>
              <a:rPr lang="en-US" sz="2400" dirty="0" smtClean="0">
                <a:latin typeface="Comic Sans MS" panose="030F0702030302020204" pitchFamily="66" charset="0"/>
              </a:rPr>
              <a:t>The Arab </a:t>
            </a:r>
            <a:r>
              <a:rPr lang="en-US" sz="2400" dirty="0">
                <a:latin typeface="Comic Sans MS" panose="030F0702030302020204" pitchFamily="66" charset="0"/>
              </a:rPr>
              <a:t>minority has also left its imprint on Israeli culture in such spheres as </a:t>
            </a:r>
            <a:r>
              <a:rPr lang="en-US" sz="2400" dirty="0" smtClean="0">
                <a:latin typeface="Comic Sans MS" panose="030F0702030302020204" pitchFamily="66" charset="0"/>
              </a:rPr>
              <a:t>architecture, music</a:t>
            </a:r>
            <a:r>
              <a:rPr lang="en-US" sz="2400" dirty="0">
                <a:latin typeface="Comic Sans MS" panose="030F0702030302020204" pitchFamily="66" charset="0"/>
              </a:rPr>
              <a:t> and </a:t>
            </a:r>
            <a:r>
              <a:rPr lang="en-US" sz="2400" dirty="0" smtClean="0">
                <a:latin typeface="Comic Sans MS" panose="030F0702030302020204" pitchFamily="66" charset="0"/>
              </a:rPr>
              <a:t>cuisine.</a:t>
            </a:r>
            <a:endParaRPr lang="en-US" sz="2400" dirty="0">
              <a:latin typeface="Comic Sans MS" panose="030F0702030302020204" pitchFamily="66" charset="0"/>
            </a:endParaRPr>
          </a:p>
        </p:txBody>
      </p:sp>
    </p:spTree>
    <p:extLst>
      <p:ext uri="{BB962C8B-B14F-4D97-AF65-F5344CB8AC3E}">
        <p14:creationId xmlns:p14="http://schemas.microsoft.com/office/powerpoint/2010/main" val="137711963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19352" y="0"/>
            <a:ext cx="12211352" cy="6858000"/>
            <a:chOff x="-14514" y="0"/>
            <a:chExt cx="9158514" cy="6858000"/>
          </a:xfrm>
        </p:grpSpPr>
        <p:pic>
          <p:nvPicPr>
            <p:cNvPr id="3" name="Picture 2" descr="http://www.ynet.co.il/PicServer2/02012008/1398896/book_w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14" y="3429000"/>
              <a:ext cx="4666816" cy="3429000"/>
            </a:xfrm>
            <a:prstGeom prst="rect">
              <a:avLst/>
            </a:prstGeom>
            <a:noFill/>
            <a:ln w="38100">
              <a:solidFill>
                <a:schemeClr val="accent3">
                  <a:lumMod val="75000"/>
                </a:schemeClr>
              </a:solidFill>
            </a:ln>
            <a:extLst>
              <a:ext uri="{909E8E84-426E-40DD-AFC4-6F175D3DCCD1}">
                <a14:hiddenFill xmlns:a14="http://schemas.microsoft.com/office/drawing/2010/main">
                  <a:solidFill>
                    <a:srgbClr val="FFFFFF"/>
                  </a:solidFill>
                </a14:hiddenFill>
              </a:ext>
            </a:extLst>
          </p:spPr>
        </p:pic>
        <p:pic>
          <p:nvPicPr>
            <p:cNvPr id="4" name="Picture 4" descr="http://media.israelhayom.co.il/2012/06/04/133884131338682556a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2698" y="0"/>
              <a:ext cx="4721302" cy="3396870"/>
            </a:xfrm>
            <a:prstGeom prst="rect">
              <a:avLst/>
            </a:prstGeom>
            <a:noFill/>
            <a:ln w="38100">
              <a:solidFill>
                <a:schemeClr val="accent3">
                  <a:lumMod val="75000"/>
                </a:schemeClr>
              </a:solidFill>
            </a:ln>
            <a:extLst>
              <a:ext uri="{909E8E84-426E-40DD-AFC4-6F175D3DCCD1}">
                <a14:hiddenFill xmlns:a14="http://schemas.microsoft.com/office/drawing/2010/main">
                  <a:solidFill>
                    <a:srgbClr val="FFFFFF"/>
                  </a:solidFill>
                </a14:hiddenFill>
              </a:ext>
            </a:extLst>
          </p:spPr>
        </p:pic>
        <p:pic>
          <p:nvPicPr>
            <p:cNvPr id="5" name="Picture 6" descr="http://1.bp.blogspot.com/-81SnLPY1rP0/Tg9HYGdjpTI/AAAAAAAAEb0/5KTxFzCTwUA/s400/IMG_757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2302" y="3429000"/>
              <a:ext cx="4477184" cy="3429000"/>
            </a:xfrm>
            <a:prstGeom prst="rect">
              <a:avLst/>
            </a:prstGeom>
            <a:noFill/>
            <a:ln w="38100">
              <a:solidFill>
                <a:schemeClr val="accent3">
                  <a:lumMod val="75000"/>
                </a:schemeClr>
              </a:solidFill>
            </a:ln>
            <a:extLst>
              <a:ext uri="{909E8E84-426E-40DD-AFC4-6F175D3DCCD1}">
                <a14:hiddenFill xmlns:a14="http://schemas.microsoft.com/office/drawing/2010/main">
                  <a:solidFill>
                    <a:srgbClr val="FFFFFF"/>
                  </a:solidFill>
                </a14:hiddenFill>
              </a:ext>
            </a:extLst>
          </p:spPr>
        </p:pic>
        <p:pic>
          <p:nvPicPr>
            <p:cNvPr id="6" name="Picture 8" descr="http://images.nana10.co.il/upload/mediastock/img/16/0/99/9934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607496" cy="3396870"/>
            </a:xfrm>
            <a:prstGeom prst="rect">
              <a:avLst/>
            </a:prstGeom>
            <a:noFill/>
            <a:ln w="38100">
              <a:solidFill>
                <a:schemeClr val="accent3">
                  <a:lumMod val="75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2030037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Flickr - Israel Defense Forces - Iron Dome Intercepts Rockets from the Gaza Strip.jpg">
            <a:hlinkClick r:id="rId2"/>
          </p:cNvPr>
          <p:cNvPicPr>
            <a:picLocks noChangeAspect="1" noChangeArrowheads="1"/>
          </p:cNvPicPr>
          <p:nvPr/>
        </p:nvPicPr>
        <p:blipFill>
          <a:blip r:embed="rId3" cstate="print"/>
          <a:srcRect l="24570" t="14184" r="14006"/>
          <a:stretch>
            <a:fillRect/>
          </a:stretch>
        </p:blipFill>
        <p:spPr bwMode="auto">
          <a:xfrm>
            <a:off x="292327" y="76592"/>
            <a:ext cx="3014914" cy="256032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2" name="Picture 4" descr="File:TwinMOS Mobile Disk III K24-256MB USB Flash drive.jpg">
            <a:hlinkClick r:id="rId4"/>
          </p:cNvPr>
          <p:cNvPicPr>
            <a:picLocks noChangeAspect="1" noChangeArrowheads="1"/>
          </p:cNvPicPr>
          <p:nvPr/>
        </p:nvPicPr>
        <p:blipFill>
          <a:blip r:embed="rId5" cstate="print"/>
          <a:srcRect/>
          <a:stretch>
            <a:fillRect/>
          </a:stretch>
        </p:blipFill>
        <p:spPr bwMode="auto">
          <a:xfrm>
            <a:off x="290292" y="4149080"/>
            <a:ext cx="3004637" cy="266429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4" name="Picture 6" descr="File:TomateCherryTross.jpg">
            <a:hlinkClick r:id="rId6"/>
          </p:cNvPr>
          <p:cNvPicPr>
            <a:picLocks noChangeAspect="1" noChangeArrowheads="1"/>
          </p:cNvPicPr>
          <p:nvPr/>
        </p:nvPicPr>
        <p:blipFill>
          <a:blip r:embed="rId7" cstate="print"/>
          <a:srcRect b="12244"/>
          <a:stretch>
            <a:fillRect/>
          </a:stretch>
        </p:blipFill>
        <p:spPr bwMode="auto">
          <a:xfrm>
            <a:off x="4663528" y="76592"/>
            <a:ext cx="3047892" cy="256032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6" name="Picture 8" descr="File:CapsuleEndoscope.jpg">
            <a:hlinkClick r:id="rId8"/>
          </p:cNvPr>
          <p:cNvPicPr>
            <a:picLocks noChangeAspect="1" noChangeArrowheads="1"/>
          </p:cNvPicPr>
          <p:nvPr/>
        </p:nvPicPr>
        <p:blipFill>
          <a:blip r:embed="rId9" cstate="print"/>
          <a:srcRect/>
          <a:stretch>
            <a:fillRect/>
          </a:stretch>
        </p:blipFill>
        <p:spPr bwMode="auto">
          <a:xfrm>
            <a:off x="4696590" y="4221088"/>
            <a:ext cx="2965437" cy="259228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rot lat="0" lon="0" rev="0"/>
            </a:camera>
            <a:lightRig rig="contrasting" dir="t">
              <a:rot lat="0" lon="0" rev="3000000"/>
            </a:lightRig>
          </a:scene3d>
          <a:sp3d contourW="7620">
            <a:bevelT w="95250" h="31750"/>
            <a:contourClr>
              <a:srgbClr val="333333"/>
            </a:contourClr>
          </a:sp3d>
        </p:spPr>
      </p:pic>
      <p:pic>
        <p:nvPicPr>
          <p:cNvPr id="2058" name="Picture 10" descr="File:Solarboiler.jpg">
            <a:hlinkClick r:id="rId10"/>
          </p:cNvPr>
          <p:cNvPicPr>
            <a:picLocks noChangeAspect="1" noChangeArrowheads="1"/>
          </p:cNvPicPr>
          <p:nvPr/>
        </p:nvPicPr>
        <p:blipFill>
          <a:blip r:embed="rId11" cstate="print"/>
          <a:srcRect/>
          <a:stretch>
            <a:fillRect/>
          </a:stretch>
        </p:blipFill>
        <p:spPr bwMode="auto">
          <a:xfrm>
            <a:off x="8860943" y="76592"/>
            <a:ext cx="2978936" cy="256032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60" name="Picture 12" descr="http://acarainstitute.files.wordpress.com/2010/06/drip-irrigation-system.jpg"/>
          <p:cNvPicPr>
            <a:picLocks noChangeAspect="1" noChangeArrowheads="1"/>
          </p:cNvPicPr>
          <p:nvPr/>
        </p:nvPicPr>
        <p:blipFill>
          <a:blip r:embed="rId12" cstate="print"/>
          <a:srcRect/>
          <a:stretch>
            <a:fillRect/>
          </a:stretch>
        </p:blipFill>
        <p:spPr bwMode="auto">
          <a:xfrm>
            <a:off x="8835241" y="4182898"/>
            <a:ext cx="3004637" cy="2630479"/>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מלבן 3"/>
          <p:cNvSpPr/>
          <p:nvPr/>
        </p:nvSpPr>
        <p:spPr>
          <a:xfrm>
            <a:off x="774513" y="2644170"/>
            <a:ext cx="10643000" cy="1569660"/>
          </a:xfrm>
          <a:prstGeom prst="rect">
            <a:avLst/>
          </a:prstGeom>
          <a:noFill/>
        </p:spPr>
        <p:txBody>
          <a:bodyPr wrap="none" lIns="91440" tIns="45720" rIns="91440" bIns="45720">
            <a:prstTxWarp prst="textWave1">
              <a:avLst>
                <a:gd name="adj1" fmla="val 20000"/>
                <a:gd name="adj2" fmla="val 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smtClean="0">
                <a:ln w="28575"/>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StartUp Nation</a:t>
            </a:r>
            <a:endParaRPr lang="he-IL" sz="9600" b="1" spc="50" dirty="0">
              <a:ln w="28575"/>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endParaRPr>
          </a:p>
        </p:txBody>
      </p:sp>
    </p:spTree>
    <p:extLst>
      <p:ext uri="{BB962C8B-B14F-4D97-AF65-F5344CB8AC3E}">
        <p14:creationId xmlns:p14="http://schemas.microsoft.com/office/powerpoint/2010/main" val="88434385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934" y="2279529"/>
            <a:ext cx="11017055" cy="175432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anose="0208090404030B020404" pitchFamily="18" charset="0"/>
                <a:hlinkClick r:id="rId2"/>
              </a:rPr>
              <a:t>Israel: The Vision and </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anose="0208090404030B020404" pitchFamily="18" charset="0"/>
                <a:hlinkClick r:id="rId2"/>
              </a:rPr>
              <a:t>Venture</a:t>
            </a:r>
          </a:p>
          <a:p>
            <a:pPr algn="ctr" rtl="0"/>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anose="0208090404030B020404" pitchFamily="18" charset="0"/>
                <a:hlinkClick r:id="rId2"/>
              </a:rPr>
              <a:t>of </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anose="0208090404030B020404" pitchFamily="18" charset="0"/>
                <a:hlinkClick r:id="rId2"/>
              </a:rPr>
              <a:t>the Jewish People</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anose="0208090404030B020404" pitchFamily="18" charset="0"/>
            </a:endParaRPr>
          </a:p>
        </p:txBody>
      </p:sp>
    </p:spTree>
    <p:extLst>
      <p:ext uri="{BB962C8B-B14F-4D97-AF65-F5344CB8AC3E}">
        <p14:creationId xmlns:p14="http://schemas.microsoft.com/office/powerpoint/2010/main" val="301773745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6855" y="523301"/>
            <a:ext cx="9025228" cy="3770263"/>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en-US" sz="23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anose="0208090404030B020404" pitchFamily="18" charset="0"/>
              </a:rPr>
              <a:t>Q </a:t>
            </a:r>
            <a:r>
              <a:rPr lang="en-US" sz="19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anose="0208090404030B020404" pitchFamily="18" charset="0"/>
              </a:rPr>
              <a:t>&amp;</a:t>
            </a:r>
            <a:r>
              <a:rPr lang="en-US" sz="23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anose="0208090404030B020404" pitchFamily="18" charset="0"/>
              </a:rPr>
              <a:t> A</a:t>
            </a:r>
            <a:endParaRPr lang="en-US" sz="23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anose="0208090404030B020404" pitchFamily="18" charset="0"/>
            </a:endParaRPr>
          </a:p>
        </p:txBody>
      </p:sp>
      <p:sp>
        <p:nvSpPr>
          <p:cNvPr id="3" name="Rectangle 2"/>
          <p:cNvSpPr/>
          <p:nvPr/>
        </p:nvSpPr>
        <p:spPr>
          <a:xfrm>
            <a:off x="1706877" y="5211415"/>
            <a:ext cx="8845178" cy="92333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anose="0208090404030B020404" pitchFamily="18" charset="0"/>
              </a:rPr>
              <a:t>Thank you for listening!</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anose="0208090404030B020404" pitchFamily="18" charset="0"/>
            </a:endParaRPr>
          </a:p>
        </p:txBody>
      </p:sp>
    </p:spTree>
    <p:extLst>
      <p:ext uri="{BB962C8B-B14F-4D97-AF65-F5344CB8AC3E}">
        <p14:creationId xmlns:p14="http://schemas.microsoft.com/office/powerpoint/2010/main" val="116636695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haliach\Desktop\ta skylin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1645" y="-1"/>
            <a:ext cx="6079065" cy="3392488"/>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C:\Users\shaliach\Desktop\tel-aviv-sky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92487"/>
            <a:ext cx="12180709" cy="3465514"/>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29" name="Picture 5" descr="C:\Users\shaliach\Desktop\tel-aviv-skyline-fascination-ron-shoshan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6101644" cy="3356628"/>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974431" y="2762072"/>
            <a:ext cx="8243154" cy="1200329"/>
          </a:xfrm>
          <a:prstGeom prst="rect">
            <a:avLst/>
          </a:prstGeom>
        </p:spPr>
        <p:txBody>
          <a:bodyPr wrap="none">
            <a:spAutoFit/>
          </a:bodyPr>
          <a:lstStyle/>
          <a:p>
            <a:pPr algn="ctr"/>
            <a:r>
              <a:rPr lang="en-US" sz="7200" b="1" spc="50" dirty="0" smtClean="0">
                <a:ln w="12700" cmpd="sng">
                  <a:solidFill>
                    <a:sysClr val="windowText" lastClr="000000"/>
                  </a:solidFill>
                  <a:prstDash val="solid"/>
                </a:ln>
                <a:solidFill>
                  <a:schemeClr val="accent6">
                    <a:tint val="1000"/>
                  </a:schemeClr>
                </a:solidFill>
                <a:effectLst>
                  <a:glow rad="139700">
                    <a:schemeClr val="accent2">
                      <a:satMod val="175000"/>
                      <a:alpha val="40000"/>
                    </a:schemeClr>
                  </a:glow>
                  <a:outerShdw blurRad="38100" dist="38100" dir="2700000" algn="tl">
                    <a:srgbClr val="000000">
                      <a:alpha val="43137"/>
                    </a:srgbClr>
                  </a:outerShdw>
                </a:effectLst>
                <a:latin typeface="Cooper Black" pitchFamily="18" charset="0"/>
              </a:rPr>
              <a:t>Great Something</a:t>
            </a:r>
            <a:endParaRPr lang="en-US" sz="7200" b="1" spc="50" dirty="0">
              <a:ln w="12700" cmpd="sng">
                <a:solidFill>
                  <a:sysClr val="windowText" lastClr="000000"/>
                </a:solidFill>
                <a:prstDash val="solid"/>
              </a:ln>
              <a:solidFill>
                <a:schemeClr val="accent6">
                  <a:tint val="1000"/>
                </a:schemeClr>
              </a:solidFill>
              <a:effectLst>
                <a:glow rad="139700">
                  <a:schemeClr val="accent2">
                    <a:satMod val="175000"/>
                    <a:alpha val="40000"/>
                  </a:schemeClr>
                </a:glow>
                <a:outerShdw blurRad="38100" dist="38100" dir="2700000" algn="tl">
                  <a:srgbClr val="000000">
                    <a:alpha val="43137"/>
                  </a:srgbClr>
                </a:outerShdw>
              </a:effectLst>
              <a:latin typeface="Cooper Black" pitchFamily="18" charset="0"/>
            </a:endParaRPr>
          </a:p>
        </p:txBody>
      </p:sp>
    </p:spTree>
    <p:extLst>
      <p:ext uri="{BB962C8B-B14F-4D97-AF65-F5344CB8AC3E}">
        <p14:creationId xmlns:p14="http://schemas.microsoft.com/office/powerpoint/2010/main" val="54803133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8887" y="228600"/>
            <a:ext cx="7474226"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What are we talking</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about today?</a:t>
            </a:r>
          </a:p>
        </p:txBody>
      </p:sp>
      <p:sp>
        <p:nvSpPr>
          <p:cNvPr id="5" name="TextBox 4"/>
          <p:cNvSpPr txBox="1"/>
          <p:nvPr/>
        </p:nvSpPr>
        <p:spPr>
          <a:xfrm>
            <a:off x="740228" y="1973945"/>
            <a:ext cx="10711543" cy="4616648"/>
          </a:xfrm>
          <a:prstGeom prst="rect">
            <a:avLst/>
          </a:prstGeom>
          <a:noFill/>
        </p:spPr>
        <p:txBody>
          <a:bodyPr wrap="square" rtlCol="0">
            <a:spAutoFit/>
          </a:bodyPr>
          <a:lstStyle/>
          <a:p>
            <a:pPr marL="285750" indent="-285750" algn="l" rtl="0">
              <a:lnSpc>
                <a:spcPct val="150000"/>
              </a:lnSpc>
              <a:buFont typeface="Arial" panose="020B0604020202020204" pitchFamily="34" charset="0"/>
              <a:buChar char="•"/>
            </a:pPr>
            <a:r>
              <a:rPr lang="en-US" sz="2800" dirty="0" smtClean="0">
                <a:latin typeface="Comic Sans MS" panose="030F0702030302020204" pitchFamily="66" charset="0"/>
              </a:rPr>
              <a:t>The historic connection of the Jewish people to the land of Israel</a:t>
            </a:r>
          </a:p>
          <a:p>
            <a:pPr marL="285750" indent="-285750" algn="l" rtl="0">
              <a:lnSpc>
                <a:spcPct val="150000"/>
              </a:lnSpc>
              <a:buFont typeface="Arial" panose="020B0604020202020204" pitchFamily="34" charset="0"/>
              <a:buChar char="•"/>
            </a:pPr>
            <a:r>
              <a:rPr lang="en-US" sz="2800" dirty="0" smtClean="0">
                <a:latin typeface="Comic Sans MS" panose="030F0702030302020204" pitchFamily="66" charset="0"/>
              </a:rPr>
              <a:t>The beginning of modern Zionism &amp; The Zionist movement</a:t>
            </a:r>
          </a:p>
          <a:p>
            <a:pPr marL="285750" indent="-285750" algn="l" rtl="0">
              <a:lnSpc>
                <a:spcPct val="150000"/>
              </a:lnSpc>
              <a:buFont typeface="Arial" panose="020B0604020202020204" pitchFamily="34" charset="0"/>
              <a:buChar char="•"/>
            </a:pPr>
            <a:r>
              <a:rPr lang="en-US" sz="2800" dirty="0" smtClean="0">
                <a:latin typeface="Comic Sans MS" panose="030F0702030302020204" pitchFamily="66" charset="0"/>
              </a:rPr>
              <a:t>Balfour Declaration</a:t>
            </a:r>
          </a:p>
          <a:p>
            <a:pPr marL="285750" indent="-285750" algn="l" rtl="0">
              <a:lnSpc>
                <a:spcPct val="150000"/>
              </a:lnSpc>
              <a:buFont typeface="Arial" panose="020B0604020202020204" pitchFamily="34" charset="0"/>
              <a:buChar char="•"/>
            </a:pPr>
            <a:r>
              <a:rPr lang="en-US" sz="2800" dirty="0" smtClean="0">
                <a:latin typeface="Comic Sans MS" panose="030F0702030302020204" pitchFamily="66" charset="0"/>
              </a:rPr>
              <a:t>UN Resolution #181</a:t>
            </a:r>
          </a:p>
          <a:p>
            <a:pPr marL="285750" indent="-285750" algn="l" rtl="0">
              <a:lnSpc>
                <a:spcPct val="150000"/>
              </a:lnSpc>
              <a:buFont typeface="Arial" panose="020B0604020202020204" pitchFamily="34" charset="0"/>
              <a:buChar char="•"/>
            </a:pPr>
            <a:r>
              <a:rPr lang="en-US" sz="2800" dirty="0" smtClean="0">
                <a:latin typeface="Comic Sans MS" panose="030F0702030302020204" pitchFamily="66" charset="0"/>
              </a:rPr>
              <a:t>The declaration of independence of Modern Israel</a:t>
            </a:r>
          </a:p>
          <a:p>
            <a:pPr marL="285750" indent="-285750" algn="l" rtl="0">
              <a:lnSpc>
                <a:spcPct val="150000"/>
              </a:lnSpc>
              <a:buFont typeface="Arial" panose="020B0604020202020204" pitchFamily="34" charset="0"/>
              <a:buChar char="•"/>
            </a:pPr>
            <a:r>
              <a:rPr lang="en-US" sz="2800" dirty="0" smtClean="0">
                <a:latin typeface="Comic Sans MS" panose="030F0702030302020204" pitchFamily="66" charset="0"/>
              </a:rPr>
              <a:t>Zionist achievements</a:t>
            </a:r>
            <a:endParaRPr lang="en-US" sz="2800" dirty="0">
              <a:latin typeface="Comic Sans MS" panose="030F0702030302020204" pitchFamily="66" charset="0"/>
            </a:endParaRPr>
          </a:p>
        </p:txBody>
      </p:sp>
    </p:spTree>
    <p:extLst>
      <p:ext uri="{BB962C8B-B14F-4D97-AF65-F5344CB8AC3E}">
        <p14:creationId xmlns:p14="http://schemas.microsoft.com/office/powerpoint/2010/main" val="35987644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881" y="228600"/>
            <a:ext cx="860023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Let’s start with the end</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73" y="1394363"/>
            <a:ext cx="4525055" cy="5020952"/>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268685" y="1394363"/>
            <a:ext cx="6633029" cy="4524315"/>
          </a:xfrm>
          <a:prstGeom prst="rect">
            <a:avLst/>
          </a:prstGeom>
          <a:noFill/>
        </p:spPr>
        <p:txBody>
          <a:bodyPr wrap="square" rtlCol="0">
            <a:spAutoFit/>
          </a:bodyPr>
          <a:lstStyle/>
          <a:p>
            <a:pPr marL="285750" indent="-285750" algn="l" rtl="0">
              <a:lnSpc>
                <a:spcPct val="150000"/>
              </a:lnSpc>
              <a:buFont typeface="Arial" panose="020B0604020202020204" pitchFamily="34" charset="0"/>
              <a:buChar char="•"/>
            </a:pPr>
            <a:r>
              <a:rPr lang="en-US" sz="2400" dirty="0" smtClean="0">
                <a:latin typeface="Comic Sans MS" panose="030F0702030302020204" pitchFamily="66" charset="0"/>
              </a:rPr>
              <a:t>The Roman empire had taken over the land (and annihilated Hasmonean’s dynasty).</a:t>
            </a:r>
          </a:p>
          <a:p>
            <a:pPr marL="285750" indent="-285750" algn="l" rtl="0">
              <a:lnSpc>
                <a:spcPct val="150000"/>
              </a:lnSpc>
              <a:buFont typeface="Arial" panose="020B0604020202020204" pitchFamily="34" charset="0"/>
              <a:buChar char="•"/>
            </a:pPr>
            <a:r>
              <a:rPr lang="en-US" sz="2400" dirty="0" smtClean="0">
                <a:latin typeface="Comic Sans MS" panose="030F0702030302020204" pitchFamily="66" charset="0"/>
              </a:rPr>
              <a:t>Simon Bar-</a:t>
            </a:r>
            <a:r>
              <a:rPr lang="en-US" sz="2400" dirty="0" err="1" smtClean="0">
                <a:latin typeface="Comic Sans MS" panose="030F0702030302020204" pitchFamily="66" charset="0"/>
              </a:rPr>
              <a:t>Kokhba</a:t>
            </a:r>
            <a:r>
              <a:rPr lang="en-US" sz="2400" dirty="0">
                <a:latin typeface="Comic Sans MS" panose="030F0702030302020204" pitchFamily="66" charset="0"/>
              </a:rPr>
              <a:t> </a:t>
            </a:r>
            <a:r>
              <a:rPr lang="en-US" sz="2400" dirty="0" smtClean="0">
                <a:latin typeface="Comic Sans MS" panose="030F0702030302020204" pitchFamily="66" charset="0"/>
              </a:rPr>
              <a:t>tried to lead a Jewish revolt, but the romans crushed it.</a:t>
            </a:r>
          </a:p>
          <a:p>
            <a:pPr marL="285750" indent="-285750" algn="l" rtl="0">
              <a:lnSpc>
                <a:spcPct val="150000"/>
              </a:lnSpc>
              <a:buFont typeface="Arial" panose="020B0604020202020204" pitchFamily="34" charset="0"/>
              <a:buChar char="•"/>
            </a:pPr>
            <a:r>
              <a:rPr lang="en-US" sz="2400" dirty="0" smtClean="0">
                <a:latin typeface="Comic Sans MS" panose="030F0702030302020204" pitchFamily="66" charset="0"/>
              </a:rPr>
              <a:t>After the rebellion had failed, the Roman empire decided to disperse the Jewish people all over the world.</a:t>
            </a:r>
          </a:p>
          <a:p>
            <a:pPr marL="285750" indent="-285750" algn="l" rtl="0">
              <a:lnSpc>
                <a:spcPct val="150000"/>
              </a:lnSpc>
              <a:buFont typeface="Arial" panose="020B0604020202020204" pitchFamily="34" charset="0"/>
              <a:buChar char="•"/>
            </a:pPr>
            <a:r>
              <a:rPr lang="en-US" sz="2400" dirty="0" smtClean="0">
                <a:latin typeface="Comic Sans MS" panose="030F0702030302020204" pitchFamily="66" charset="0"/>
              </a:rPr>
              <a:t>Only few Jews stayed in the area.</a:t>
            </a:r>
            <a:endParaRPr lang="en-US" sz="2400" dirty="0">
              <a:latin typeface="Comic Sans MS" panose="030F0702030302020204" pitchFamily="66" charset="0"/>
            </a:endParaRPr>
          </a:p>
        </p:txBody>
      </p:sp>
    </p:spTree>
    <p:extLst>
      <p:ext uri="{BB962C8B-B14F-4D97-AF65-F5344CB8AC3E}">
        <p14:creationId xmlns:p14="http://schemas.microsoft.com/office/powerpoint/2010/main" val="198223581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20" y="1232997"/>
            <a:ext cx="4627108" cy="516349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2346707" y="199572"/>
            <a:ext cx="749859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The Jews’ comeback</a:t>
            </a:r>
          </a:p>
        </p:txBody>
      </p:sp>
      <p:sp>
        <p:nvSpPr>
          <p:cNvPr id="4" name="TextBox 3"/>
          <p:cNvSpPr txBox="1"/>
          <p:nvPr/>
        </p:nvSpPr>
        <p:spPr>
          <a:xfrm>
            <a:off x="5268685" y="1394363"/>
            <a:ext cx="6923315" cy="5170646"/>
          </a:xfrm>
          <a:prstGeom prst="rect">
            <a:avLst/>
          </a:prstGeom>
          <a:noFill/>
        </p:spPr>
        <p:txBody>
          <a:bodyPr wrap="square" rtlCol="0">
            <a:spAutoFit/>
          </a:bodyPr>
          <a:lstStyle/>
          <a:p>
            <a:pPr marL="285750" indent="-285750" algn="l" rtl="0">
              <a:lnSpc>
                <a:spcPct val="150000"/>
              </a:lnSpc>
              <a:buFont typeface="Arial" panose="020B0604020202020204" pitchFamily="34" charset="0"/>
              <a:buChar char="•"/>
            </a:pPr>
            <a:r>
              <a:rPr lang="en-US" sz="2200" dirty="0" smtClean="0">
                <a:latin typeface="Comic Sans MS" panose="030F0702030302020204" pitchFamily="66" charset="0"/>
              </a:rPr>
              <a:t>In 1099, the land was under Crusaders’ rule for 200 years.</a:t>
            </a:r>
          </a:p>
          <a:p>
            <a:pPr marL="285750" indent="-285750" algn="l" rtl="0">
              <a:lnSpc>
                <a:spcPct val="150000"/>
              </a:lnSpc>
              <a:buFont typeface="Arial" panose="020B0604020202020204" pitchFamily="34" charset="0"/>
              <a:buChar char="•"/>
            </a:pPr>
            <a:r>
              <a:rPr lang="en-US" sz="2200" dirty="0" smtClean="0">
                <a:latin typeface="Comic Sans MS" panose="030F0702030302020204" pitchFamily="66" charset="0"/>
              </a:rPr>
              <a:t>The religious </a:t>
            </a:r>
            <a:r>
              <a:rPr lang="en-US" sz="2200" dirty="0" smtClean="0"/>
              <a:t>enthusiasm towards the land of Israel, encouraged Jews to come back to their ancestors’ land.</a:t>
            </a:r>
          </a:p>
          <a:p>
            <a:pPr marL="285750" indent="-285750" algn="l" rtl="0">
              <a:lnSpc>
                <a:spcPct val="150000"/>
              </a:lnSpc>
              <a:buFont typeface="Arial" panose="020B0604020202020204" pitchFamily="34" charset="0"/>
              <a:buChar char="•"/>
            </a:pPr>
            <a:r>
              <a:rPr lang="en-US" sz="2200" dirty="0" smtClean="0">
                <a:latin typeface="Comic Sans MS" panose="030F0702030302020204" pitchFamily="66" charset="0"/>
              </a:rPr>
              <a:t>Massive groups from England, France and north Africa migrated and formed small Jewish communities (“The Aliyah of 300 Rabbis”).</a:t>
            </a:r>
          </a:p>
          <a:p>
            <a:pPr marL="285750" indent="-285750" algn="l" rtl="0">
              <a:lnSpc>
                <a:spcPct val="150000"/>
              </a:lnSpc>
              <a:buFont typeface="Arial" panose="020B0604020202020204" pitchFamily="34" charset="0"/>
              <a:buChar char="•"/>
            </a:pPr>
            <a:r>
              <a:rPr lang="en-US" sz="2200" dirty="0" smtClean="0">
                <a:latin typeface="Comic Sans MS" panose="030F0702030302020204" pitchFamily="66" charset="0"/>
              </a:rPr>
              <a:t>But then - The Islamic empire conquered the land!</a:t>
            </a:r>
            <a:endParaRPr lang="en-US" sz="2200" dirty="0">
              <a:latin typeface="Comic Sans MS" panose="030F0702030302020204" pitchFamily="66" charset="0"/>
            </a:endParaRPr>
          </a:p>
        </p:txBody>
      </p:sp>
    </p:spTree>
    <p:extLst>
      <p:ext uri="{BB962C8B-B14F-4D97-AF65-F5344CB8AC3E}">
        <p14:creationId xmlns:p14="http://schemas.microsoft.com/office/powerpoint/2010/main" val="179826032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6121" y="0"/>
            <a:ext cx="707975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FFW: Modern times</a:t>
            </a:r>
          </a:p>
        </p:txBody>
      </p:sp>
      <p:grpSp>
        <p:nvGrpSpPr>
          <p:cNvPr id="10" name="Group 9"/>
          <p:cNvGrpSpPr/>
          <p:nvPr/>
        </p:nvGrpSpPr>
        <p:grpSpPr>
          <a:xfrm>
            <a:off x="2809923" y="923330"/>
            <a:ext cx="8128000" cy="6138334"/>
            <a:chOff x="2032000" y="908348"/>
            <a:chExt cx="8128000" cy="6138334"/>
          </a:xfrm>
        </p:grpSpPr>
        <p:graphicFrame>
          <p:nvGraphicFramePr>
            <p:cNvPr id="3" name="Diagram 2"/>
            <p:cNvGraphicFramePr/>
            <p:nvPr>
              <p:extLst>
                <p:ext uri="{D42A27DB-BD31-4B8C-83A1-F6EECF244321}">
                  <p14:modId xmlns:p14="http://schemas.microsoft.com/office/powerpoint/2010/main" val="52517525"/>
                </p:ext>
              </p:extLst>
            </p:nvPr>
          </p:nvGraphicFramePr>
          <p:xfrm>
            <a:off x="2032000" y="908348"/>
            <a:ext cx="8128000"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5066296" y="2597780"/>
              <a:ext cx="2744661" cy="646331"/>
            </a:xfrm>
            <a:prstGeom prst="rect">
              <a:avLst/>
            </a:prstGeom>
          </p:spPr>
          <p:txBody>
            <a:bodyPr wrap="none">
              <a:spAutoFit/>
            </a:bodyPr>
            <a:lstStyle/>
            <a:p>
              <a:pPr lvl="0"/>
              <a:r>
                <a:rPr lang="en-US" sz="3600" b="1" dirty="0">
                  <a:effectLst>
                    <a:outerShdw blurRad="38100" dist="38100" dir="2700000" algn="tl">
                      <a:srgbClr val="000000">
                        <a:alpha val="43137"/>
                      </a:srgbClr>
                    </a:outerShdw>
                  </a:effectLst>
                  <a:latin typeface="Comic Sans MS" panose="030F0702030302020204" pitchFamily="66" charset="0"/>
                </a:rPr>
                <a:t>Nationalism</a:t>
              </a:r>
            </a:p>
          </p:txBody>
        </p:sp>
        <p:sp>
          <p:nvSpPr>
            <p:cNvPr id="5" name="Rectangle 4"/>
            <p:cNvSpPr/>
            <p:nvPr/>
          </p:nvSpPr>
          <p:spPr>
            <a:xfrm>
              <a:off x="2752776" y="2526601"/>
              <a:ext cx="1930336" cy="461665"/>
            </a:xfrm>
            <a:prstGeom prst="rect">
              <a:avLst/>
            </a:prstGeom>
          </p:spPr>
          <p:txBody>
            <a:bodyPr wrap="none">
              <a:spAutoFit/>
            </a:bodyPr>
            <a:lstStyle/>
            <a:p>
              <a:pPr lvl="0"/>
              <a:r>
                <a:rPr lang="en-US" sz="2300" b="1" dirty="0">
                  <a:effectLst>
                    <a:outerShdw blurRad="38100" dist="38100" dir="2700000" algn="tl">
                      <a:srgbClr val="000000">
                        <a:alpha val="43137"/>
                      </a:srgbClr>
                    </a:outerShdw>
                  </a:effectLst>
                  <a:latin typeface="Comic Sans MS" panose="030F0702030302020204" pitchFamily="66" charset="0"/>
                </a:rPr>
                <a:t>Assimilation</a:t>
              </a:r>
            </a:p>
          </p:txBody>
        </p:sp>
        <p:sp>
          <p:nvSpPr>
            <p:cNvPr id="6" name="Rectangle 5"/>
            <p:cNvSpPr/>
            <p:nvPr/>
          </p:nvSpPr>
          <p:spPr>
            <a:xfrm>
              <a:off x="4889819" y="5044102"/>
              <a:ext cx="1737976" cy="954107"/>
            </a:xfrm>
            <a:prstGeom prst="rect">
              <a:avLst/>
            </a:prstGeom>
          </p:spPr>
          <p:txBody>
            <a:bodyPr wrap="none">
              <a:spAutoFit/>
            </a:bodyPr>
            <a:lstStyle/>
            <a:p>
              <a:pPr lvl="0" algn="ctr"/>
              <a:r>
                <a:rPr lang="en-US" sz="2800" b="1" dirty="0" smtClean="0">
                  <a:effectLst>
                    <a:outerShdw blurRad="38100" dist="38100" dir="2700000" algn="tl">
                      <a:srgbClr val="000000">
                        <a:alpha val="43137"/>
                      </a:srgbClr>
                    </a:outerShdw>
                  </a:effectLst>
                  <a:latin typeface="Comic Sans MS" panose="030F0702030302020204" pitchFamily="66" charset="0"/>
                </a:rPr>
                <a:t>Anti-</a:t>
              </a:r>
            </a:p>
            <a:p>
              <a:pPr lvl="0" algn="ctr"/>
              <a:r>
                <a:rPr lang="en-US" sz="2800" b="1" dirty="0" smtClean="0">
                  <a:effectLst>
                    <a:outerShdw blurRad="38100" dist="38100" dir="2700000" algn="tl">
                      <a:srgbClr val="000000">
                        <a:alpha val="43137"/>
                      </a:srgbClr>
                    </a:outerShdw>
                  </a:effectLst>
                  <a:latin typeface="Comic Sans MS" panose="030F0702030302020204" pitchFamily="66" charset="0"/>
                </a:rPr>
                <a:t>Semitism</a:t>
              </a:r>
              <a:endParaRPr lang="en-US" sz="2800" b="1" dirty="0">
                <a:effectLst>
                  <a:outerShdw blurRad="38100" dist="38100" dir="2700000" algn="tl">
                    <a:srgbClr val="000000">
                      <a:alpha val="43137"/>
                    </a:srgbClr>
                  </a:outerShdw>
                </a:effectLst>
                <a:latin typeface="Comic Sans MS" panose="030F0702030302020204" pitchFamily="66" charset="0"/>
              </a:endParaRPr>
            </a:p>
          </p:txBody>
        </p:sp>
      </p:grpSp>
      <p:sp>
        <p:nvSpPr>
          <p:cNvPr id="11" name="Rectangle 10"/>
          <p:cNvSpPr/>
          <p:nvPr/>
        </p:nvSpPr>
        <p:spPr>
          <a:xfrm>
            <a:off x="22115" y="5312016"/>
            <a:ext cx="5181868"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635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The Zionist</a:t>
            </a:r>
          </a:p>
          <a:p>
            <a:pPr algn="ctr"/>
            <a:r>
              <a:rPr lang="en-US" sz="3600" b="1" spc="50" dirty="0" smtClean="0">
                <a:ln w="635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movement was born!</a:t>
            </a:r>
          </a:p>
        </p:txBody>
      </p:sp>
      <p:sp>
        <p:nvSpPr>
          <p:cNvPr id="12" name="TextBox 11"/>
          <p:cNvSpPr txBox="1"/>
          <p:nvPr/>
        </p:nvSpPr>
        <p:spPr>
          <a:xfrm>
            <a:off x="9193405" y="1202754"/>
            <a:ext cx="2896997" cy="2575385"/>
          </a:xfrm>
          <a:prstGeom prst="rect">
            <a:avLst/>
          </a:prstGeom>
          <a:noFill/>
        </p:spPr>
        <p:txBody>
          <a:bodyPr wrap="square" rtlCol="0">
            <a:spAutoFit/>
          </a:bodyPr>
          <a:lstStyle/>
          <a:p>
            <a:pPr algn="ctr" rtl="0">
              <a:lnSpc>
                <a:spcPct val="150000"/>
              </a:lnSpc>
            </a:pPr>
            <a:r>
              <a:rPr lang="en-US" sz="2200" dirty="0" smtClean="0">
                <a:effectLst>
                  <a:outerShdw blurRad="38100" dist="38100" dir="2700000" algn="tl">
                    <a:srgbClr val="000000">
                      <a:alpha val="43137"/>
                    </a:srgbClr>
                  </a:outerShdw>
                </a:effectLst>
                <a:latin typeface="Comic Sans MS" panose="030F0702030302020204" pitchFamily="66" charset="0"/>
              </a:rPr>
              <a:t>Like many other peoples, the Jews had shared history, tradition and even a language.</a:t>
            </a:r>
            <a:endParaRPr lang="en-US" sz="2200" dirty="0">
              <a:effectLst>
                <a:outerShdw blurRad="38100" dist="38100" dir="2700000" algn="tl">
                  <a:srgbClr val="000000">
                    <a:alpha val="43137"/>
                  </a:srgbClr>
                </a:outerShdw>
              </a:effectLst>
              <a:latin typeface="Comic Sans MS" panose="030F0702030302020204" pitchFamily="66" charset="0"/>
            </a:endParaRPr>
          </a:p>
        </p:txBody>
      </p:sp>
      <p:sp>
        <p:nvSpPr>
          <p:cNvPr id="13" name="TextBox 12"/>
          <p:cNvSpPr txBox="1"/>
          <p:nvPr/>
        </p:nvSpPr>
        <p:spPr>
          <a:xfrm>
            <a:off x="8429223" y="5287110"/>
            <a:ext cx="2896997" cy="1426288"/>
          </a:xfrm>
          <a:prstGeom prst="rect">
            <a:avLst/>
          </a:prstGeom>
          <a:noFill/>
        </p:spPr>
        <p:txBody>
          <a:bodyPr wrap="square" rtlCol="0">
            <a:spAutoFit/>
          </a:bodyPr>
          <a:lstStyle/>
          <a:p>
            <a:pPr algn="l" rtl="0">
              <a:lnSpc>
                <a:spcPct val="150000"/>
              </a:lnSpc>
            </a:pPr>
            <a:r>
              <a:rPr lang="en-US" sz="2000" dirty="0" smtClean="0">
                <a:effectLst>
                  <a:outerShdw blurRad="38100" dist="38100" dir="2700000" algn="tl">
                    <a:srgbClr val="000000">
                      <a:alpha val="43137"/>
                    </a:srgbClr>
                  </a:outerShdw>
                </a:effectLst>
                <a:latin typeface="Comic Sans MS" panose="030F0702030302020204" pitchFamily="66" charset="0"/>
              </a:rPr>
              <a:t>Led to the realization that Jews will always be persecuted.</a:t>
            </a:r>
            <a:endParaRPr lang="en-US" sz="2000" dirty="0">
              <a:effectLst>
                <a:outerShdw blurRad="38100" dist="38100" dir="2700000" algn="tl">
                  <a:srgbClr val="000000">
                    <a:alpha val="43137"/>
                  </a:srgbClr>
                </a:outerShdw>
              </a:effectLst>
              <a:latin typeface="Comic Sans MS" panose="030F0702030302020204" pitchFamily="66" charset="0"/>
            </a:endParaRPr>
          </a:p>
        </p:txBody>
      </p:sp>
      <p:sp>
        <p:nvSpPr>
          <p:cNvPr id="14" name="TextBox 13"/>
          <p:cNvSpPr txBox="1"/>
          <p:nvPr/>
        </p:nvSpPr>
        <p:spPr>
          <a:xfrm>
            <a:off x="0" y="1119857"/>
            <a:ext cx="2896997" cy="1887953"/>
          </a:xfrm>
          <a:prstGeom prst="rect">
            <a:avLst/>
          </a:prstGeom>
          <a:noFill/>
        </p:spPr>
        <p:txBody>
          <a:bodyPr wrap="square" rtlCol="0">
            <a:spAutoFit/>
          </a:bodyPr>
          <a:lstStyle/>
          <a:p>
            <a:pPr algn="l" rtl="0">
              <a:lnSpc>
                <a:spcPct val="150000"/>
              </a:lnSpc>
            </a:pPr>
            <a:r>
              <a:rPr lang="en-US" sz="2000" dirty="0" smtClean="0">
                <a:effectLst>
                  <a:outerShdw blurRad="38100" dist="38100" dir="2700000" algn="tl">
                    <a:srgbClr val="000000">
                      <a:alpha val="43137"/>
                    </a:srgbClr>
                  </a:outerShdw>
                </a:effectLst>
                <a:latin typeface="Comic Sans MS" panose="030F0702030302020204" pitchFamily="66" charset="0"/>
              </a:rPr>
              <a:t>Despite its positive outcomes, created the fear of losing Judaism for good.</a:t>
            </a:r>
            <a:endParaRPr lang="en-US" sz="2000" dirty="0">
              <a:effectLst>
                <a:outerShdw blurRad="38100" dist="38100" dir="2700000" algn="tl">
                  <a:srgbClr val="000000">
                    <a:alpha val="43137"/>
                  </a:srgbClr>
                </a:outerShdw>
              </a:effectLst>
              <a:latin typeface="Comic Sans MS" panose="030F0702030302020204" pitchFamily="66" charset="0"/>
            </a:endParaRPr>
          </a:p>
        </p:txBody>
      </p:sp>
      <p:sp>
        <p:nvSpPr>
          <p:cNvPr id="15" name="Rectangle 14"/>
          <p:cNvSpPr/>
          <p:nvPr/>
        </p:nvSpPr>
        <p:spPr>
          <a:xfrm>
            <a:off x="1802032" y="4644846"/>
            <a:ext cx="1608133" cy="667170"/>
          </a:xfrm>
          <a:prstGeom prst="rect">
            <a:avLst/>
          </a:prstGeom>
        </p:spPr>
        <p:txBody>
          <a:bodyPr wrap="none">
            <a:spAutoFit/>
          </a:bodyPr>
          <a:lstStyle/>
          <a:p>
            <a:pPr algn="l" rtl="0">
              <a:lnSpc>
                <a:spcPct val="150000"/>
              </a:lnSpc>
            </a:pPr>
            <a:r>
              <a:rPr lang="en-US" sz="2800" b="1" dirty="0" smtClean="0">
                <a:latin typeface="Comic Sans MS" panose="030F0702030302020204" pitchFamily="66" charset="0"/>
              </a:rPr>
              <a:t>And so…</a:t>
            </a:r>
            <a:endParaRPr lang="en-US" sz="2800" b="1" dirty="0">
              <a:latin typeface="Comic Sans MS" panose="030F0702030302020204" pitchFamily="66" charset="0"/>
            </a:endParaRPr>
          </a:p>
        </p:txBody>
      </p:sp>
    </p:spTree>
    <p:extLst>
      <p:ext uri="{BB962C8B-B14F-4D97-AF65-F5344CB8AC3E}">
        <p14:creationId xmlns:p14="http://schemas.microsoft.com/office/powerpoint/2010/main" val="3768221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Grp="1" noChangeArrowheads="1"/>
          </p:cNvSpPr>
          <p:nvPr/>
        </p:nvSpPr>
        <p:spPr bwMode="auto">
          <a:xfrm>
            <a:off x="478971" y="1569923"/>
            <a:ext cx="6720115" cy="4212692"/>
          </a:xfrm>
          <a:prstGeom prst="rect">
            <a:avLst/>
          </a:prstGeom>
          <a:noFill/>
          <a:ln w="9525">
            <a:noFill/>
            <a:miter lim="800000"/>
            <a:headEnd/>
            <a:tailEnd/>
          </a:ln>
          <a:effectLst/>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eaLnBrk="1" hangingPunct="1">
              <a:spcBef>
                <a:spcPct val="50000"/>
              </a:spcBef>
            </a:pPr>
            <a:r>
              <a:rPr lang="he-IL" b="0" i="1" dirty="0">
                <a:latin typeface="Cooper Black" panose="0208090404030B020404" pitchFamily="18" charset="0"/>
                <a:cs typeface="Arial" pitchFamily="34" charset="0"/>
              </a:rPr>
              <a:t>"</a:t>
            </a:r>
            <a:r>
              <a:rPr lang="en-US" b="0" i="1" dirty="0">
                <a:latin typeface="Cooper Black" panose="0208090404030B020404" pitchFamily="18" charset="0"/>
                <a:cs typeface="Arial" pitchFamily="34" charset="0"/>
              </a:rPr>
              <a:t>Zionism is nothing more </a:t>
            </a:r>
            <a:r>
              <a:rPr lang="en-US" b="0" i="1" dirty="0" smtClean="0">
                <a:latin typeface="Cooper Black" panose="0208090404030B020404" pitchFamily="18" charset="0"/>
                <a:cs typeface="Arial" pitchFamily="34" charset="0"/>
              </a:rPr>
              <a:t>– but </a:t>
            </a:r>
            <a:r>
              <a:rPr lang="en-US" b="0" i="1" dirty="0">
                <a:latin typeface="Cooper Black" panose="0208090404030B020404" pitchFamily="18" charset="0"/>
                <a:cs typeface="Arial" pitchFamily="34" charset="0"/>
              </a:rPr>
              <a:t>also nothing less </a:t>
            </a:r>
            <a:r>
              <a:rPr lang="en-US" b="0" i="1" dirty="0" smtClean="0">
                <a:latin typeface="Cooper Black" panose="0208090404030B020404" pitchFamily="18" charset="0"/>
                <a:cs typeface="Arial" pitchFamily="34" charset="0"/>
              </a:rPr>
              <a:t>– than </a:t>
            </a:r>
            <a:r>
              <a:rPr lang="en-US" b="0" i="1" dirty="0">
                <a:latin typeface="Cooper Black" panose="0208090404030B020404" pitchFamily="18" charset="0"/>
                <a:cs typeface="Arial" pitchFamily="34" charset="0"/>
              </a:rPr>
              <a:t>the Jewish people's sense of origin and destination in the land linked eternally with its name</a:t>
            </a:r>
            <a:r>
              <a:rPr lang="he-IL" b="0" i="1" dirty="0">
                <a:latin typeface="Cooper Black" panose="0208090404030B020404" pitchFamily="18" charset="0"/>
                <a:cs typeface="Arial" pitchFamily="34" charset="0"/>
              </a:rPr>
              <a:t>".</a:t>
            </a:r>
            <a:r>
              <a:rPr lang="he-IL" sz="1050" b="0" dirty="0">
                <a:latin typeface="Cooper Black" panose="0208090404030B020404" pitchFamily="18" charset="0"/>
                <a:cs typeface="Arial" pitchFamily="34" charset="0"/>
              </a:rPr>
              <a:t> </a:t>
            </a:r>
          </a:p>
          <a:p>
            <a:pPr algn="l" eaLnBrk="1" hangingPunct="1">
              <a:spcBef>
                <a:spcPct val="50000"/>
              </a:spcBef>
            </a:pPr>
            <a:endParaRPr lang="he-IL" sz="1050" b="0" dirty="0">
              <a:latin typeface="Cooper Black" panose="0208090404030B020404" pitchFamily="18" charset="0"/>
              <a:cs typeface="Arial" pitchFamily="34" charset="0"/>
            </a:endParaRPr>
          </a:p>
          <a:p>
            <a:pPr marL="0" indent="0" algn="l" eaLnBrk="1" hangingPunct="1">
              <a:spcBef>
                <a:spcPct val="50000"/>
              </a:spcBef>
              <a:buNone/>
            </a:pPr>
            <a:r>
              <a:rPr lang="en-US" sz="2400" b="0" dirty="0" smtClean="0">
                <a:latin typeface="Comic Sans MS" panose="030F0702030302020204" pitchFamily="66" charset="0"/>
                <a:cs typeface="Arial" pitchFamily="34" charset="0"/>
              </a:rPr>
              <a:t>(Abba </a:t>
            </a:r>
            <a:r>
              <a:rPr lang="en-US" sz="2400" b="0" dirty="0" err="1">
                <a:latin typeface="Comic Sans MS" panose="030F0702030302020204" pitchFamily="66" charset="0"/>
                <a:cs typeface="Arial" pitchFamily="34" charset="0"/>
              </a:rPr>
              <a:t>Eban</a:t>
            </a:r>
            <a:r>
              <a:rPr lang="en-US" sz="2400" b="0" dirty="0">
                <a:latin typeface="Comic Sans MS" panose="030F0702030302020204" pitchFamily="66" charset="0"/>
                <a:cs typeface="Arial" pitchFamily="34" charset="0"/>
              </a:rPr>
              <a:t>, former Foreign Minister of Israel &amp; Ambassador to the U.N</a:t>
            </a:r>
            <a:r>
              <a:rPr lang="en-US" sz="2400" b="0" dirty="0" smtClean="0">
                <a:latin typeface="Comic Sans MS" panose="030F0702030302020204" pitchFamily="66" charset="0"/>
                <a:cs typeface="Arial" pitchFamily="34" charset="0"/>
              </a:rPr>
              <a:t>.)</a:t>
            </a:r>
            <a:endParaRPr lang="en-US" sz="2400" b="0" dirty="0">
              <a:latin typeface="Comic Sans MS" panose="030F0702030302020204" pitchFamily="66" charset="0"/>
              <a:cs typeface="Arial" pitchFamily="34" charset="0"/>
            </a:endParaRPr>
          </a:p>
        </p:txBody>
      </p:sp>
      <p:pic>
        <p:nvPicPr>
          <p:cNvPr id="6" name="Picture 5" descr="Abba_Eban"/>
          <p:cNvPicPr>
            <a:picLocks noChangeAspect="1" noChangeArrowheads="1"/>
          </p:cNvPicPr>
          <p:nvPr/>
        </p:nvPicPr>
        <p:blipFill>
          <a:blip r:embed="rId2" cstate="print"/>
          <a:srcRect/>
          <a:stretch>
            <a:fillRect/>
          </a:stretch>
        </p:blipFill>
        <p:spPr bwMode="auto">
          <a:xfrm>
            <a:off x="7402285" y="1160948"/>
            <a:ext cx="3788229" cy="5114109"/>
          </a:xfrm>
          <a:prstGeom prst="roundRect">
            <a:avLst>
              <a:gd name="adj" fmla="val 8594"/>
            </a:avLst>
          </a:prstGeom>
          <a:solidFill>
            <a:srgbClr val="FFFFFF">
              <a:shade val="85000"/>
            </a:srgbClr>
          </a:solidFill>
          <a:ln w="19050">
            <a:solidFill>
              <a:schemeClr val="bg1"/>
            </a:solidFill>
          </a:ln>
          <a:effectLst>
            <a:reflection blurRad="12700" stA="38000" endPos="28000" dist="5000" dir="5400000" sy="-100000" algn="bl" rotWithShape="0"/>
          </a:effectLst>
        </p:spPr>
      </p:pic>
      <p:sp>
        <p:nvSpPr>
          <p:cNvPr id="7" name="Rectangle 6"/>
          <p:cNvSpPr/>
          <p:nvPr/>
        </p:nvSpPr>
        <p:spPr>
          <a:xfrm>
            <a:off x="4556175" y="72570"/>
            <a:ext cx="307969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Zionism</a:t>
            </a:r>
          </a:p>
        </p:txBody>
      </p:sp>
    </p:spTree>
    <p:extLst>
      <p:ext uri="{BB962C8B-B14F-4D97-AF65-F5344CB8AC3E}">
        <p14:creationId xmlns:p14="http://schemas.microsoft.com/office/powerpoint/2010/main" val="362557931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1838" y="0"/>
            <a:ext cx="844833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The first Zionist leader</a:t>
            </a:r>
          </a:p>
        </p:txBody>
      </p:sp>
      <p:pic>
        <p:nvPicPr>
          <p:cNvPr id="6146" name="Picture 2" descr="Theodor Herz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8374" y="923330"/>
            <a:ext cx="2514598" cy="335279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6115" y="941876"/>
            <a:ext cx="9782628" cy="3231654"/>
          </a:xfrm>
          <a:prstGeom prst="rect">
            <a:avLst/>
          </a:prstGeom>
          <a:noFill/>
        </p:spPr>
        <p:txBody>
          <a:bodyPr wrap="square" rtlCol="0">
            <a:spAutoFit/>
          </a:bodyPr>
          <a:lstStyle/>
          <a:p>
            <a:pPr marL="285750" indent="-285750" algn="l" rtl="0">
              <a:lnSpc>
                <a:spcPct val="150000"/>
              </a:lnSpc>
              <a:buFont typeface="Arial" panose="020B0604020202020204" pitchFamily="34" charset="0"/>
              <a:buChar char="•"/>
            </a:pPr>
            <a:r>
              <a:rPr lang="en-US" sz="2000" dirty="0" smtClean="0">
                <a:latin typeface="Comic Sans MS" panose="030F0702030302020204" pitchFamily="66" charset="0"/>
              </a:rPr>
              <a:t>Benjamin Ze’ev Herzl was born in 1860 in Budapest, Hungary, to an assimilated Jewish family.</a:t>
            </a:r>
          </a:p>
          <a:p>
            <a:pPr marL="285750" indent="-285750" algn="l" rtl="0">
              <a:lnSpc>
                <a:spcPct val="150000"/>
              </a:lnSpc>
              <a:buFont typeface="Arial" panose="020B0604020202020204" pitchFamily="34" charset="0"/>
              <a:buChar char="•"/>
            </a:pPr>
            <a:endParaRPr lang="en-US" sz="800" dirty="0" smtClean="0">
              <a:latin typeface="Comic Sans MS" panose="030F0702030302020204" pitchFamily="66" charset="0"/>
            </a:endParaRPr>
          </a:p>
          <a:p>
            <a:pPr marL="285750" indent="-285750" algn="l" rtl="0">
              <a:lnSpc>
                <a:spcPct val="150000"/>
              </a:lnSpc>
              <a:buFont typeface="Arial" panose="020B0604020202020204" pitchFamily="34" charset="0"/>
              <a:buChar char="•"/>
            </a:pPr>
            <a:r>
              <a:rPr lang="en-US" sz="2000" dirty="0">
                <a:latin typeface="Comic Sans MS" panose="030F0702030302020204" pitchFamily="66" charset="0"/>
              </a:rPr>
              <a:t>After a brief legal career in the University of Vienna and Salzburg, he devoted himself to journalism and literature, working as a journalist for a Viennese newspaper and a correspondent for “Neue Freie Presse</a:t>
            </a:r>
            <a:r>
              <a:rPr lang="en-US" sz="2000" dirty="0" smtClean="0">
                <a:latin typeface="Comic Sans MS" panose="030F0702030302020204" pitchFamily="66" charset="0"/>
              </a:rPr>
              <a:t>” </a:t>
            </a:r>
            <a:r>
              <a:rPr lang="en-US" sz="2000" dirty="0">
                <a:latin typeface="Comic Sans MS" panose="030F0702030302020204" pitchFamily="66" charset="0"/>
              </a:rPr>
              <a:t>in </a:t>
            </a:r>
            <a:r>
              <a:rPr lang="en-US" sz="2000" dirty="0" smtClean="0">
                <a:latin typeface="Comic Sans MS" panose="030F0702030302020204" pitchFamily="66" charset="0"/>
              </a:rPr>
              <a:t>Paris, France.</a:t>
            </a:r>
          </a:p>
          <a:p>
            <a:pPr marL="285750" indent="-285750" algn="l" rtl="0">
              <a:lnSpc>
                <a:spcPct val="150000"/>
              </a:lnSpc>
              <a:buFont typeface="Arial" panose="020B0604020202020204" pitchFamily="34" charset="0"/>
              <a:buChar char="•"/>
            </a:pPr>
            <a:endParaRPr lang="en-US" sz="800" dirty="0" smtClean="0">
              <a:latin typeface="Comic Sans MS" panose="030F0702030302020204" pitchFamily="66" charset="0"/>
            </a:endParaRPr>
          </a:p>
        </p:txBody>
      </p:sp>
      <p:sp>
        <p:nvSpPr>
          <p:cNvPr id="3" name="Rectangle 2"/>
          <p:cNvSpPr/>
          <p:nvPr/>
        </p:nvSpPr>
        <p:spPr>
          <a:xfrm>
            <a:off x="116114" y="3913306"/>
            <a:ext cx="9532259" cy="3046988"/>
          </a:xfrm>
          <a:prstGeom prst="rect">
            <a:avLst/>
          </a:prstGeom>
        </p:spPr>
        <p:txBody>
          <a:bodyPr wrap="square">
            <a:spAutoFit/>
          </a:bodyPr>
          <a:lstStyle/>
          <a:p>
            <a:pPr marL="285750" indent="-285750" algn="l" rtl="0">
              <a:lnSpc>
                <a:spcPct val="150000"/>
              </a:lnSpc>
              <a:buFont typeface="Arial" panose="020B0604020202020204" pitchFamily="34" charset="0"/>
              <a:buChar char="•"/>
            </a:pPr>
            <a:r>
              <a:rPr lang="en-US" sz="2000" dirty="0">
                <a:latin typeface="Comic Sans MS" panose="030F0702030302020204" pitchFamily="66" charset="0"/>
              </a:rPr>
              <a:t>As a news-reporter, Herzl followed the “Dreyfus Affair” (1894), and witnessed the mass rallies in Paris, where many chanted: “Death to the Jews”.</a:t>
            </a:r>
          </a:p>
          <a:p>
            <a:pPr marL="285750" indent="-285750" algn="l" rtl="0">
              <a:lnSpc>
                <a:spcPct val="150000"/>
              </a:lnSpc>
              <a:buFont typeface="Arial" panose="020B0604020202020204" pitchFamily="34" charset="0"/>
              <a:buChar char="•"/>
            </a:pPr>
            <a:endParaRPr lang="en-US" sz="800" dirty="0">
              <a:latin typeface="Comic Sans MS" panose="030F0702030302020204" pitchFamily="66" charset="0"/>
            </a:endParaRPr>
          </a:p>
          <a:p>
            <a:pPr marL="285750" indent="-285750" algn="l" rtl="0">
              <a:lnSpc>
                <a:spcPct val="150000"/>
              </a:lnSpc>
              <a:buFont typeface="Arial" panose="020B0604020202020204" pitchFamily="34" charset="0"/>
              <a:buChar char="•"/>
            </a:pPr>
            <a:r>
              <a:rPr lang="en-US" sz="2000" dirty="0">
                <a:latin typeface="Comic Sans MS" panose="030F0702030302020204" pitchFamily="66" charset="0"/>
              </a:rPr>
              <a:t>Herzl came to reject his early ideas regarding Jewish emancipation and assimilation and to believe that the Jews must remove themselves from Europe and create their own state.</a:t>
            </a:r>
          </a:p>
        </p:txBody>
      </p:sp>
    </p:spTree>
    <p:extLst>
      <p:ext uri="{BB962C8B-B14F-4D97-AF65-F5344CB8AC3E}">
        <p14:creationId xmlns:p14="http://schemas.microsoft.com/office/powerpoint/2010/main" val="19647304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TC104033921[[fn=Damask]]</Template>
  <TotalTime>7630</TotalTime>
  <Words>1141</Words>
  <Application>Microsoft Office PowerPoint</Application>
  <PresentationFormat>מותאם אישית</PresentationFormat>
  <Paragraphs>112</Paragraphs>
  <Slides>26</Slides>
  <Notes>2</Notes>
  <HiddenSlides>0</HiddenSlides>
  <MMClips>0</MMClips>
  <ScaleCrop>false</ScaleCrop>
  <HeadingPairs>
    <vt:vector size="4" baseType="variant">
      <vt:variant>
        <vt:lpstr>ערכת נושא</vt:lpstr>
      </vt:variant>
      <vt:variant>
        <vt:i4>1</vt:i4>
      </vt:variant>
      <vt:variant>
        <vt:lpstr>כותרות שקופיות</vt:lpstr>
      </vt:variant>
      <vt:variant>
        <vt:i4>26</vt:i4>
      </vt:variant>
    </vt:vector>
  </HeadingPairs>
  <TitlesOfParts>
    <vt:vector size="27" baseType="lpstr">
      <vt:lpstr>Damask</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33 states voted in favor of the resolution; 13 against; And 10 states abstained.</vt:lpstr>
      <vt:lpstr>Exactly 65 years after the UN approved the partition plan, the general assembly recognized Palestine as a non-member observer state.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Jewish Federation of Broward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BenZion</dc:creator>
  <cp:lastModifiedBy>Windows7</cp:lastModifiedBy>
  <cp:revision>414</cp:revision>
  <dcterms:created xsi:type="dcterms:W3CDTF">2013-09-16T15:51:00Z</dcterms:created>
  <dcterms:modified xsi:type="dcterms:W3CDTF">2014-03-31T12:41:33Z</dcterms:modified>
</cp:coreProperties>
</file>