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0" r:id="rId4"/>
    <p:sldId id="261" r:id="rId5"/>
    <p:sldId id="259" r:id="rId6"/>
    <p:sldId id="258" r:id="rId7"/>
    <p:sldId id="296" r:id="rId8"/>
    <p:sldId id="289" r:id="rId9"/>
    <p:sldId id="298" r:id="rId10"/>
    <p:sldId id="290" r:id="rId11"/>
    <p:sldId id="291" r:id="rId12"/>
    <p:sldId id="292" r:id="rId13"/>
    <p:sldId id="293" r:id="rId14"/>
    <p:sldId id="294" r:id="rId15"/>
    <p:sldId id="295" r:id="rId16"/>
    <p:sldId id="262" r:id="rId17"/>
    <p:sldId id="265" r:id="rId18"/>
    <p:sldId id="274" r:id="rId19"/>
    <p:sldId id="267" r:id="rId20"/>
    <p:sldId id="276" r:id="rId21"/>
    <p:sldId id="277" r:id="rId22"/>
    <p:sldId id="278" r:id="rId23"/>
    <p:sldId id="279" r:id="rId24"/>
    <p:sldId id="280" r:id="rId25"/>
    <p:sldId id="281" r:id="rId26"/>
    <p:sldId id="282" r:id="rId27"/>
    <p:sldId id="297" r:id="rId28"/>
    <p:sldId id="283" r:id="rId29"/>
    <p:sldId id="284" r:id="rId30"/>
    <p:sldId id="285" r:id="rId31"/>
    <p:sldId id="286" r:id="rId32"/>
    <p:sldId id="287" r:id="rId33"/>
    <p:sldId id="288" r:id="rId34"/>
    <p:sldId id="299" r:id="rId35"/>
    <p:sldId id="300" r:id="rId36"/>
    <p:sldId id="301" r:id="rId37"/>
    <p:sldId id="30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09" autoAdjust="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8F777-F378-405D-9F9B-4A1C2B1AC1E2}" type="datetimeFigureOut">
              <a:rPr lang="en-US" smtClean="0"/>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723C5-8BED-4934-91FC-61A4B0F45615}" type="slidenum">
              <a:rPr lang="en-US" smtClean="0"/>
              <a:t>‹#›</a:t>
            </a:fld>
            <a:endParaRPr lang="en-US"/>
          </a:p>
        </p:txBody>
      </p:sp>
    </p:spTree>
    <p:extLst>
      <p:ext uri="{BB962C8B-B14F-4D97-AF65-F5344CB8AC3E}">
        <p14:creationId xmlns:p14="http://schemas.microsoft.com/office/powerpoint/2010/main" val="162268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he.wikipedia.org/wiki/%D7%97%D7%9C%D7%99%D7%A6%D7%94"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e.wikisource.org/wiki/%D7%91%D7%99%D7%90%D7%95%D7%A8:%D7%A8%D7%95%D7%AA_%D7%93" TargetMode="External"/><Relationship Id="rId5" Type="http://schemas.openxmlformats.org/officeDocument/2006/relationships/hyperlink" Target="http://he.wikipedia.org/wiki/%D7%91%D7%99%D7%AA_%D7%93%D7%95%D7%93" TargetMode="External"/><Relationship Id="rId4" Type="http://schemas.openxmlformats.org/officeDocument/2006/relationships/hyperlink" Target="http://he.wikipedia.org/wiki/%D7%A2%D7%95%D7%91%D7%93_(%D7%93%D7%9E%D7%95%D7%AA_%D7%9E%D7%A7%D7%A8%D7%90%D7%99%D7%AA)"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Knesset" TargetMode="External"/><Relationship Id="rId3" Type="http://schemas.openxmlformats.org/officeDocument/2006/relationships/hyperlink" Target="http://en.wikipedia.org/wiki/Israel" TargetMode="External"/><Relationship Id="rId7" Type="http://schemas.openxmlformats.org/officeDocument/2006/relationships/hyperlink" Target="http://en.wikipedia.org/wiki/Kadima"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Leader_of_the_Opposition_(Israel)" TargetMode="External"/><Relationship Id="rId5" Type="http://schemas.openxmlformats.org/officeDocument/2006/relationships/hyperlink" Target="http://en.wikipedia.org/wiki/Politician" TargetMode="External"/><Relationship Id="rId10" Type="http://schemas.openxmlformats.org/officeDocument/2006/relationships/hyperlink" Target="http://en.wikipedia.org/wiki/The_Daily_Beast" TargetMode="External"/><Relationship Id="rId4" Type="http://schemas.openxmlformats.org/officeDocument/2006/relationships/hyperlink" Target="http://en.wikipedia.org/wiki/Lawyer" TargetMode="External"/><Relationship Id="rId9" Type="http://schemas.openxmlformats.org/officeDocument/2006/relationships/hyperlink" Target="http://en.wikipedia.org/wiki/Two-state_solution"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he.wikipedia.org/wiki/%D7%91%D7%99%D7%90%D7%9C%D7%99%D7%A7" TargetMode="External"/><Relationship Id="rId13" Type="http://schemas.openxmlformats.org/officeDocument/2006/relationships/hyperlink" Target="http://he.wikipedia.org/wiki/%D7%A0%D7%99%D7%95_%D7%99%D7%95%D7%A8%D7%A7" TargetMode="External"/><Relationship Id="rId3" Type="http://schemas.openxmlformats.org/officeDocument/2006/relationships/hyperlink" Target="http://he.wikipedia.org/wiki/%D7%AA%D7%9C_%D7%90%D7%91%D7%99%D7%91" TargetMode="External"/><Relationship Id="rId7" Type="http://schemas.openxmlformats.org/officeDocument/2006/relationships/hyperlink" Target="http://he.wikipedia.org/wiki/%D7%91%D7%99%D7%AA_%D7%9E%D7%93%D7%A8%D7%A9" TargetMode="External"/><Relationship Id="rId12" Type="http://schemas.openxmlformats.org/officeDocument/2006/relationships/hyperlink" Target="http://he.wikipedia.org/wiki/%D7%90%D7%A8%D7%A6%D7%95%D7%AA_%D7%94%D7%91%D7%A8%D7%99%D7%A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he.wikipedia.org/wiki/%D7%99%D7%94%D7%93%D7%95%D7%AA" TargetMode="External"/><Relationship Id="rId11" Type="http://schemas.openxmlformats.org/officeDocument/2006/relationships/hyperlink" Target="http://he.wikipedia.org/wiki/2003" TargetMode="External"/><Relationship Id="rId5" Type="http://schemas.openxmlformats.org/officeDocument/2006/relationships/hyperlink" Target="http://he.wikipedia.org/wiki/1995" TargetMode="External"/><Relationship Id="rId10" Type="http://schemas.openxmlformats.org/officeDocument/2006/relationships/hyperlink" Target="http://he.wikipedia.org/wiki/%D7%97%D7%99%D7%A4%D7%94" TargetMode="External"/><Relationship Id="rId4" Type="http://schemas.openxmlformats.org/officeDocument/2006/relationships/hyperlink" Target="http://he.wikipedia.org/wiki/%D7%A2%D7%9C%D7%9E%D7%90_%D7%91%D7%99%D7%AA_%D7%9C%D7%AA%D7%A8%D7%91%D7%95%D7%AA_%D7%A2%D7%91%D7%A8%D7%99%D7%AA" TargetMode="External"/><Relationship Id="rId9" Type="http://schemas.openxmlformats.org/officeDocument/2006/relationships/hyperlink" Target="http://he.wikipedia.org/wiki/2002"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Israel_Defense_Force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Israel_Defense_Forces_ranks" TargetMode="External"/><Relationship Id="rId5" Type="http://schemas.openxmlformats.org/officeDocument/2006/relationships/hyperlink" Target="http://en.wikipedia.org/wiki/Women_in_the_Israel_Defense_Forces" TargetMode="External"/><Relationship Id="rId4" Type="http://schemas.openxmlformats.org/officeDocument/2006/relationships/hyperlink" Target="http://en.wikipedia.org/wiki/Manpower_Directorate"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Margaret_Thatcher" TargetMode="External"/><Relationship Id="rId3" Type="http://schemas.openxmlformats.org/officeDocument/2006/relationships/hyperlink" Target="http://en.wikipedia.org/wiki/Kibbutznik" TargetMode="External"/><Relationship Id="rId7" Type="http://schemas.openxmlformats.org/officeDocument/2006/relationships/hyperlink" Target="http://en.wikipedia.org/wiki/Politics_of_Israe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Iron_Lady" TargetMode="External"/><Relationship Id="rId5" Type="http://schemas.openxmlformats.org/officeDocument/2006/relationships/hyperlink" Target="http://en.wikipedia.org/wiki/Prime_Minister_of_Israel" TargetMode="External"/><Relationship Id="rId4" Type="http://schemas.openxmlformats.org/officeDocument/2006/relationships/hyperlink" Target="http://en.wikipedia.org/wiki/List_of_Prime_Ministers_of_Israel" TargetMode="External"/><Relationship Id="rId9" Type="http://schemas.openxmlformats.org/officeDocument/2006/relationships/hyperlink" Target="http://en.wikipedia.org/wiki/David_Ben-Gur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ako.co.il/Tagit&amp;tagName=%D7%A9%D7%91%D7%95%D7%A2%D7%95%D7%AA&amp;tag=%D7%A9%D7%91%D7%95%D7%A2%D7%95%D7%AA"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mako.co.il/spirituality-popular_culture/weekly-answer/Article-7e9ec280246a821006.ht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he.wikipedia.org/wiki/%D7%90%D7%9C%D7%99%D7%9E%D7%9C%D7%9A" TargetMode="External"/><Relationship Id="rId7" Type="http://schemas.openxmlformats.org/officeDocument/2006/relationships/hyperlink" Target="http://he.wikipedia.org/wiki/%D7%9E%D7%95%D7%90%D7%9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he.wikipedia.org/wiki/%D7%9E%D7%95%D7%9C%D7%93%D7%AA" TargetMode="External"/><Relationship Id="rId5" Type="http://schemas.openxmlformats.org/officeDocument/2006/relationships/hyperlink" Target="http://he.wikipedia.org/wiki/%D7%A8%D7%A2%D7%91_%D7%94%D7%9E%D7%95%D7%A0%D7%99" TargetMode="External"/><Relationship Id="rId4" Type="http://schemas.openxmlformats.org/officeDocument/2006/relationships/hyperlink" Target="http://he.wikipedia.org/wiki/%D7%A9%D7%91%D7%98_%D7%99%D7%94%D7%95%D7%93%D7%9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e.wikipedia.org/wiki/%D7%95%D7%99%D7%9C%D7%99%D7%90%D7%9D_%D7%91%D7%9C%D7%99%D7%99%D7%A7"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he.wikipedia.org/wiki/%D7%99%D7%99%D7%91%D7%95%D7%9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e.wikipedia.org/wiki/%D7%91%D7%99%D7%AA_%D7%9C%D7%97%D7%9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he.wikipedia.org/wiki/%D7%9C%D7%A7%D7%98" TargetMode="External"/><Relationship Id="rId5" Type="http://schemas.openxmlformats.org/officeDocument/2006/relationships/hyperlink" Target="http://he.wikipedia.org/wiki/%D7%A7%D7%A8%D7%95%D7%91_%D7%9E%D7%A9%D7%A4%D7%97%D7%94" TargetMode="External"/><Relationship Id="rId4" Type="http://schemas.openxmlformats.org/officeDocument/2006/relationships/hyperlink" Target="http://he.wikipedia.org/wiki/%D7%91%D7%A2%D7%96"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e.wikipedia.org/wiki/%D7%91%D7%99%D7%AA_%D7%9C%D7%97%D7%9D" TargetMode="External"/><Relationship Id="rId7" Type="http://schemas.openxmlformats.org/officeDocument/2006/relationships/hyperlink" Target="http://he.wikipedia.org/wiki/%D7%92%D7%95%D7%A8%D7%9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he.wikipedia.org/wiki/%D7%9C%D7%A7%D7%98" TargetMode="External"/><Relationship Id="rId5" Type="http://schemas.openxmlformats.org/officeDocument/2006/relationships/hyperlink" Target="http://he.wikipedia.org/wiki/%D7%A7%D7%A8%D7%95%D7%91_%D7%9E%D7%A9%D7%A4%D7%97%D7%94" TargetMode="External"/><Relationship Id="rId4" Type="http://schemas.openxmlformats.org/officeDocument/2006/relationships/hyperlink" Target="http://he.wikipedia.org/wiki/%D7%91%D7%A2%D7%96"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he.wikipedia.org/wiki/%D7%9E%D7%9C%D7%97%D7%9E%D7%AA_%D7%94%D7%A2%D7%A6%D7%9E%D7%90%D7%95%D7%AA" TargetMode="External"/><Relationship Id="rId13" Type="http://schemas.openxmlformats.org/officeDocument/2006/relationships/hyperlink" Target="http://he.wikipedia.org/wiki/1933" TargetMode="External"/><Relationship Id="rId18" Type="http://schemas.openxmlformats.org/officeDocument/2006/relationships/hyperlink" Target="http://he.wikipedia.org/wiki/%D7%94%D7%A7%D7%A8%D7%91_%D7%A2%D7%9C_%D7%A0%D7%99%D7%A6%D7%A0%D7%99%D7%9D" TargetMode="External"/><Relationship Id="rId3" Type="http://schemas.openxmlformats.org/officeDocument/2006/relationships/hyperlink" Target="http://he.wikipedia.org/wiki/9_%D7%91%D7%99%D7%A0%D7%95%D7%90%D7%A8" TargetMode="External"/><Relationship Id="rId21" Type="http://schemas.openxmlformats.org/officeDocument/2006/relationships/hyperlink" Target="http://he.wikipedia.org/wiki/%D7%9B%D7%A0%D7%99%D7%A2%D7%94" TargetMode="External"/><Relationship Id="rId7" Type="http://schemas.openxmlformats.org/officeDocument/2006/relationships/hyperlink" Target="http://he.wikipedia.org/w/index.php?title=%D7%90%D7%9C%D7%97%D7%95%D7%98%D7%9F&amp;action=edit&amp;redlink=1" TargetMode="External"/><Relationship Id="rId12" Type="http://schemas.openxmlformats.org/officeDocument/2006/relationships/hyperlink" Target="http://he.wikipedia.org/wiki/%D7%9E%D7%A9%D7%A4%D7%98%D7%99%D7%9D" TargetMode="External"/><Relationship Id="rId17" Type="http://schemas.openxmlformats.org/officeDocument/2006/relationships/hyperlink" Target="http://he.wikipedia.org/wiki/%D7%A4%D7%9C%D7%9E%22%D7%97" TargetMode="External"/><Relationship Id="rId2" Type="http://schemas.openxmlformats.org/officeDocument/2006/relationships/slide" Target="../slides/slide9.xml"/><Relationship Id="rId16" Type="http://schemas.openxmlformats.org/officeDocument/2006/relationships/hyperlink" Target="http://he.wikipedia.org/wiki/%D7%A7%D7%99%D7%91%D7%95%D7%A5" TargetMode="External"/><Relationship Id="rId20" Type="http://schemas.openxmlformats.org/officeDocument/2006/relationships/hyperlink" Target="http://he.wikipedia.org/wiki/%D7%9E%D7%A6%D7%A8%D7%99%D7%9D" TargetMode="External"/><Relationship Id="rId1" Type="http://schemas.openxmlformats.org/officeDocument/2006/relationships/notesMaster" Target="../notesMasters/notesMaster1.xml"/><Relationship Id="rId6" Type="http://schemas.openxmlformats.org/officeDocument/2006/relationships/hyperlink" Target="http://he.wikipedia.org/wiki/1948" TargetMode="External"/><Relationship Id="rId11" Type="http://schemas.openxmlformats.org/officeDocument/2006/relationships/hyperlink" Target="http://he.wikipedia.org/wiki/%D7%91%D7%A8%D7%9C%D7%99%D7%9F" TargetMode="External"/><Relationship Id="rId24" Type="http://schemas.openxmlformats.org/officeDocument/2006/relationships/hyperlink" Target="http://he.wikipedia.org/wiki/%D7%A7%D7%91%D7%A8_%D7%90%D7%97%D7%99%D7%9D" TargetMode="External"/><Relationship Id="rId5" Type="http://schemas.openxmlformats.org/officeDocument/2006/relationships/hyperlink" Target="http://he.wikipedia.org/wiki/7_%D7%91%D7%99%D7%95%D7%A0%D7%99" TargetMode="External"/><Relationship Id="rId15" Type="http://schemas.openxmlformats.org/officeDocument/2006/relationships/hyperlink" Target="http://he.wikipedia.org/wiki/%D7%94%D7%9B%D7%A9%D7%A8%D7%94" TargetMode="External"/><Relationship Id="rId23" Type="http://schemas.openxmlformats.org/officeDocument/2006/relationships/hyperlink" Target="http://he.wikipedia.org/wiki/%D7%93%D7%92%D7%9C_%D7%9C%D7%91%D7%9F" TargetMode="External"/><Relationship Id="rId10" Type="http://schemas.openxmlformats.org/officeDocument/2006/relationships/hyperlink" Target="http://he.wikipedia.org/wiki/%D7%9E%D7%91%D7%A6%D7%A2_%D7%AA%D7%99%D7%A0%D7%95%D7%A7" TargetMode="External"/><Relationship Id="rId19" Type="http://schemas.openxmlformats.org/officeDocument/2006/relationships/hyperlink" Target="http://www.izkor.gov.il/HalalKorot.aspx?id=44972" TargetMode="External"/><Relationship Id="rId4" Type="http://schemas.openxmlformats.org/officeDocument/2006/relationships/hyperlink" Target="http://he.wikipedia.org/wiki/1926" TargetMode="External"/><Relationship Id="rId9" Type="http://schemas.openxmlformats.org/officeDocument/2006/relationships/hyperlink" Target="http://he.wikipedia.org/wiki/%D7%A0%D7%99%D7%A6%D7%A0%D7%99%D7%9D" TargetMode="External"/><Relationship Id="rId14" Type="http://schemas.openxmlformats.org/officeDocument/2006/relationships/hyperlink" Target="http://he.wikipedia.org/wiki/%D7%AA%D7%9C_%D7%90%D7%91%D7%99%D7%91" TargetMode="External"/><Relationship Id="rId22" Type="http://schemas.openxmlformats.org/officeDocument/2006/relationships/hyperlink" Target="http://he.wikipedia.org/wiki/%D7%97%D7%99%D7%99%D7%9C"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dirty="0" smtClean="0"/>
              <a:t>.</a:t>
            </a:r>
          </a:p>
          <a:p>
            <a:pPr rtl="1"/>
            <a:endParaRPr lang="en-US" dirty="0" smtClean="0"/>
          </a:p>
          <a:p>
            <a:pPr rtl="1"/>
            <a:r>
              <a:rPr lang="he-IL" dirty="0" smtClean="0"/>
              <a:t>בעז שהיה אחד מהמנהיגים באזור נבהל, אך לאחר שמגלה שזו רות ולאחר שהיא מספרת לו שהוא אחד מקרובי משפחתה של נעמי ולכן יש לו אפשרות להקים שוב את שם המשפחה, בעז נרגע ואומר לה שיעשה ככל יכולתו לשאת אותה לאשה.למחרת נפגש בעז עם קרוב משפחה אחר שגם לו יש יכולת להקים בשנית את שם המשפחה, אך לאחר שהוא מתאר בפני הגואל את ההתחייבויות הכרוכות בכך, הגואל מוותר לבעז ומקיים את טקס המזכיר את טקס ה</a:t>
            </a:r>
            <a:r>
              <a:rPr lang="he-IL" dirty="0" smtClean="0">
                <a:hlinkClick r:id="rId3" tooltip="חליצה"/>
              </a:rPr>
              <a:t>חליצה</a:t>
            </a:r>
            <a:r>
              <a:rPr lang="he-IL" dirty="0" smtClean="0"/>
              <a:t>, לאחר מכן בעז לוקח אתה רות לאישה. לאחר מכן נולד </a:t>
            </a:r>
            <a:r>
              <a:rPr lang="he-IL" dirty="0" smtClean="0">
                <a:hlinkClick r:id="rId4" tooltip="עובד (דמות מקראית)"/>
              </a:rPr>
              <a:t>עובד</a:t>
            </a:r>
            <a:r>
              <a:rPr lang="he-IL" dirty="0" smtClean="0"/>
              <a:t> ואחריו כל שושלת </a:t>
            </a:r>
            <a:r>
              <a:rPr lang="he-IL" dirty="0" smtClean="0">
                <a:hlinkClick r:id="rId5" tooltip="בית דוד"/>
              </a:rPr>
              <a:t>בית דוד</a:t>
            </a:r>
            <a:r>
              <a:rPr lang="he-IL" dirty="0" smtClean="0"/>
              <a:t>, ככתוב: </a:t>
            </a:r>
            <a:r>
              <a:rPr lang="he-IL" sz="1200" kern="1200" dirty="0" smtClean="0">
                <a:solidFill>
                  <a:schemeClr val="tx1"/>
                </a:solidFill>
                <a:effectLst/>
                <a:latin typeface="+mn-lt"/>
                <a:ea typeface="+mn-ea"/>
                <a:cs typeface="+mn-cs"/>
              </a:rPr>
              <a:t>"וּבֹעַז הוֹלִיד אֶת עוֹבֵד. וְעֹבֵד הוֹלִיד אֶת יִשָׁי וְיִשַׁי הוֹלִיד אֶת דָּוִד"</a:t>
            </a:r>
            <a:r>
              <a:rPr lang="he-IL" dirty="0" smtClean="0"/>
              <a:t> </a:t>
            </a:r>
            <a:r>
              <a:rPr lang="he-IL"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hlinkClick r:id="rId6" tooltip="s:ביאור:רות ד"/>
              </a:rPr>
              <a:t>רות ד', כא-כב</a:t>
            </a:r>
            <a:r>
              <a:rPr lang="he-IL" sz="1200" kern="1200" dirty="0" smtClean="0">
                <a:solidFill>
                  <a:schemeClr val="tx1"/>
                </a:solidFill>
                <a:effectLst/>
                <a:latin typeface="+mn-lt"/>
                <a:ea typeface="+mn-ea"/>
                <a:cs typeface="+mn-cs"/>
              </a:rPr>
              <a:t>)</a:t>
            </a:r>
            <a:r>
              <a:rPr lang="he-IL" dirty="0" smtClean="0"/>
              <a:t>.</a:t>
            </a:r>
          </a:p>
          <a:p>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1</a:t>
            </a:fld>
            <a:endParaRPr lang="en-US"/>
          </a:p>
        </p:txBody>
      </p:sp>
    </p:spTree>
    <p:extLst>
      <p:ext uri="{BB962C8B-B14F-4D97-AF65-F5344CB8AC3E}">
        <p14:creationId xmlns:p14="http://schemas.microsoft.com/office/powerpoint/2010/main" val="393860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Tzipporah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Malkah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Tzipi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Livni</a:t>
            </a:r>
            <a:r>
              <a:rPr lang="en-US" sz="1200" kern="1200" dirty="0" smtClean="0">
                <a:solidFill>
                  <a:schemeClr val="tx1"/>
                </a:solidFill>
                <a:effectLst/>
                <a:latin typeface="+mn-lt"/>
                <a:ea typeface="+mn-ea"/>
                <a:cs typeface="+mn-cs"/>
              </a:rPr>
              <a:t> is an </a:t>
            </a:r>
            <a:r>
              <a:rPr lang="en-US" sz="1200" u="none" strike="noStrike" kern="1200" dirty="0" smtClean="0">
                <a:solidFill>
                  <a:schemeClr val="tx1"/>
                </a:solidFill>
                <a:effectLst/>
                <a:latin typeface="+mn-lt"/>
                <a:ea typeface="+mn-ea"/>
                <a:cs typeface="+mn-cs"/>
                <a:hlinkClick r:id="rId3" tooltip="Israel"/>
              </a:rPr>
              <a:t>Israeli</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tooltip="Lawyer"/>
              </a:rPr>
              <a:t>lawyer</a:t>
            </a:r>
            <a:r>
              <a:rPr lang="en-US" sz="1200" kern="1200" dirty="0" smtClean="0">
                <a:solidFill>
                  <a:schemeClr val="tx1"/>
                </a:solidFill>
                <a:effectLst/>
                <a:latin typeface="+mn-lt"/>
                <a:ea typeface="+mn-ea"/>
                <a:cs typeface="+mn-cs"/>
              </a:rPr>
              <a:t> and </a:t>
            </a:r>
            <a:r>
              <a:rPr lang="en-US" sz="1200" u="none" strike="noStrike" kern="1200" dirty="0" smtClean="0">
                <a:solidFill>
                  <a:schemeClr val="tx1"/>
                </a:solidFill>
                <a:effectLst/>
                <a:latin typeface="+mn-lt"/>
                <a:ea typeface="+mn-ea"/>
                <a:cs typeface="+mn-cs"/>
                <a:hlinkClick r:id="rId5" tooltip="Politician"/>
              </a:rPr>
              <a:t>politician</a:t>
            </a:r>
            <a:r>
              <a:rPr lang="en-US" sz="1200" kern="1200" dirty="0" smtClean="0">
                <a:solidFill>
                  <a:schemeClr val="tx1"/>
                </a:solidFill>
                <a:effectLst/>
                <a:latin typeface="+mn-lt"/>
                <a:ea typeface="+mn-ea"/>
                <a:cs typeface="+mn-cs"/>
              </a:rPr>
              <a:t>. She is the current </a:t>
            </a:r>
            <a:r>
              <a:rPr lang="en-US" sz="1200" u="none" strike="noStrike" kern="1200" dirty="0" smtClean="0">
                <a:solidFill>
                  <a:schemeClr val="tx1"/>
                </a:solidFill>
                <a:effectLst/>
                <a:latin typeface="+mn-lt"/>
                <a:ea typeface="+mn-ea"/>
                <a:cs typeface="+mn-cs"/>
                <a:hlinkClick r:id="rId6" tooltip="Leader of the Opposition (Israel)"/>
              </a:rPr>
              <a:t>Israeli Opposition Leader</a:t>
            </a:r>
            <a:r>
              <a:rPr lang="en-US" sz="1200" kern="1200" dirty="0" smtClean="0">
                <a:solidFill>
                  <a:schemeClr val="tx1"/>
                </a:solidFill>
                <a:effectLst/>
                <a:latin typeface="+mn-lt"/>
                <a:ea typeface="+mn-ea"/>
                <a:cs typeface="+mn-cs"/>
              </a:rPr>
              <a:t> and leader of </a:t>
            </a:r>
            <a:r>
              <a:rPr lang="en-US" sz="1200" u="none" strike="noStrike" kern="1200" dirty="0" err="1" smtClean="0">
                <a:solidFill>
                  <a:schemeClr val="tx1"/>
                </a:solidFill>
                <a:effectLst/>
                <a:latin typeface="+mn-lt"/>
                <a:ea typeface="+mn-ea"/>
                <a:cs typeface="+mn-cs"/>
                <a:hlinkClick r:id="rId7" tooltip="Kadima"/>
              </a:rPr>
              <a:t>Kadima</a:t>
            </a:r>
            <a:r>
              <a:rPr lang="en-US" sz="1200" kern="1200" dirty="0" smtClean="0">
                <a:solidFill>
                  <a:schemeClr val="tx1"/>
                </a:solidFill>
                <a:effectLst/>
                <a:latin typeface="+mn-lt"/>
                <a:ea typeface="+mn-ea"/>
                <a:cs typeface="+mn-cs"/>
              </a:rPr>
              <a:t>, the largest party in the </a:t>
            </a:r>
            <a:r>
              <a:rPr lang="en-US" sz="1200" u="none" strike="noStrike" kern="1200" dirty="0" smtClean="0">
                <a:solidFill>
                  <a:schemeClr val="tx1"/>
                </a:solidFill>
                <a:effectLst/>
                <a:latin typeface="+mn-lt"/>
                <a:ea typeface="+mn-ea"/>
                <a:cs typeface="+mn-cs"/>
                <a:hlinkClick r:id="rId8" tooltip="Knesset"/>
              </a:rPr>
              <a:t>Knesset</a:t>
            </a:r>
            <a:r>
              <a:rPr lang="en-US" sz="1200" kern="1200" dirty="0" smtClean="0">
                <a:solidFill>
                  <a:schemeClr val="tx1"/>
                </a:solidFill>
                <a:effectLst/>
                <a:latin typeface="+mn-lt"/>
                <a:ea typeface="+mn-ea"/>
                <a:cs typeface="+mn-cs"/>
              </a:rPr>
              <a:t>. Raised an ardent nationalist, </a:t>
            </a:r>
            <a:r>
              <a:rPr lang="en-US" sz="1200" kern="1200" dirty="0" err="1" smtClean="0">
                <a:solidFill>
                  <a:schemeClr val="tx1"/>
                </a:solidFill>
                <a:effectLst/>
                <a:latin typeface="+mn-lt"/>
                <a:ea typeface="+mn-ea"/>
                <a:cs typeface="+mn-cs"/>
              </a:rPr>
              <a:t>Livni</a:t>
            </a:r>
            <a:r>
              <a:rPr lang="en-US" sz="1200" kern="1200" dirty="0" smtClean="0">
                <a:solidFill>
                  <a:schemeClr val="tx1"/>
                </a:solidFill>
                <a:effectLst/>
                <a:latin typeface="+mn-lt"/>
                <a:ea typeface="+mn-ea"/>
                <a:cs typeface="+mn-cs"/>
              </a:rPr>
              <a:t> has become one of her nation's leading voices for the </a:t>
            </a:r>
            <a:r>
              <a:rPr lang="en-US" sz="1200" u="none" strike="noStrike" kern="1200" dirty="0" smtClean="0">
                <a:solidFill>
                  <a:schemeClr val="tx1"/>
                </a:solidFill>
                <a:effectLst/>
                <a:latin typeface="+mn-lt"/>
                <a:ea typeface="+mn-ea"/>
                <a:cs typeface="+mn-cs"/>
                <a:hlinkClick r:id="rId9" tooltip="Two-state solution"/>
              </a:rPr>
              <a:t>two-state solution</a:t>
            </a:r>
            <a:r>
              <a:rPr lang="en-US" sz="1200" kern="1200" dirty="0" smtClean="0">
                <a:solidFill>
                  <a:schemeClr val="tx1"/>
                </a:solidFill>
                <a:effectLst/>
                <a:latin typeface="+mn-lt"/>
                <a:ea typeface="+mn-ea"/>
                <a:cs typeface="+mn-cs"/>
              </a:rPr>
              <a:t>. In Israel she has earned a reputation as honest, clean, and sticking to her principles. is the first woman to be leader of the opposition in Israel. In 2011 </a:t>
            </a:r>
            <a:r>
              <a:rPr lang="en-US" sz="1200" kern="1200" dirty="0" err="1" smtClean="0">
                <a:solidFill>
                  <a:schemeClr val="tx1"/>
                </a:solidFill>
                <a:effectLst/>
                <a:latin typeface="+mn-lt"/>
                <a:ea typeface="+mn-ea"/>
                <a:cs typeface="+mn-cs"/>
              </a:rPr>
              <a:t>Livni</a:t>
            </a:r>
            <a:r>
              <a:rPr lang="en-US" sz="1200" kern="1200" dirty="0" smtClean="0">
                <a:solidFill>
                  <a:schemeClr val="tx1"/>
                </a:solidFill>
                <a:effectLst/>
                <a:latin typeface="+mn-lt"/>
                <a:ea typeface="+mn-ea"/>
                <a:cs typeface="+mn-cs"/>
              </a:rPr>
              <a:t> was named one of "150 Women Who Shake the World" by </a:t>
            </a:r>
            <a:r>
              <a:rPr lang="en-US" sz="1200" i="1" kern="1200" dirty="0" smtClean="0">
                <a:solidFill>
                  <a:schemeClr val="tx1"/>
                </a:solidFill>
                <a:effectLst/>
                <a:latin typeface="+mn-lt"/>
                <a:ea typeface="+mn-ea"/>
                <a:cs typeface="+mn-cs"/>
              </a:rPr>
              <a:t>Newsweek</a:t>
            </a:r>
            <a:r>
              <a:rPr lang="en-US" sz="1200" kern="1200" dirty="0" smtClean="0">
                <a:solidFill>
                  <a:schemeClr val="tx1"/>
                </a:solidFill>
                <a:effectLst/>
                <a:latin typeface="+mn-lt"/>
                <a:ea typeface="+mn-ea"/>
                <a:cs typeface="+mn-cs"/>
              </a:rPr>
              <a:t> and </a:t>
            </a:r>
            <a:r>
              <a:rPr lang="en-US" sz="1200" i="1" u="none" strike="noStrike" kern="1200" dirty="0" smtClean="0">
                <a:solidFill>
                  <a:schemeClr val="tx1"/>
                </a:solidFill>
                <a:effectLst/>
                <a:latin typeface="+mn-lt"/>
                <a:ea typeface="+mn-ea"/>
                <a:cs typeface="+mn-cs"/>
                <a:hlinkClick r:id="rId10" tooltip="The Daily Beast"/>
              </a:rPr>
              <a:t>The Daily Beast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15</a:t>
            </a:fld>
            <a:endParaRPr lang="en-US"/>
          </a:p>
        </p:txBody>
      </p:sp>
    </p:spTree>
    <p:extLst>
      <p:ext uri="{BB962C8B-B14F-4D97-AF65-F5344CB8AC3E}">
        <p14:creationId xmlns:p14="http://schemas.microsoft.com/office/powerpoint/2010/main" val="4284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רות קלדרון</a:t>
            </a:r>
          </a:p>
          <a:p>
            <a:r>
              <a:rPr lang="en-US" dirty="0" smtClean="0"/>
              <a:t>http://www.youtube.com/watch?v=S8nNpTf7tNo</a:t>
            </a:r>
            <a:endParaRPr lang="he-IL" dirty="0" smtClean="0"/>
          </a:p>
          <a:p>
            <a:pPr algn="r" rtl="1"/>
            <a:endParaRPr lang="he-IL" dirty="0" smtClean="0"/>
          </a:p>
          <a:p>
            <a:pPr algn="r" rtl="1"/>
            <a:r>
              <a:rPr lang="he-IL" dirty="0" smtClean="0"/>
              <a:t>לאחר שסיימה את לימודיה במכון מנדל, חזרה ל</a:t>
            </a:r>
            <a:r>
              <a:rPr lang="he-IL" dirty="0" smtClean="0">
                <a:hlinkClick r:id="rId3" action="ppaction://hlinkfile" tooltip="תל אביב"/>
              </a:rPr>
              <a:t>תל אביב</a:t>
            </a:r>
            <a:r>
              <a:rPr lang="he-IL" dirty="0" smtClean="0"/>
              <a:t> על מנת להקים את </a:t>
            </a:r>
            <a:r>
              <a:rPr lang="he-IL" dirty="0" smtClean="0">
                <a:hlinkClick r:id="rId4" action="ppaction://hlinkfile" tooltip="עלמא בית לתרבות עברית"/>
              </a:rPr>
              <a:t>עלמא בית לתרבות עברית</a:t>
            </a:r>
            <a:r>
              <a:rPr lang="he-IL" dirty="0" smtClean="0"/>
              <a:t> ב-</a:t>
            </a:r>
            <a:r>
              <a:rPr lang="he-IL" dirty="0" smtClean="0">
                <a:hlinkClick r:id="rId5" action="ppaction://hlinkfile" tooltip="1995"/>
              </a:rPr>
              <a:t>1995</a:t>
            </a:r>
            <a:r>
              <a:rPr lang="he-IL" dirty="0" smtClean="0"/>
              <a:t>. עלמא היא מוסד חינוכי, המשלב לימוד </a:t>
            </a:r>
            <a:r>
              <a:rPr lang="he-IL" dirty="0" smtClean="0">
                <a:hlinkClick r:id="rId6" action="ppaction://hlinkfile" tooltip="יהדות"/>
              </a:rPr>
              <a:t>יהודי</a:t>
            </a:r>
            <a:r>
              <a:rPr lang="he-IL" dirty="0" smtClean="0"/>
              <a:t>-מסורתי בדרך של </a:t>
            </a:r>
            <a:r>
              <a:rPr lang="he-IL" dirty="0" smtClean="0">
                <a:hlinkClick r:id="rId7" action="ppaction://hlinkfile" tooltip="בית מדרש"/>
              </a:rPr>
              <a:t>בית מדרש</a:t>
            </a:r>
            <a:r>
              <a:rPr lang="he-IL" dirty="0" smtClean="0"/>
              <a:t> עם לימוד אקדמי של תרבות כללית ויצירה אומנותית. קלדרון כינתה את המקום בשם 'בית לתרבות עברית'. היא הקימה את עלמא במכוון בתל אביב, מתוך תפיסתה כעיר עברית שיש בה חיים יהודיים במובן ה</a:t>
            </a:r>
            <a:r>
              <a:rPr lang="he-IL" dirty="0" smtClean="0">
                <a:hlinkClick r:id="rId8" action="ppaction://hlinkfile" tooltip="ביאליק"/>
              </a:rPr>
              <a:t>ביאליקאי</a:t>
            </a:r>
            <a:r>
              <a:rPr lang="he-IL" dirty="0" smtClean="0"/>
              <a:t> של המושג "תרבות עברית".</a:t>
            </a:r>
          </a:p>
          <a:p>
            <a:pPr algn="r" rtl="1"/>
            <a:r>
              <a:rPr lang="he-IL" dirty="0" smtClean="0"/>
              <a:t>ב-</a:t>
            </a:r>
            <a:r>
              <a:rPr lang="he-IL" dirty="0" smtClean="0">
                <a:hlinkClick r:id="rId9" action="ppaction://hlinkfile" tooltip="2002"/>
              </a:rPr>
              <a:t>2002</a:t>
            </a:r>
            <a:r>
              <a:rPr lang="he-IL" dirty="0" smtClean="0"/>
              <a:t> הוקמה עלמא </a:t>
            </a:r>
            <a:r>
              <a:rPr lang="he-IL" dirty="0" smtClean="0">
                <a:hlinkClick r:id="rId10" action="ppaction://hlinkfile" tooltip="חיפה"/>
              </a:rPr>
              <a:t>חיפה</a:t>
            </a:r>
            <a:r>
              <a:rPr lang="he-IL" dirty="0" smtClean="0"/>
              <a:t> וב-</a:t>
            </a:r>
            <a:r>
              <a:rPr lang="he-IL" dirty="0" smtClean="0">
                <a:hlinkClick r:id="rId11" action="ppaction://hlinkfile" tooltip="2003"/>
              </a:rPr>
              <a:t>2003</a:t>
            </a:r>
            <a:r>
              <a:rPr lang="he-IL" dirty="0" smtClean="0"/>
              <a:t>, במהלך שלוש שנות שהות ב</a:t>
            </a:r>
            <a:r>
              <a:rPr lang="he-IL" dirty="0" smtClean="0">
                <a:hlinkClick r:id="rId12" action="ppaction://hlinkfile" tooltip="ארצות הברית"/>
              </a:rPr>
              <a:t>ארצות הברית</a:t>
            </a:r>
            <a:r>
              <a:rPr lang="he-IL" dirty="0" smtClean="0"/>
              <a:t>, הקימה קלדרון את עלמא </a:t>
            </a:r>
            <a:r>
              <a:rPr lang="he-IL" dirty="0" smtClean="0">
                <a:hlinkClick r:id="rId13" action="ppaction://hlinkfile" tooltip="ניו יורק"/>
              </a:rPr>
              <a:t>ניו יורק</a:t>
            </a:r>
            <a:r>
              <a:rPr lang="he-IL" dirty="0" smtClean="0"/>
              <a:t>.</a:t>
            </a:r>
          </a:p>
          <a:p>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16</a:t>
            </a:fld>
            <a:endParaRPr lang="en-US"/>
          </a:p>
        </p:txBody>
      </p:sp>
    </p:spTree>
    <p:extLst>
      <p:ext uri="{BB962C8B-B14F-4D97-AF65-F5344CB8AC3E}">
        <p14:creationId xmlns:p14="http://schemas.microsoft.com/office/powerpoint/2010/main" val="351737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Orna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Barbivai</a:t>
            </a:r>
            <a:r>
              <a:rPr lang="en-US" sz="1200" kern="1200" dirty="0" smtClean="0">
                <a:solidFill>
                  <a:schemeClr val="tx1"/>
                </a:solidFill>
                <a:effectLst/>
                <a:latin typeface="+mn-lt"/>
                <a:ea typeface="+mn-ea"/>
                <a:cs typeface="+mn-cs"/>
              </a:rPr>
              <a:t> is a general in the </a:t>
            </a:r>
            <a:r>
              <a:rPr lang="en-US" sz="1200" u="none" strike="noStrike" kern="1200" dirty="0" smtClean="0">
                <a:solidFill>
                  <a:schemeClr val="tx1"/>
                </a:solidFill>
                <a:effectLst/>
                <a:latin typeface="+mn-lt"/>
                <a:ea typeface="+mn-ea"/>
                <a:cs typeface="+mn-cs"/>
                <a:hlinkClick r:id="rId3" tooltip="Israel Defense Forces"/>
              </a:rPr>
              <a:t>Israel Defense Forces</a:t>
            </a:r>
            <a:r>
              <a:rPr lang="en-US" sz="1200" kern="1200" dirty="0" smtClean="0">
                <a:solidFill>
                  <a:schemeClr val="tx1"/>
                </a:solidFill>
                <a:effectLst/>
                <a:latin typeface="+mn-lt"/>
                <a:ea typeface="+mn-ea"/>
                <a:cs typeface="+mn-cs"/>
              </a:rPr>
              <a:t> and the current head of its </a:t>
            </a:r>
            <a:r>
              <a:rPr lang="en-US" sz="1200" u="none" strike="noStrike" kern="1200" dirty="0" smtClean="0">
                <a:solidFill>
                  <a:schemeClr val="tx1"/>
                </a:solidFill>
                <a:effectLst/>
                <a:latin typeface="+mn-lt"/>
                <a:ea typeface="+mn-ea"/>
                <a:cs typeface="+mn-cs"/>
                <a:hlinkClick r:id="rId4" tooltip="Manpower Directorate"/>
              </a:rPr>
              <a:t>Manpower Directorate</a:t>
            </a:r>
            <a:r>
              <a:rPr lang="en-US" sz="1200" kern="1200" dirty="0" smtClean="0">
                <a:solidFill>
                  <a:schemeClr val="tx1"/>
                </a:solidFill>
                <a:effectLst/>
                <a:latin typeface="+mn-lt"/>
                <a:ea typeface="+mn-ea"/>
                <a:cs typeface="+mn-cs"/>
              </a:rPr>
              <a:t>. She was the </a:t>
            </a:r>
            <a:r>
              <a:rPr lang="en-US" sz="1200" u="none" strike="noStrike" kern="1200" dirty="0" smtClean="0">
                <a:solidFill>
                  <a:schemeClr val="tx1"/>
                </a:solidFill>
                <a:effectLst/>
                <a:latin typeface="+mn-lt"/>
                <a:ea typeface="+mn-ea"/>
                <a:cs typeface="+mn-cs"/>
                <a:hlinkClick r:id="rId5" tooltip="Women in the Israel Defense Forces"/>
              </a:rPr>
              <a:t>first woman</a:t>
            </a:r>
            <a:r>
              <a:rPr lang="en-US" sz="1200" kern="1200" dirty="0" smtClean="0">
                <a:solidFill>
                  <a:schemeClr val="tx1"/>
                </a:solidFill>
                <a:effectLst/>
                <a:latin typeface="+mn-lt"/>
                <a:ea typeface="+mn-ea"/>
                <a:cs typeface="+mn-cs"/>
              </a:rPr>
              <a:t> to be made </a:t>
            </a:r>
            <a:r>
              <a:rPr lang="en-US" sz="1200" kern="1200" dirty="0" err="1" smtClean="0">
                <a:solidFill>
                  <a:schemeClr val="tx1"/>
                </a:solidFill>
                <a:effectLst/>
                <a:latin typeface="+mn-lt"/>
                <a:ea typeface="+mn-ea"/>
                <a:cs typeface="+mn-cs"/>
              </a:rPr>
              <a:t>Aluf</a:t>
            </a:r>
            <a:r>
              <a:rPr lang="en-US" sz="1200" kern="1200" dirty="0" smtClean="0">
                <a:solidFill>
                  <a:schemeClr val="tx1"/>
                </a:solidFill>
                <a:effectLst/>
                <a:latin typeface="+mn-lt"/>
                <a:ea typeface="+mn-ea"/>
                <a:cs typeface="+mn-cs"/>
              </a:rPr>
              <a:t>, the IDF's </a:t>
            </a:r>
            <a:r>
              <a:rPr lang="en-US" sz="1200" u="none" strike="noStrike" kern="1200" dirty="0" smtClean="0">
                <a:solidFill>
                  <a:schemeClr val="tx1"/>
                </a:solidFill>
                <a:effectLst/>
                <a:latin typeface="+mn-lt"/>
                <a:ea typeface="+mn-ea"/>
                <a:cs typeface="+mn-cs"/>
                <a:hlinkClick r:id="rId6" tooltip="Israel Defense Forces ranks"/>
              </a:rPr>
              <a:t>second highest rank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17</a:t>
            </a:fld>
            <a:endParaRPr lang="en-US"/>
          </a:p>
        </p:txBody>
      </p:sp>
    </p:spTree>
    <p:extLst>
      <p:ext uri="{BB962C8B-B14F-4D97-AF65-F5344CB8AC3E}">
        <p14:creationId xmlns:p14="http://schemas.microsoft.com/office/powerpoint/2010/main" val="270322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Golda Meir</a:t>
            </a:r>
            <a:r>
              <a:rPr lang="en-US" sz="1200" kern="1200" dirty="0" smtClean="0">
                <a:solidFill>
                  <a:schemeClr val="tx1"/>
                </a:solidFill>
                <a:effectLst/>
                <a:latin typeface="+mn-lt"/>
                <a:ea typeface="+mn-ea"/>
                <a:cs typeface="+mn-cs"/>
              </a:rPr>
              <a:t> was a teacher, </a:t>
            </a:r>
            <a:r>
              <a:rPr lang="en-US" sz="1200" i="1" u="none" strike="noStrike" kern="1200" dirty="0" err="1" smtClean="0">
                <a:solidFill>
                  <a:schemeClr val="tx1"/>
                </a:solidFill>
                <a:effectLst/>
                <a:latin typeface="+mn-lt"/>
                <a:ea typeface="+mn-ea"/>
                <a:cs typeface="+mn-cs"/>
                <a:hlinkClick r:id="rId3" tooltip="Kibbutznik"/>
              </a:rPr>
              <a:t>kibbutznik</a:t>
            </a:r>
            <a:r>
              <a:rPr lang="en-US" sz="1200" kern="1200" dirty="0" smtClean="0">
                <a:solidFill>
                  <a:schemeClr val="tx1"/>
                </a:solidFill>
                <a:effectLst/>
                <a:latin typeface="+mn-lt"/>
                <a:ea typeface="+mn-ea"/>
                <a:cs typeface="+mn-cs"/>
              </a:rPr>
              <a:t> and politician who became the </a:t>
            </a:r>
            <a:r>
              <a:rPr lang="en-US" sz="1200" u="none" strike="noStrike" kern="1200" dirty="0" smtClean="0">
                <a:solidFill>
                  <a:schemeClr val="tx1"/>
                </a:solidFill>
                <a:effectLst/>
                <a:latin typeface="+mn-lt"/>
                <a:ea typeface="+mn-ea"/>
                <a:cs typeface="+mn-cs"/>
                <a:hlinkClick r:id="rId4" tooltip="List of Prime Ministers of Israel"/>
              </a:rPr>
              <a:t>fourth</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tooltip="Prime Minister of Israel"/>
              </a:rPr>
              <a:t>Prime Minister</a:t>
            </a:r>
            <a:r>
              <a:rPr lang="en-US" sz="1200" kern="1200" dirty="0" smtClean="0">
                <a:solidFill>
                  <a:schemeClr val="tx1"/>
                </a:solidFill>
                <a:effectLst/>
                <a:latin typeface="+mn-lt"/>
                <a:ea typeface="+mn-ea"/>
                <a:cs typeface="+mn-cs"/>
              </a:rPr>
              <a:t> of the State of Israel.</a:t>
            </a:r>
          </a:p>
          <a:p>
            <a:r>
              <a:rPr lang="en-US" sz="1200" kern="1200" dirty="0" smtClean="0">
                <a:solidFill>
                  <a:schemeClr val="tx1"/>
                </a:solidFill>
                <a:effectLst/>
                <a:latin typeface="+mn-lt"/>
                <a:ea typeface="+mn-ea"/>
                <a:cs typeface="+mn-cs"/>
              </a:rPr>
              <a:t>Meir was elected </a:t>
            </a:r>
            <a:r>
              <a:rPr lang="en-US" sz="1200" u="none" strike="noStrike" kern="1200" dirty="0" smtClean="0">
                <a:solidFill>
                  <a:schemeClr val="tx1"/>
                </a:solidFill>
                <a:effectLst/>
                <a:latin typeface="+mn-lt"/>
                <a:ea typeface="+mn-ea"/>
                <a:cs typeface="+mn-cs"/>
                <a:hlinkClick r:id="rId5" tooltip="Prime Minister of Israel"/>
              </a:rPr>
              <a:t>Prime Minister of Israel</a:t>
            </a:r>
            <a:r>
              <a:rPr lang="en-US" sz="1200" kern="1200" dirty="0" smtClean="0">
                <a:solidFill>
                  <a:schemeClr val="tx1"/>
                </a:solidFill>
                <a:effectLst/>
                <a:latin typeface="+mn-lt"/>
                <a:ea typeface="+mn-ea"/>
                <a:cs typeface="+mn-cs"/>
              </a:rPr>
              <a:t> on March 17, 1969, after serving as Minister of Labor and Foreign Minister. Israel's first and the world's third woman to hold such an office, she was described as the "</a:t>
            </a:r>
            <a:r>
              <a:rPr lang="en-US" sz="1200" u="none" strike="noStrike" kern="1200" dirty="0" smtClean="0">
                <a:solidFill>
                  <a:schemeClr val="tx1"/>
                </a:solidFill>
                <a:effectLst/>
                <a:latin typeface="+mn-lt"/>
                <a:ea typeface="+mn-ea"/>
                <a:cs typeface="+mn-cs"/>
                <a:hlinkClick r:id="rId6" tooltip="Iron Lady"/>
              </a:rPr>
              <a:t>Iron Lady</a:t>
            </a:r>
            <a:r>
              <a:rPr lang="en-US" sz="1200" kern="1200" dirty="0" smtClean="0">
                <a:solidFill>
                  <a:schemeClr val="tx1"/>
                </a:solidFill>
                <a:effectLst/>
                <a:latin typeface="+mn-lt"/>
                <a:ea typeface="+mn-ea"/>
                <a:cs typeface="+mn-cs"/>
              </a:rPr>
              <a:t>" of </a:t>
            </a:r>
            <a:r>
              <a:rPr lang="en-US" sz="1200" u="none" strike="noStrike" kern="1200" dirty="0" smtClean="0">
                <a:solidFill>
                  <a:schemeClr val="tx1"/>
                </a:solidFill>
                <a:effectLst/>
                <a:latin typeface="+mn-lt"/>
                <a:ea typeface="+mn-ea"/>
                <a:cs typeface="+mn-cs"/>
                <a:hlinkClick r:id="rId7" tooltip="Politics of Israel"/>
              </a:rPr>
              <a:t>Israeli politics</a:t>
            </a:r>
            <a:r>
              <a:rPr lang="en-US" sz="1200" kern="1200" dirty="0" smtClean="0">
                <a:solidFill>
                  <a:schemeClr val="tx1"/>
                </a:solidFill>
                <a:effectLst/>
                <a:latin typeface="+mn-lt"/>
                <a:ea typeface="+mn-ea"/>
                <a:cs typeface="+mn-cs"/>
              </a:rPr>
              <a:t> years before the epithet became associated with British prime minister </a:t>
            </a:r>
            <a:r>
              <a:rPr lang="en-US" sz="1200" u="none" strike="noStrike" kern="1200" dirty="0" smtClean="0">
                <a:solidFill>
                  <a:schemeClr val="tx1"/>
                </a:solidFill>
                <a:effectLst/>
                <a:latin typeface="+mn-lt"/>
                <a:ea typeface="+mn-ea"/>
                <a:cs typeface="+mn-cs"/>
                <a:hlinkClick r:id="rId8" tooltip="Margaret Thatcher"/>
              </a:rPr>
              <a:t>Margaret Thatcher</a:t>
            </a:r>
            <a:r>
              <a:rPr lang="en-US" sz="1200" kern="1200" dirty="0" smtClean="0">
                <a:solidFill>
                  <a:schemeClr val="tx1"/>
                </a:solidFill>
                <a:effectLst/>
                <a:latin typeface="+mn-lt"/>
                <a:ea typeface="+mn-ea"/>
                <a:cs typeface="+mn-cs"/>
              </a:rPr>
              <a:t>. Former prime minister, </a:t>
            </a:r>
            <a:r>
              <a:rPr lang="en-US" sz="1200" u="none" strike="noStrike" kern="1200" dirty="0" smtClean="0">
                <a:solidFill>
                  <a:schemeClr val="tx1"/>
                </a:solidFill>
                <a:effectLst/>
                <a:latin typeface="+mn-lt"/>
                <a:ea typeface="+mn-ea"/>
                <a:cs typeface="+mn-cs"/>
                <a:hlinkClick r:id="rId9" tooltip="David Ben-Gurion"/>
              </a:rPr>
              <a:t>David Ben-Gurion</a:t>
            </a:r>
            <a:r>
              <a:rPr lang="en-US" sz="1200" kern="1200" dirty="0" smtClean="0">
                <a:solidFill>
                  <a:schemeClr val="tx1"/>
                </a:solidFill>
                <a:effectLst/>
                <a:latin typeface="+mn-lt"/>
                <a:ea typeface="+mn-ea"/>
                <a:cs typeface="+mn-cs"/>
              </a:rPr>
              <a:t> used to call Meir "the best man in the government"; she was often portrayed as the "strong-willed, straight-talking, grey-</a:t>
            </a:r>
            <a:r>
              <a:rPr lang="en-US" sz="1200" kern="1200" dirty="0" err="1" smtClean="0">
                <a:solidFill>
                  <a:schemeClr val="tx1"/>
                </a:solidFill>
                <a:effectLst/>
                <a:latin typeface="+mn-lt"/>
                <a:ea typeface="+mn-ea"/>
                <a:cs typeface="+mn-cs"/>
              </a:rPr>
              <a:t>bunned</a:t>
            </a:r>
            <a:r>
              <a:rPr lang="en-US" sz="1200" kern="1200" dirty="0" smtClean="0">
                <a:solidFill>
                  <a:schemeClr val="tx1"/>
                </a:solidFill>
                <a:effectLst/>
                <a:latin typeface="+mn-lt"/>
                <a:ea typeface="+mn-ea"/>
                <a:cs typeface="+mn-cs"/>
              </a:rPr>
              <a:t> grandmother of the Jewish people." </a:t>
            </a:r>
          </a:p>
          <a:p>
            <a:r>
              <a:rPr lang="en-US" sz="1200" kern="1200" dirty="0" smtClean="0">
                <a:solidFill>
                  <a:schemeClr val="tx1"/>
                </a:solidFill>
                <a:effectLst/>
                <a:latin typeface="+mn-lt"/>
                <a:ea typeface="+mn-ea"/>
                <a:cs typeface="+mn-cs"/>
              </a:rPr>
              <a:t>In 1974, after the conclusion of the Yom Kippur War, Meir resigned as prime minister. She died in 1978.</a:t>
            </a:r>
          </a:p>
          <a:p>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19</a:t>
            </a:fld>
            <a:endParaRPr lang="en-US"/>
          </a:p>
        </p:txBody>
      </p:sp>
    </p:spTree>
    <p:extLst>
      <p:ext uri="{BB962C8B-B14F-4D97-AF65-F5344CB8AC3E}">
        <p14:creationId xmlns:p14="http://schemas.microsoft.com/office/powerpoint/2010/main" val="1688922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סרטון נשים בצבא</a:t>
            </a:r>
            <a:r>
              <a:rPr lang="he-IL" baseline="0" dirty="0" smtClean="0"/>
              <a:t> יוטיוב:</a:t>
            </a:r>
          </a:p>
          <a:p>
            <a:r>
              <a:rPr lang="en-US" dirty="0" smtClean="0"/>
              <a:t>https://www.youtube.com/watch?v=o4kjNIL8prM</a:t>
            </a:r>
            <a:endParaRPr lang="he-IL" dirty="0" smtClean="0"/>
          </a:p>
          <a:p>
            <a:endParaRPr lang="he-IL" dirty="0" smtClean="0"/>
          </a:p>
          <a:p>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25</a:t>
            </a:fld>
            <a:endParaRPr lang="en-US"/>
          </a:p>
        </p:txBody>
      </p:sp>
    </p:spTree>
    <p:extLst>
      <p:ext uri="{BB962C8B-B14F-4D97-AF65-F5344CB8AC3E}">
        <p14:creationId xmlns:p14="http://schemas.microsoft.com/office/powerpoint/2010/main" val="110079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(born on January 23, 1972) is a licensed engineering civilian pilot. She fought for the military pilots' course to be open to women.</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On November 8th, 1995 she submitted an appeal to the High Court by the Association for Civil Rights and Women's Network.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The High Court accepted the petition and ordered the IDF to promote equality for both women and men. Thus, </a:t>
            </a:r>
            <a:r>
              <a:rPr kumimoji="0" lang="en-US"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Roni</a:t>
            </a:r>
            <a:r>
              <a:rPr kumimoji="0" lang="en-US"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Zuckerman became the first female combat pilot in the IDF.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27</a:t>
            </a:fld>
            <a:endParaRPr lang="en-US"/>
          </a:p>
        </p:txBody>
      </p:sp>
    </p:spTree>
    <p:extLst>
      <p:ext uri="{BB962C8B-B14F-4D97-AF65-F5344CB8AC3E}">
        <p14:creationId xmlns:p14="http://schemas.microsoft.com/office/powerpoint/2010/main" val="97929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1" dirty="0" smtClean="0">
                <a:effectLst/>
              </a:rPr>
              <a:t>בשביל רובנו חג השבועות הוא חג של סלים, עוגות גבינה ושדות של שיבולים, אבל במקור מדובר בחג מתן תורה. אז מה הקשר בין האירוע המכונן של העם היהודי לבין מוצרי חלב? ולמה דווקא בחג הזה קוראים את מגילת רות?</a:t>
            </a:r>
          </a:p>
          <a:p>
            <a:pPr algn="r" rtl="1"/>
            <a:r>
              <a:rPr lang="he-IL" sz="1200" u="none" strike="noStrike" kern="1200" dirty="0" smtClean="0">
                <a:solidFill>
                  <a:schemeClr val="tx1"/>
                </a:solidFill>
                <a:effectLst/>
                <a:latin typeface="+mn-lt"/>
                <a:ea typeface="+mn-ea"/>
                <a:cs typeface="+mn-cs"/>
              </a:rPr>
              <a:t>דודו כהן </a:t>
            </a:r>
            <a:r>
              <a:rPr lang="he-IL" dirty="0" smtClean="0">
                <a:effectLst/>
              </a:rPr>
              <a:t>| </a:t>
            </a:r>
            <a:r>
              <a:rPr lang="en-US" dirty="0" err="1" smtClean="0">
                <a:effectLst/>
              </a:rPr>
              <a:t>mako</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פורסם 06/06/11 10:41:11</a:t>
            </a:r>
            <a:r>
              <a:rPr lang="he-IL" dirty="0" smtClean="0">
                <a:effectLst/>
              </a:rPr>
              <a:t> </a:t>
            </a:r>
          </a:p>
          <a:p>
            <a:pPr algn="r" rtl="1"/>
            <a:r>
              <a:rPr lang="he-IL" dirty="0" smtClean="0">
                <a:effectLst/>
              </a:rPr>
              <a:t>האם זה מה שבני ישראל אכלו בהר סיני?</a:t>
            </a:r>
          </a:p>
          <a:p>
            <a:pPr algn="r" rtl="1"/>
            <a:r>
              <a:rPr lang="he-IL" dirty="0" smtClean="0">
                <a:effectLst/>
              </a:rPr>
              <a:t>צילום׃ אנטולי מיכאלו</a:t>
            </a:r>
          </a:p>
          <a:p>
            <a:pPr algn="r" rtl="1"/>
            <a:r>
              <a:rPr lang="he-IL" dirty="0" smtClean="0">
                <a:effectLst/>
              </a:rPr>
              <a:t>כל ילד קטן יודע ש</a:t>
            </a:r>
            <a:r>
              <a:rPr lang="he-IL" dirty="0" smtClean="0">
                <a:effectLst/>
                <a:hlinkClick r:id="rId3" tooltip="עוד כתבות על שבועות"/>
              </a:rPr>
              <a:t>שבועות</a:t>
            </a:r>
            <a:r>
              <a:rPr lang="he-IL" dirty="0" smtClean="0">
                <a:effectLst/>
              </a:rPr>
              <a:t> הוא החג ההוא, נו, עם מוצרי החלב. החג של תנובה ושל עוגות הגבינה. החג שבו מפרסמים העיתונים תמונות ילדות קטנות עם שמלות לבנות בתוך שדה שיבולים. החג שבו שרים "סלינו על כתפינו" ומשפריצים מים. החג שבו מדברים על רות המואבייה ועל גיורים למיניהם. כל זה פולקלור יפה ונחמד, אבל בשורה התחתונה מדובר בחג מתן תורה. ביום זה, ארבעים ותשעה ימים אחרי שיצאו בני ישראל ממצרים, בשנה 1,314 לפני הספירה, אירע מעמד הר סיני. בסופו עלה משה אל ההר, למשך ארבעים יום וארבעים לילה, על מנת לקבל את התורה. זו המשמעות המקורית של חג השבועות. </a:t>
            </a:r>
          </a:p>
          <a:p>
            <a:pPr algn="r" rtl="1"/>
            <a:r>
              <a:rPr lang="he-IL" dirty="0" smtClean="0">
                <a:effectLst/>
              </a:rPr>
              <a:t>אם כך, נשאלת השאלה: איך מחג מתן תורה הגענו לחג של מוצרי חלב? ואם נעמיק מעט יותר, עולה שאלה נוספת: למה קוראים את מגילת רות דווקא בחג שבועות? מה הקשר בינה לבין חג מתן תורה? הרי הסיפור שלה לא אירע כלל באותה תקופה.</a:t>
            </a:r>
          </a:p>
          <a:p>
            <a:pPr algn="r" rtl="1"/>
            <a:r>
              <a:rPr lang="he-IL" b="1" dirty="0" smtClean="0">
                <a:effectLst/>
              </a:rPr>
              <a:t>המאמץ משתלם</a:t>
            </a:r>
          </a:p>
          <a:p>
            <a:pPr algn="r" rtl="1"/>
            <a:r>
              <a:rPr lang="he-IL" dirty="0" smtClean="0">
                <a:effectLst/>
              </a:rPr>
              <a:t>הרב פנחס בדוש פותח בקשר בין </a:t>
            </a:r>
            <a:r>
              <a:rPr lang="he-IL" dirty="0" smtClean="0">
                <a:effectLst/>
                <a:hlinkClick r:id="rId4" tooltip="הטלנובלה של רות המואביה"/>
              </a:rPr>
              <a:t>מגילת רות</a:t>
            </a:r>
            <a:r>
              <a:rPr lang="he-IL" dirty="0" smtClean="0">
                <a:effectLst/>
              </a:rPr>
              <a:t> לבין חג מתן תורה: "הטעם העיקרי הוא דוד המלך, שנולד ונפטר בשבועות. כידוע, שורש התהוותו של דוד התחיל מהסיפור של רות, שבעצם הייתה הסבתא-רבא של דוד המלך. במתן תורה, עם קריאת מגילת רות, אנחנו רואים שהתורה נותנת לכולם הזדמנויות שוות, שלא כמו בדתות שונות שבהן מי שלא בא מבפנים לא יכול להגיע לפסגה.</a:t>
            </a:r>
            <a:br>
              <a:rPr lang="he-IL" dirty="0" smtClean="0">
                <a:effectLst/>
              </a:rPr>
            </a:br>
            <a:r>
              <a:rPr lang="he-IL" dirty="0" smtClean="0">
                <a:effectLst/>
              </a:rPr>
              <a:t>"המסר הוא, כפי שאמרו חז"ל במסכת נדרים, 'היזהרו בבני עניים, שמהם תצא תורה' וגם 'תורה מונחת בקרן זוית כל הרוצה ליטול יבוא ויטול'. הדבר מתמרץ אנשים כדי שיידעו שיש הזדמנויות שוות בפני כולם. בתפילת 'הלל' אנו אומרים 'בית אהרון - ברכו את ה', בית הלוי - ברכו את ה', יראי ה' ברכו את ה''. המשמעות היא שכדי להיות ירא ה', לא צריך לבוא מבית אהרון ומבית הלוי. התורה שייכת לכולם והיא חלק מכולם.</a:t>
            </a:r>
          </a:p>
          <a:p>
            <a:pPr algn="r" rtl="1"/>
            <a:r>
              <a:rPr lang="he-IL" dirty="0" smtClean="0">
                <a:effectLst/>
              </a:rPr>
              <a:t>- פרסומת -</a:t>
            </a:r>
          </a:p>
          <a:p>
            <a:pPr algn="r" rtl="1"/>
            <a:r>
              <a:rPr lang="he-IL" dirty="0" smtClean="0">
                <a:effectLst/>
              </a:rPr>
              <a:t>"טעם נוסף הוא שבמגילת רות אנו רואים כמה המאמץ משתלם. רות המואבייה, להבדיל מערפה, לא ויתרה והתאמצה להידבק בנעמי ולהתגייר, כפי שכתוב 'ותרא כי מתאמצת היא ללכת איתה'. המשמעות היא שאם אדם רוצה לחיות חיים של תורה ונתקל בקשיים, הקב"ה מתאמץ לסייע לו. הניסיונות מחשלים את האדם ועוזרים לו להתקדם. אגב, מערפה, שהתייאשה בסוף ועזבה את נעמי, יצא בסופו של דבר גלית, שנוצח על ידי דוד".</a:t>
            </a:r>
            <a:br>
              <a:rPr lang="he-IL" dirty="0" smtClean="0">
                <a:effectLst/>
              </a:rPr>
            </a:br>
            <a:r>
              <a:rPr lang="he-IL" dirty="0" smtClean="0">
                <a:effectLst/>
              </a:rPr>
              <a:t>מסר נוסף של מגילת רות, מוסיף הרב בדוש, הוא נושא החסד - החיוב שלנו לצאת מדל"ת האמות שלנו ולהעניק לאחרים. "מגילת רות - חסד מתחילתה עד סופה: החסד של בעז לרות, החסד של רות לנעמי וכן הלאה. כתוב במקורות 'תורת חסד על לשונה'. התורה היא חסד. לכן המגילה גם באה להדגיש את הנקודה של הנתינה, ולחבר אותה לתורה עצמה, כיוון שמדובר בחג מתן תורה". </a:t>
            </a:r>
          </a:p>
          <a:p>
            <a:pPr algn="r" rtl="1"/>
            <a:r>
              <a:rPr lang="he-IL" b="1" dirty="0" smtClean="0">
                <a:effectLst/>
              </a:rPr>
              <a:t>ומה לגבי מוצרי החלב?</a:t>
            </a:r>
            <a:endParaRPr lang="he-IL" dirty="0" smtClean="0">
              <a:effectLst/>
            </a:endParaRPr>
          </a:p>
          <a:p>
            <a:pPr algn="r" rtl="1"/>
            <a:r>
              <a:rPr lang="he-IL" dirty="0" smtClean="0">
                <a:effectLst/>
              </a:rPr>
              <a:t>"הטעם המפורסם הוא שבגלל שעם ישראל קיבל תורה, הם קיבלו את כל הדינים וההלכות של שחיטה ואכילה. אחרי קבלת תורה הם לא היו יכולים להשתמש בכלים כדי לבשל בחג השבועות - מעתה היה עליהם להכשיר את כל הכלים. לכן הם אכלו מאכלי חלב כי הכנתם קלה ולא מחייבת שימוש בכלים שהתבררו כלא כשרים. </a:t>
            </a:r>
          </a:p>
          <a:p>
            <a:pPr algn="r" rtl="1"/>
            <a:r>
              <a:rPr lang="he-IL" dirty="0" smtClean="0">
                <a:effectLst/>
              </a:rPr>
              <a:t>"בשיר השירים נאמר 'חלב ודבש תחת לשונך' כרמז לתורה. החלב מסמל את החסד ואת הרחמים, וכך גם התורה - דרכיה דרכי נועם וכל נתיבותיה שלום. כנגדו, הבשר לא שווה לכל נפש, אדם חולה או ילד קטן לא יכולים לאכול בשר. הבשר מסמל את התאווה, והחלב מסמל את ההפך. כלומר, התורה באה למתן את התאוות, לתת מגבלות. אם אנו חיים לפי חוקי התורה, עלינו לרסן את התאוות שלנו ולשלוט עליהן. את זה צריכים לזכור בחג השבועות עצמו".</a:t>
            </a:r>
            <a:endParaRPr lang="he-IL" dirty="0">
              <a:effectLst/>
            </a:endParaRPr>
          </a:p>
        </p:txBody>
      </p:sp>
      <p:sp>
        <p:nvSpPr>
          <p:cNvPr id="4" name="Slide Number Placeholder 3"/>
          <p:cNvSpPr>
            <a:spLocks noGrp="1"/>
          </p:cNvSpPr>
          <p:nvPr>
            <p:ph type="sldNum" sz="quarter" idx="10"/>
          </p:nvPr>
        </p:nvSpPr>
        <p:spPr/>
        <p:txBody>
          <a:bodyPr/>
          <a:lstStyle/>
          <a:p>
            <a:fld id="{6F7723C5-8BED-4934-91FC-61A4B0F45615}" type="slidenum">
              <a:rPr lang="en-US" smtClean="0"/>
              <a:t>33</a:t>
            </a:fld>
            <a:endParaRPr lang="en-US"/>
          </a:p>
        </p:txBody>
      </p:sp>
    </p:spTree>
    <p:extLst>
      <p:ext uri="{BB962C8B-B14F-4D97-AF65-F5344CB8AC3E}">
        <p14:creationId xmlns:p14="http://schemas.microsoft.com/office/powerpoint/2010/main" val="221840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המגילה מביאה את סיפורהּ של משפחת </a:t>
            </a:r>
            <a:r>
              <a:rPr lang="he-IL" dirty="0" smtClean="0">
                <a:hlinkClick r:id="rId3" tooltip="אלימלך"/>
              </a:rPr>
              <a:t>אלימלך</a:t>
            </a:r>
            <a:r>
              <a:rPr lang="he-IL" dirty="0" smtClean="0"/>
              <a:t> מ</a:t>
            </a:r>
            <a:r>
              <a:rPr lang="he-IL" dirty="0" smtClean="0">
                <a:hlinkClick r:id="rId4" tooltip="שבט יהודה"/>
              </a:rPr>
              <a:t>שבט יהודה</a:t>
            </a:r>
            <a:r>
              <a:rPr lang="he-IL" dirty="0" smtClean="0"/>
              <a:t>, שעקב ה</a:t>
            </a:r>
            <a:r>
              <a:rPr lang="he-IL" dirty="0" smtClean="0">
                <a:hlinkClick r:id="rId5" tooltip="רעב המוני"/>
              </a:rPr>
              <a:t>רעב</a:t>
            </a:r>
            <a:r>
              <a:rPr lang="he-IL" dirty="0" smtClean="0"/>
              <a:t> עוזבת את </a:t>
            </a:r>
            <a:r>
              <a:rPr lang="he-IL" dirty="0" smtClean="0">
                <a:hlinkClick r:id="rId6" tooltip="מולדת"/>
              </a:rPr>
              <a:t>מולדתה</a:t>
            </a:r>
            <a:r>
              <a:rPr lang="he-IL" dirty="0" smtClean="0"/>
              <a:t> ועוברת לגור ב</a:t>
            </a:r>
            <a:r>
              <a:rPr lang="he-IL" dirty="0" smtClean="0">
                <a:hlinkClick r:id="rId7" tooltip="מואב"/>
              </a:rPr>
              <a:t>מואב</a:t>
            </a:r>
            <a:r>
              <a:rPr lang="he-IL" dirty="0" smtClean="0"/>
              <a:t>. </a:t>
            </a:r>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2</a:t>
            </a:fld>
            <a:endParaRPr lang="en-US"/>
          </a:p>
        </p:txBody>
      </p:sp>
    </p:spTree>
    <p:extLst>
      <p:ext uri="{BB962C8B-B14F-4D97-AF65-F5344CB8AC3E}">
        <p14:creationId xmlns:p14="http://schemas.microsoft.com/office/powerpoint/2010/main" val="76327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אלימלך ונעמי נוטשים את בית</a:t>
            </a:r>
            <a:r>
              <a:rPr lang="he-IL" baseline="0" dirty="0" smtClean="0"/>
              <a:t> לחם בגלל הרעב...</a:t>
            </a:r>
            <a:endParaRPr lang="he-IL" dirty="0" smtClean="0"/>
          </a:p>
          <a:p>
            <a:pPr algn="r" rtl="1"/>
            <a:r>
              <a:rPr lang="he-IL" dirty="0" smtClean="0"/>
              <a:t>ציור</a:t>
            </a:r>
            <a:r>
              <a:rPr lang="he-IL" baseline="0" dirty="0" smtClean="0"/>
              <a:t> שמן מאת הצייר האנגלי אלכסנד בידה- </a:t>
            </a:r>
            <a:r>
              <a:rPr lang="en-US" dirty="0" smtClean="0"/>
              <a:t>1833-1898 </a:t>
            </a:r>
            <a:endParaRPr lang="he-IL" dirty="0" smtClean="0"/>
          </a:p>
          <a:p>
            <a:pPr algn="r" rtl="1"/>
            <a:endParaRPr lang="he-IL" dirty="0" smtClean="0"/>
          </a:p>
          <a:p>
            <a:pPr algn="r" rtl="1"/>
            <a:r>
              <a:rPr lang="he-IL" dirty="0" smtClean="0"/>
              <a:t>כעבור זמן לא רב מת אבי המשפחה, אלימלך, ובני המשפחה, מחלון וכליון, מתחתנים עם שתי מואביות, רות וערפה. </a:t>
            </a:r>
          </a:p>
        </p:txBody>
      </p:sp>
      <p:sp>
        <p:nvSpPr>
          <p:cNvPr id="4" name="Slide Number Placeholder 3"/>
          <p:cNvSpPr>
            <a:spLocks noGrp="1"/>
          </p:cNvSpPr>
          <p:nvPr>
            <p:ph type="sldNum" sz="quarter" idx="10"/>
          </p:nvPr>
        </p:nvSpPr>
        <p:spPr/>
        <p:txBody>
          <a:bodyPr/>
          <a:lstStyle/>
          <a:p>
            <a:fld id="{6F7723C5-8BED-4934-91FC-61A4B0F45615}" type="slidenum">
              <a:rPr lang="en-US" smtClean="0"/>
              <a:t>3</a:t>
            </a:fld>
            <a:endParaRPr lang="en-US"/>
          </a:p>
        </p:txBody>
      </p:sp>
    </p:spTree>
    <p:extLst>
      <p:ext uri="{BB962C8B-B14F-4D97-AF65-F5344CB8AC3E}">
        <p14:creationId xmlns:p14="http://schemas.microsoft.com/office/powerpoint/2010/main" val="355510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effectLst/>
              </a:rPr>
              <a:t>ציור מאת </a:t>
            </a:r>
            <a:r>
              <a:rPr lang="he-IL" dirty="0" smtClean="0">
                <a:effectLst/>
                <a:hlinkClick r:id="rId3" tooltip="ויליאם בלייק"/>
              </a:rPr>
              <a:t>ויליאם בלייק</a:t>
            </a:r>
            <a:endParaRPr lang="he-IL" dirty="0" smtClean="0">
              <a:effectLst/>
            </a:endParaRPr>
          </a:p>
          <a:p>
            <a:pPr algn="r" rtl="1"/>
            <a:endParaRPr lang="he-IL" dirty="0" smtClean="0"/>
          </a:p>
          <a:p>
            <a:pPr algn="r" rtl="1"/>
            <a:r>
              <a:rPr lang="he-IL" dirty="0" smtClean="0"/>
              <a:t>כעבור זמן לא רב מת אבי המשפחה, אלימלך, ובני המשפחה, מחלון וכליון, מתחתנים עם שתי מואביות, רות וערפה. לאחר כעשר שנים מתים גם שני הבנים מבלי שהביאו לעולם ילדים, ונותרות רק אם המשפחה נעמי ושתי כלותיה. הואיל ולא נותר לנעמי דבר, ולאחר שהיא שומעת כי הרעב ביהודה נפסק, היא מחליטה לחזור למולדתה, אבלה, חפויה וענייה, ומפצירה בכלותיה להניח לה ולשוב למואב. נימוקהּ העיקרי של נעמי הוא שאין לה בנים זכרים שיוכלו ל</a:t>
            </a:r>
            <a:r>
              <a:rPr lang="he-IL" dirty="0" smtClean="0">
                <a:hlinkClick r:id="rId4" tooltip="ייבום"/>
              </a:rPr>
              <a:t>ייבם</a:t>
            </a:r>
            <a:r>
              <a:rPr lang="he-IL" dirty="0" smtClean="0"/>
              <a:t> את כלותיה האלמנות, וכי אין סיכוי כי יוולד לה בן זכר (</a:t>
            </a:r>
            <a:r>
              <a:rPr lang="he-IL" dirty="0" smtClean="0">
                <a:effectLst/>
              </a:rPr>
              <a:t>"כִּי זָקַנְתִּי מִהְיוֹת לְאִישׁ"</a:t>
            </a:r>
            <a:r>
              <a:rPr lang="he-IL" dirty="0" smtClean="0"/>
              <a:t>) וכי גם אם במקרה יוולד לה בן זכר (</a:t>
            </a:r>
            <a:r>
              <a:rPr lang="he-IL" dirty="0" smtClean="0">
                <a:effectLst/>
              </a:rPr>
              <a:t>"גַּם הָיִיתִי הַלַּיְלָה לְאִישׁ, וְגַם יָלַדְתִּי בָנִים"</a:t>
            </a:r>
            <a:r>
              <a:rPr lang="he-IL" dirty="0" smtClean="0"/>
              <a:t>), הרי יחלוף זמן רב מדי עד שיגיע לגיל בו יוכל לייבם. ערפה שומעת בקולה וחוזרת למשפחתה, אך רות מתעקשת לדבוק בה, באומרה "עמך עמי ואלוהיך אלוהי", ואף מצהירה באוזניה כי רק המוות יפריד ביניהן</a:t>
            </a:r>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4</a:t>
            </a:fld>
            <a:endParaRPr lang="en-US"/>
          </a:p>
        </p:txBody>
      </p:sp>
    </p:spTree>
    <p:extLst>
      <p:ext uri="{BB962C8B-B14F-4D97-AF65-F5344CB8AC3E}">
        <p14:creationId xmlns:p14="http://schemas.microsoft.com/office/powerpoint/2010/main" val="419352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לאחר חזרתן ל</a:t>
            </a:r>
            <a:r>
              <a:rPr lang="he-IL" dirty="0" smtClean="0">
                <a:hlinkClick r:id="rId3" tooltip="בית לחם"/>
              </a:rPr>
              <a:t>בית לחם</a:t>
            </a:r>
            <a:r>
              <a:rPr lang="he-IL" dirty="0" smtClean="0"/>
              <a:t> הולכת רות לשדותיו של </a:t>
            </a:r>
            <a:r>
              <a:rPr lang="he-IL" dirty="0" smtClean="0">
                <a:hlinkClick r:id="rId4" tooltip="בעז"/>
              </a:rPr>
              <a:t>בעז</a:t>
            </a:r>
            <a:r>
              <a:rPr lang="he-IL" dirty="0" smtClean="0"/>
              <a:t>, </a:t>
            </a:r>
            <a:r>
              <a:rPr lang="he-IL" dirty="0" smtClean="0">
                <a:hlinkClick r:id="rId5" tooltip="קרוב משפחה"/>
              </a:rPr>
              <a:t>קרוב משפחת</a:t>
            </a:r>
            <a:r>
              <a:rPr lang="he-IL" dirty="0" smtClean="0"/>
              <a:t> אלימלך, ל</a:t>
            </a:r>
            <a:r>
              <a:rPr lang="he-IL" dirty="0" smtClean="0">
                <a:hlinkClick r:id="rId6" tooltip="לקט"/>
              </a:rPr>
              <a:t>לקט</a:t>
            </a:r>
            <a:r>
              <a:rPr lang="he-IL" dirty="0" smtClean="0"/>
              <a:t> שיבולים אחר הקוצרים כפי שנהגו עניי ישראל באותם ימים. </a:t>
            </a:r>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5</a:t>
            </a:fld>
            <a:endParaRPr lang="en-US"/>
          </a:p>
        </p:txBody>
      </p:sp>
    </p:spTree>
    <p:extLst>
      <p:ext uri="{BB962C8B-B14F-4D97-AF65-F5344CB8AC3E}">
        <p14:creationId xmlns:p14="http://schemas.microsoft.com/office/powerpoint/2010/main" val="346457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לאחר חזרתן ל</a:t>
            </a:r>
            <a:r>
              <a:rPr lang="he-IL" dirty="0" smtClean="0">
                <a:hlinkClick r:id="rId3" tooltip="בית לחם"/>
              </a:rPr>
              <a:t>בית לחם</a:t>
            </a:r>
            <a:r>
              <a:rPr lang="he-IL" dirty="0" smtClean="0"/>
              <a:t> הולכת רות לשדותיו של </a:t>
            </a:r>
            <a:r>
              <a:rPr lang="he-IL" dirty="0" smtClean="0">
                <a:hlinkClick r:id="rId4" tooltip="בעז"/>
              </a:rPr>
              <a:t>בעז</a:t>
            </a:r>
            <a:r>
              <a:rPr lang="he-IL" dirty="0" smtClean="0"/>
              <a:t>, </a:t>
            </a:r>
            <a:r>
              <a:rPr lang="he-IL" dirty="0" smtClean="0">
                <a:hlinkClick r:id="rId5" tooltip="קרוב משפחה"/>
              </a:rPr>
              <a:t>קרוב משפחת</a:t>
            </a:r>
            <a:r>
              <a:rPr lang="he-IL" dirty="0" smtClean="0"/>
              <a:t> אלימלך, ל</a:t>
            </a:r>
            <a:r>
              <a:rPr lang="he-IL" dirty="0" smtClean="0">
                <a:hlinkClick r:id="rId6" tooltip="לקט"/>
              </a:rPr>
              <a:t>לקט</a:t>
            </a:r>
            <a:r>
              <a:rPr lang="he-IL" dirty="0" smtClean="0"/>
              <a:t> שיבולים אחר הקוצרים כפי שנהגו עניי ישראל באותם ימים. בעז, בעל השדה, מבחין בה ומבקש ממנה שלא תלך לשדה אחר. לאחר שמתברר לנעמי שרות מוצאת חן בעיני בעז, וכמו כן בעז הנו אחד מקרובי משפחתה, היא יועצת לרות ללכת בלילה אל ה</a:t>
            </a:r>
            <a:r>
              <a:rPr lang="he-IL" dirty="0" smtClean="0">
                <a:hlinkClick r:id="rId7" tooltip="גורן"/>
              </a:rPr>
              <a:t>גורן</a:t>
            </a:r>
            <a:r>
              <a:rPr lang="he-IL" dirty="0" smtClean="0"/>
              <a:t> ולהתגלות אליו, וכך ליצור קשר יותר עמוק בינם. רות שומעת בקולהּ, ונפגשת בלילה עם בעז. </a:t>
            </a:r>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6</a:t>
            </a:fld>
            <a:endParaRPr lang="en-US"/>
          </a:p>
        </p:txBody>
      </p:sp>
    </p:spTree>
    <p:extLst>
      <p:ext uri="{BB962C8B-B14F-4D97-AF65-F5344CB8AC3E}">
        <p14:creationId xmlns:p14="http://schemas.microsoft.com/office/powerpoint/2010/main" val="408566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1" dirty="0" smtClean="0"/>
              <a:t>מירה בן-ארי</a:t>
            </a:r>
            <a:r>
              <a:rPr lang="he-IL" dirty="0" smtClean="0"/>
              <a:t> (</a:t>
            </a:r>
            <a:r>
              <a:rPr lang="he-IL" dirty="0" smtClean="0">
                <a:hlinkClick r:id="rId3" action="ppaction://hlinkfile" tooltip="9 בינואר"/>
              </a:rPr>
              <a:t>9 בינואר</a:t>
            </a:r>
            <a:r>
              <a:rPr lang="he-IL" dirty="0" smtClean="0"/>
              <a:t> </a:t>
            </a:r>
            <a:r>
              <a:rPr lang="he-IL" dirty="0" smtClean="0">
                <a:hlinkClick r:id="rId4" action="ppaction://hlinkfile" tooltip="1926"/>
              </a:rPr>
              <a:t>1926</a:t>
            </a:r>
            <a:r>
              <a:rPr lang="he-IL" dirty="0" smtClean="0"/>
              <a:t> - </a:t>
            </a:r>
            <a:r>
              <a:rPr lang="he-IL" dirty="0" smtClean="0">
                <a:hlinkClick r:id="rId5" action="ppaction://hlinkfile" tooltip="7 ביוני"/>
              </a:rPr>
              <a:t>7 ביוני</a:t>
            </a:r>
            <a:r>
              <a:rPr lang="he-IL" dirty="0" smtClean="0"/>
              <a:t> </a:t>
            </a:r>
            <a:r>
              <a:rPr lang="he-IL" dirty="0" smtClean="0">
                <a:hlinkClick r:id="rId6" action="ppaction://hlinkfile" tooltip="1948"/>
              </a:rPr>
              <a:t>1948</a:t>
            </a:r>
            <a:r>
              <a:rPr lang="he-IL" dirty="0" smtClean="0"/>
              <a:t>) הייתה </a:t>
            </a:r>
            <a:r>
              <a:rPr lang="he-IL" dirty="0" smtClean="0">
                <a:hlinkClick r:id="rId7" action="ppaction://hlinkfile" tooltip="אלחוטן (הדף אינו קיים)"/>
              </a:rPr>
              <a:t>אלחוטנית</a:t>
            </a:r>
            <a:r>
              <a:rPr lang="he-IL" dirty="0" smtClean="0"/>
              <a:t> צעירה ב</a:t>
            </a:r>
            <a:r>
              <a:rPr lang="he-IL" dirty="0" smtClean="0">
                <a:hlinkClick r:id="rId8" action="ppaction://hlinkfile" tooltip="מלחמת העצמאות"/>
              </a:rPr>
              <a:t>מלחמת העצמאות</a:t>
            </a:r>
            <a:r>
              <a:rPr lang="he-IL" dirty="0" smtClean="0"/>
              <a:t> שנמנתה על הנצורים בקיבוץ </a:t>
            </a:r>
            <a:r>
              <a:rPr lang="he-IL" dirty="0" smtClean="0">
                <a:hlinkClick r:id="rId9" action="ppaction://hlinkfile" tooltip="ניצנים"/>
              </a:rPr>
              <a:t>ניצנים</a:t>
            </a:r>
            <a:r>
              <a:rPr lang="he-IL" dirty="0" smtClean="0"/>
              <a:t>. היא התנדבה להישאר בקיבוץ גם לאחר </a:t>
            </a:r>
            <a:r>
              <a:rPr lang="he-IL" dirty="0" smtClean="0">
                <a:hlinkClick r:id="rId10" action="ppaction://hlinkfile" tooltip="מבצע תינוק"/>
              </a:rPr>
              <a:t>מבצע תינוק</a:t>
            </a:r>
            <a:r>
              <a:rPr lang="he-IL" dirty="0" smtClean="0"/>
              <a:t> שבמהלכו פונו בעלה ובנה, ונפילתה בקרב הפכה לאחד מן המיתוסים של מלחמת העצמאות.</a:t>
            </a:r>
          </a:p>
          <a:p>
            <a:pPr algn="r" rtl="1"/>
            <a:r>
              <a:rPr lang="he-IL" dirty="0" smtClean="0"/>
              <a:t>מירה בן-ארי נולדה בשנת </a:t>
            </a:r>
            <a:r>
              <a:rPr lang="he-IL" dirty="0" smtClean="0">
                <a:hlinkClick r:id="rId4" action="ppaction://hlinkfile" tooltip="1926"/>
              </a:rPr>
              <a:t>1926</a:t>
            </a:r>
            <a:r>
              <a:rPr lang="he-IL" dirty="0" smtClean="0"/>
              <a:t> ב</a:t>
            </a:r>
            <a:r>
              <a:rPr lang="he-IL" dirty="0" smtClean="0">
                <a:hlinkClick r:id="rId11" action="ppaction://hlinkfile" tooltip="ברלין"/>
              </a:rPr>
              <a:t>ברלין</a:t>
            </a:r>
            <a:r>
              <a:rPr lang="he-IL" dirty="0" smtClean="0"/>
              <a:t>, בת לרבקה וישראל, שהיה ד"ר ל</a:t>
            </a:r>
            <a:r>
              <a:rPr lang="he-IL" dirty="0" smtClean="0">
                <a:hlinkClick r:id="rId12" action="ppaction://hlinkfile" tooltip="משפטים"/>
              </a:rPr>
              <a:t>משפטים</a:t>
            </a:r>
            <a:r>
              <a:rPr lang="he-IL" dirty="0" smtClean="0"/>
              <a:t>. בשנת </a:t>
            </a:r>
            <a:r>
              <a:rPr lang="he-IL" dirty="0" smtClean="0">
                <a:hlinkClick r:id="rId13" action="ppaction://hlinkfile" tooltip="1933"/>
              </a:rPr>
              <a:t>1933</a:t>
            </a:r>
            <a:r>
              <a:rPr lang="he-IL" dirty="0" smtClean="0"/>
              <a:t> עלתה עם משפחתה לארץ ישראל, ובשנת 1943 סיימה את לימודיה בגימנסיה "בן- יהודה" ב</a:t>
            </a:r>
            <a:r>
              <a:rPr lang="he-IL" dirty="0" smtClean="0">
                <a:hlinkClick r:id="rId14" action="ppaction://hlinkfile" tooltip="תל אביב"/>
              </a:rPr>
              <a:t>תל אביב</a:t>
            </a:r>
            <a:r>
              <a:rPr lang="he-IL" dirty="0" smtClean="0"/>
              <a:t>. יצאה לשנת </a:t>
            </a:r>
            <a:r>
              <a:rPr lang="he-IL" dirty="0" smtClean="0">
                <a:hlinkClick r:id="rId15" action="ppaction://hlinkfile" tooltip="הכשרה"/>
              </a:rPr>
              <a:t>הכשרה</a:t>
            </a:r>
            <a:r>
              <a:rPr lang="he-IL" dirty="0" smtClean="0"/>
              <a:t> ב</a:t>
            </a:r>
            <a:r>
              <a:rPr lang="he-IL" dirty="0" smtClean="0">
                <a:hlinkClick r:id="rId16" action="ppaction://hlinkfile" tooltip="קיבוץ"/>
              </a:rPr>
              <a:t>קיבוץ</a:t>
            </a:r>
            <a:r>
              <a:rPr lang="he-IL" dirty="0" smtClean="0"/>
              <a:t>, ונמנתה עם מקימי ניצנים. נישאה לאליקים, חבר ה</a:t>
            </a:r>
            <a:r>
              <a:rPr lang="he-IL" dirty="0" smtClean="0">
                <a:hlinkClick r:id="rId17" action="ppaction://hlinkfile" tooltip="פלמ&quot;ח"/>
              </a:rPr>
              <a:t>פלמ"ח</a:t>
            </a:r>
            <a:r>
              <a:rPr lang="he-IL" dirty="0" smtClean="0"/>
              <a:t>, ובגיל 19 ילדה בן. יצאה לקורס אלחוטנים, ועסקה בקשר עם אוניות מעפילים. נמנתה עם מגיני ניצנים, ונשארה במקום גם לאחר פינוי הנשים והילדים.</a:t>
            </a:r>
          </a:p>
          <a:p>
            <a:pPr algn="r" rtl="1"/>
            <a:r>
              <a:rPr lang="he-IL" dirty="0" smtClean="0"/>
              <a:t>בפתק, שאותו תחבה לכיס מעילו של בנה, כתבה לבעלה:</a:t>
            </a:r>
          </a:p>
          <a:p>
            <a:pPr algn="r" rtl="1"/>
            <a:r>
              <a:rPr lang="he-IL" dirty="0" smtClean="0">
                <a:effectLst/>
              </a:rPr>
              <a:t>אני רק אכתוב כמה מילים, ואתה בטח תבין כי איני יכולה לכתוב. פשוט זה קצת קשה. יותר מקצת. כך עוד לא הרגשתי אף פעם, אבל אתגבר. בזמננו צריך להתגבר על הכל. אולי בעבור יכולתו של עמנו לסבול ולא לוותר, בגלל עקשנותו להחזיק מעמד על אף העובדה כי מעטים אנו, הרי בכל זאת נשיג את כל אשר מגיע לנו אחרי אלפיים שנה. אין פרידה קשה מזו של אם מילדה, אך אני נפרדת מילדי למען יגדל במקום בטוח, ולמען שיהיה אדם חופשי בארצו. תמסור לו בבואך אליו את כל אהבתי. תמסור לאבא ולאמא שלי הרבה נשיקות ובקש בשמי סליחה...</a:t>
            </a:r>
          </a:p>
          <a:p>
            <a:pPr algn="r" rtl="1"/>
            <a:r>
              <a:rPr lang="he-IL" dirty="0" smtClean="0"/>
              <a:t>ב-</a:t>
            </a:r>
            <a:r>
              <a:rPr lang="he-IL" dirty="0" smtClean="0">
                <a:hlinkClick r:id="rId5" action="ppaction://hlinkfile" tooltip="7 ביוני"/>
              </a:rPr>
              <a:t>7 ביוני</a:t>
            </a:r>
            <a:r>
              <a:rPr lang="he-IL" dirty="0" smtClean="0"/>
              <a:t> </a:t>
            </a:r>
            <a:r>
              <a:rPr lang="he-IL" dirty="0" smtClean="0">
                <a:hlinkClick r:id="rId6" action="ppaction://hlinkfile" tooltip="1948"/>
              </a:rPr>
              <a:t>1948</a:t>
            </a:r>
            <a:r>
              <a:rPr lang="he-IL" dirty="0" smtClean="0"/>
              <a:t>, בתום </a:t>
            </a:r>
            <a:r>
              <a:rPr lang="he-IL" dirty="0" smtClean="0">
                <a:hlinkClick r:id="rId18" action="ppaction://hlinkfile" tooltip="הקרב על ניצנים"/>
              </a:rPr>
              <a:t>קרבות קשים</a:t>
            </a:r>
            <a:r>
              <a:rPr lang="he-IL" dirty="0" smtClean="0"/>
              <a:t>, החליט מפקד ניצנים </a:t>
            </a:r>
            <a:r>
              <a:rPr lang="he-IL" dirty="0" smtClean="0">
                <a:hlinkClick r:id="rId19"/>
              </a:rPr>
              <a:t>אברהם שוורצשטיין</a:t>
            </a:r>
            <a:r>
              <a:rPr lang="he-IL" dirty="0" smtClean="0"/>
              <a:t> לשאת ולתת עם ה</a:t>
            </a:r>
            <a:r>
              <a:rPr lang="he-IL" dirty="0" smtClean="0">
                <a:hlinkClick r:id="rId20" action="ppaction://hlinkfile" tooltip="מצרים"/>
              </a:rPr>
              <a:t>מצרים</a:t>
            </a:r>
            <a:r>
              <a:rPr lang="he-IL" dirty="0" smtClean="0"/>
              <a:t> על תנאי ה</a:t>
            </a:r>
            <a:r>
              <a:rPr lang="he-IL" dirty="0" smtClean="0">
                <a:hlinkClick r:id="rId21" action="ppaction://hlinkfile" tooltip="כניעה"/>
              </a:rPr>
              <a:t>כניעה</a:t>
            </a:r>
            <a:r>
              <a:rPr lang="he-IL" dirty="0" smtClean="0"/>
              <a:t>. הוא שלח לעברם את אחד ה</a:t>
            </a:r>
            <a:r>
              <a:rPr lang="he-IL" dirty="0" smtClean="0">
                <a:hlinkClick r:id="rId22" action="ppaction://hlinkfile" tooltip="חייל"/>
              </a:rPr>
              <a:t>חיילים</a:t>
            </a:r>
            <a:r>
              <a:rPr lang="he-IL" dirty="0" smtClean="0"/>
              <a:t>, שנשא מעל ראשו </a:t>
            </a:r>
            <a:r>
              <a:rPr lang="he-IL" dirty="0" smtClean="0">
                <a:hlinkClick r:id="rId23" action="ppaction://hlinkfile" tooltip="דגל לבן"/>
              </a:rPr>
              <a:t>גופייה לבנה</a:t>
            </a:r>
            <a:r>
              <a:rPr lang="he-IL" dirty="0" smtClean="0"/>
              <a:t>. אולם, החייל נורה ונהרג במקום. שוורצשטיין נטל אפוא את הגופייה הלבנה, ויחד עם בן-ארי פסע לעבר קבוצת הקצינים המצריים. למפקד הכוח המצרי לא הייתה כוונה להיכנס למשא ומתן. הוא ירה בשוורצשטיין, והרגו. בתגובה לכך ירתה בן-ארי בראשו של הקצין המצרי. הקצינים המצריים הנדהמים הרגו גם אותה. לאחר שחרור ניצנים נאספו שלדי הנופלים ובתוכם גם של מירה בן ארי ונקברו ב</a:t>
            </a:r>
            <a:r>
              <a:rPr lang="he-IL" dirty="0" smtClean="0">
                <a:hlinkClick r:id="rId24" action="ppaction://hlinkfile" tooltip="קבר אחים"/>
              </a:rPr>
              <a:t>קבר אחים</a:t>
            </a:r>
            <a:r>
              <a:rPr lang="he-IL" dirty="0" smtClean="0"/>
              <a:t> בבית הקברות בניצנים הישנה.</a:t>
            </a:r>
          </a:p>
          <a:p>
            <a:pPr algn="r" rtl="1"/>
            <a:r>
              <a:rPr lang="he-IL" dirty="0" smtClean="0"/>
              <a:t>במקום נפילתה נמצא סלע בצורת דמות אדם ועליו לוח הנצחה</a:t>
            </a:r>
          </a:p>
          <a:p>
            <a:pPr algn="r" rtl="1"/>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9</a:t>
            </a:fld>
            <a:endParaRPr lang="en-US"/>
          </a:p>
        </p:txBody>
      </p:sp>
    </p:spTree>
    <p:extLst>
      <p:ext uri="{BB962C8B-B14F-4D97-AF65-F5344CB8AC3E}">
        <p14:creationId xmlns:p14="http://schemas.microsoft.com/office/powerpoint/2010/main" val="323430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dirty="0" smtClean="0">
                <a:latin typeface="Arial" pitchFamily="34" charset="0"/>
                <a:cs typeface="Arial" pitchFamily="34" charset="0"/>
              </a:rPr>
              <a:t>Women residing in peripheral regions and middle-aged women aged 45-64 suffer from low unemployment as well</a:t>
            </a:r>
          </a:p>
          <a:p>
            <a:r>
              <a:rPr lang="en-US" dirty="0" smtClean="0">
                <a:latin typeface="Arial" pitchFamily="34" charset="0"/>
                <a:cs typeface="Arial" pitchFamily="34" charset="0"/>
              </a:rPr>
              <a:t>- Women also face a large salary gap.  The salary discrepancies between male and female workers are approximately 25% in public sector and 35% in the private sector</a:t>
            </a:r>
          </a:p>
          <a:p>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12</a:t>
            </a:fld>
            <a:endParaRPr lang="en-US"/>
          </a:p>
        </p:txBody>
      </p:sp>
    </p:spTree>
    <p:extLst>
      <p:ext uri="{BB962C8B-B14F-4D97-AF65-F5344CB8AC3E}">
        <p14:creationId xmlns:p14="http://schemas.microsoft.com/office/powerpoint/2010/main" val="319182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dirty="0" smtClean="0">
                <a:effectLst/>
              </a:rPr>
              <a:t>שיא בכנסת ה-19: כרבע מהח"כים - נשים</a:t>
            </a:r>
          </a:p>
          <a:p>
            <a:r>
              <a:rPr lang="he-IL" b="1" dirty="0" smtClean="0">
                <a:effectLst/>
              </a:rPr>
              <a:t>27 נשים ייצגו את אזרחי ישראל בכנסת הקרובה - מספר שיא חדש שמשמעותו: כרבע מחברי הכנסת שיכהנו בכנסת ה-19 הן נשים. אתמול ניבאו המדגמים כי "רק" 26 ח"כיות חדשות ייכנסו למשכן, אולם היום גרמו קולות החיילים להכנסתה של אישה נוספת לכנסת: שולי מועלם מ"הבית היהודי"</a:t>
            </a:r>
            <a:endParaRPr lang="en-US"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he-IL" dirty="0" smtClean="0">
                <a:effectLst/>
              </a:rPr>
              <a:t>לא רק מספרן של הנשים בכנסת הקרובה מרשים, אלא גם הרכבן יהיה מסקרן למדי ושובר שיאים חדשים נוספים. "יש עתיד", המפלגה השנייה בגודלה בכנסת הקרובה, תכניס לכנסת לא פחות מ-8 נשים שאחת מהן, פנינה תמנו-שטה, תהיה חברת הכנסת האתיופית הראשונה. אורית סטרוק מ"הבית היהודי" תהיה חברת הכנסת שהיא גם אם להכי הרבה ילדים בתולדות המשכן - 11 במספר. שיא נוסף שתשבור אישה בכנסת הנוכחית יהיה של סתיו שפיר מ"העבודה", שתהיה חברת הכנסת הצעירה ביותר אי פעם, והיא בת 27 בלבד.</a:t>
            </a:r>
          </a:p>
          <a:p>
            <a:endParaRPr lang="he-IL" b="1" dirty="0" smtClean="0">
              <a:effectLst/>
            </a:endParaRPr>
          </a:p>
          <a:p>
            <a:endParaRPr lang="en-US" dirty="0"/>
          </a:p>
        </p:txBody>
      </p:sp>
      <p:sp>
        <p:nvSpPr>
          <p:cNvPr id="4" name="Slide Number Placeholder 3"/>
          <p:cNvSpPr>
            <a:spLocks noGrp="1"/>
          </p:cNvSpPr>
          <p:nvPr>
            <p:ph type="sldNum" sz="quarter" idx="10"/>
          </p:nvPr>
        </p:nvSpPr>
        <p:spPr/>
        <p:txBody>
          <a:bodyPr/>
          <a:lstStyle/>
          <a:p>
            <a:fld id="{6F7723C5-8BED-4934-91FC-61A4B0F45615}" type="slidenum">
              <a:rPr lang="en-US" smtClean="0"/>
              <a:t>14</a:t>
            </a:fld>
            <a:endParaRPr lang="en-US"/>
          </a:p>
        </p:txBody>
      </p:sp>
    </p:spTree>
    <p:extLst>
      <p:ext uri="{BB962C8B-B14F-4D97-AF65-F5344CB8AC3E}">
        <p14:creationId xmlns:p14="http://schemas.microsoft.com/office/powerpoint/2010/main" val="236403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CD4F9E-413A-4001-B01E-F95C9EF3DC99}"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180026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D4F9E-413A-4001-B01E-F95C9EF3DC99}"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318253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D4F9E-413A-4001-B01E-F95C9EF3DC99}"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160259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D4F9E-413A-4001-B01E-F95C9EF3DC99}"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65005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D4F9E-413A-4001-B01E-F95C9EF3DC99}"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195287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CD4F9E-413A-4001-B01E-F95C9EF3DC99}"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230406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CD4F9E-413A-4001-B01E-F95C9EF3DC99}" type="datetimeFigureOut">
              <a:rPr lang="en-US" smtClean="0"/>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346511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CD4F9E-413A-4001-B01E-F95C9EF3DC99}" type="datetimeFigureOut">
              <a:rPr lang="en-US" smtClean="0"/>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292988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D4F9E-413A-4001-B01E-F95C9EF3DC99}" type="datetimeFigureOut">
              <a:rPr lang="en-US" smtClean="0"/>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126713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D4F9E-413A-4001-B01E-F95C9EF3DC99}"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188769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D4F9E-413A-4001-B01E-F95C9EF3DC99}"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62445-F91F-4FB3-91B9-FEDEBFC5BBBA}" type="slidenum">
              <a:rPr lang="en-US" smtClean="0"/>
              <a:t>‹#›</a:t>
            </a:fld>
            <a:endParaRPr lang="en-US"/>
          </a:p>
        </p:txBody>
      </p:sp>
    </p:spTree>
    <p:extLst>
      <p:ext uri="{BB962C8B-B14F-4D97-AF65-F5344CB8AC3E}">
        <p14:creationId xmlns:p14="http://schemas.microsoft.com/office/powerpoint/2010/main" val="404751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D4F9E-413A-4001-B01E-F95C9EF3DC99}" type="datetimeFigureOut">
              <a:rPr lang="en-US" smtClean="0"/>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62445-F91F-4FB3-91B9-FEDEBFC5BBBA}" type="slidenum">
              <a:rPr lang="en-US" smtClean="0"/>
              <a:t>‹#›</a:t>
            </a:fld>
            <a:endParaRPr lang="en-US"/>
          </a:p>
        </p:txBody>
      </p:sp>
    </p:spTree>
    <p:extLst>
      <p:ext uri="{BB962C8B-B14F-4D97-AF65-F5344CB8AC3E}">
        <p14:creationId xmlns:p14="http://schemas.microsoft.com/office/powerpoint/2010/main" val="42865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il/url?sa=i&amp;rct=j&amp;q=&amp;esrc=s&amp;frm=1&amp;source=images&amp;cd=&amp;cad=rja&amp;docid=ABRl0t0S3eBkNM&amp;tbnid=RN3ybFQz0s4xTM:&amp;ved=0CAUQjRw&amp;url=http://www.ilschool.org/sheled/shavuot/ruth1.html&amp;ei=D551UZnZJaOS2QXH0IGQCg&amp;bvm=bv.45512109,d.b2I&amp;psig=AFQjCNFW7vVj3Ls4b2rydw3Uxu_m5C4Agw&amp;ust=136674905208970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en.wikipedia.org/wiki/Israel_Defense_Forces_rank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n.wikipedia.org/wiki/Women_in_the_Israel_Defense_Forces" TargetMode="External"/><Relationship Id="rId5" Type="http://schemas.openxmlformats.org/officeDocument/2006/relationships/hyperlink" Target="http://en.wikipedia.org/wiki/Manpower_Directorate" TargetMode="External"/><Relationship Id="rId4" Type="http://schemas.openxmlformats.org/officeDocument/2006/relationships/hyperlink" Target="http://en.wikipedia.org/wiki/Israel_Defense_Forc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il/url?sa=i&amp;rct=j&amp;q=&amp;esrc=s&amp;frm=1&amp;source=images&amp;cd=&amp;cad=rja&amp;docid=iHM-luopbsYzCM&amp;tbnid=_kQ7vSuqOlnVCM:&amp;ved=0CAUQjRw&amp;url=http%3A%2F%2Fwww.magazin.org.il%2Finner.asp%3Fpage%3D23%26article%3D1256&amp;ei=TX6CUfvNGZLY8gTfrYCoCg&amp;bvm=bv.45921128,d.dmg&amp;psig=AFQjCNHkFxzXUVYFcwzG5PPRyPoNQP-1Rg&amp;ust=136759289866228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google.co.il/url?sa=i&amp;rct=j&amp;q=&amp;esrc=s&amp;frm=1&amp;source=images&amp;cd=&amp;cad=rja&amp;docid=cPK_z8FpTnJBJM&amp;tbnid=vOIOzmdCQxiXdM:&amp;ved=0CAUQjRw&amp;url=http%3A%2F%2Fwww.zimmer.co.il%2Fzzzz53.asp&amp;ei=336CUeSEGJPI9QT3toD4CQ&amp;bvm=bv.45921128,d.dmg&amp;psig=AFQjCNHkFxzXUVYFcwzG5PPRyPoNQP-1Rg&amp;ust=1367592898662282"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commons/3/37/Dore_Bible_The_Gleaners.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il/url?sa=i&amp;rct=j&amp;q=&amp;esrc=s&amp;frm=1&amp;source=images&amp;cd=&amp;cad=rja&amp;docid=7v1oLKX2Lw8NKM&amp;tbnid=4kwo8XaAFGWpWM:&amp;ved=0CAUQjRw&amp;url=http%3A%2F%2Fwww.tapuz.co.il%2Fforums2008%2Fviewmsg.aspx%3Fforumid%3D233%26messageid%3D147316511&amp;ei=yESBUZnPCejr2QWzwYAQ&amp;bvm=bv.45921128,d.b2I&amp;psig=AFQjCNGXLtbdiKeFtqsaG-5xTioiOyxsFg&amp;ust=13675126342130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3500" y="4767287"/>
            <a:ext cx="4726484" cy="1470025"/>
          </a:xfrm>
        </p:spPr>
        <p:txBody>
          <a:bodyPr/>
          <a:lstStyle/>
          <a:p>
            <a:r>
              <a:rPr lang="en-US" b="1" dirty="0" err="1" smtClean="0"/>
              <a:t>Shevu'ot</a:t>
            </a:r>
            <a:r>
              <a:rPr lang="en-US" b="1" dirty="0" smtClean="0"/>
              <a:t> – The book Of Ruth 	</a:t>
            </a:r>
            <a:endParaRPr lang="en-US" dirty="0"/>
          </a:p>
        </p:txBody>
      </p:sp>
      <p:sp>
        <p:nvSpPr>
          <p:cNvPr id="3" name="Subtitle 2"/>
          <p:cNvSpPr>
            <a:spLocks noGrp="1"/>
          </p:cNvSpPr>
          <p:nvPr>
            <p:ph type="subTitle" idx="1"/>
          </p:nvPr>
        </p:nvSpPr>
        <p:spPr>
          <a:xfrm>
            <a:off x="4355976" y="3356992"/>
            <a:ext cx="3304456" cy="1752600"/>
          </a:xfrm>
        </p:spPr>
        <p:txBody>
          <a:bodyPr>
            <a:normAutofit fontScale="77500" lnSpcReduction="20000"/>
          </a:bodyPr>
          <a:lstStyle/>
          <a:p>
            <a:r>
              <a:rPr lang="en-US" dirty="0" smtClean="0"/>
              <a:t>"Where you go I will go, and where you stay I will stay. Your people will be my people and your God my God.</a:t>
            </a:r>
            <a:endParaRPr lang="en-US" dirty="0"/>
          </a:p>
        </p:txBody>
      </p:sp>
      <p:pic>
        <p:nvPicPr>
          <p:cNvPr id="5122" name="Picture 2" descr="http://www.ilschool.org/sheled/shavuot/images/ruth/sh-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33629"/>
            <a:ext cx="292267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e/ed/A.Cortina_Ru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36525"/>
            <a:ext cx="3810000" cy="763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622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sp>
        <p:nvSpPr>
          <p:cNvPr id="13" name="TextBox 12"/>
          <p:cNvSpPr txBox="1"/>
          <p:nvPr/>
        </p:nvSpPr>
        <p:spPr>
          <a:xfrm>
            <a:off x="755576" y="1578858"/>
            <a:ext cx="7969696" cy="553998"/>
          </a:xfrm>
          <a:prstGeom prst="rect">
            <a:avLst/>
          </a:prstGeom>
          <a:noFill/>
        </p:spPr>
        <p:txBody>
          <a:bodyPr wrap="square" rtlCol="0">
            <a:spAutoFit/>
          </a:bodyPr>
          <a:lstStyle/>
          <a:p>
            <a:pPr algn="ctr"/>
            <a:r>
              <a:rPr lang="en-US" sz="3000" b="1" dirty="0" smtClean="0">
                <a:solidFill>
                  <a:srgbClr val="7030A0"/>
                </a:solidFill>
                <a:latin typeface="Arial" pitchFamily="34" charset="0"/>
                <a:cs typeface="Arial" pitchFamily="34" charset="0"/>
              </a:rPr>
              <a:t>1948 </a:t>
            </a:r>
            <a:r>
              <a:rPr lang="en-US" sz="3000" dirty="0" smtClean="0">
                <a:solidFill>
                  <a:srgbClr val="7030A0"/>
                </a:solidFill>
                <a:latin typeface="Arial" pitchFamily="34" charset="0"/>
                <a:cs typeface="Arial" pitchFamily="34" charset="0"/>
              </a:rPr>
              <a:t>The Establishment of the State of Israel</a:t>
            </a:r>
            <a:endParaRPr lang="en-US" sz="3000" dirty="0">
              <a:solidFill>
                <a:srgbClr val="7030A0"/>
              </a:solidFill>
              <a:latin typeface="Arial" pitchFamily="34" charset="0"/>
              <a:cs typeface="Arial" pitchFamily="34" charset="0"/>
            </a:endParaRPr>
          </a:p>
        </p:txBody>
      </p:sp>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9" name="Rectangle 8"/>
          <p:cNvSpPr/>
          <p:nvPr/>
        </p:nvSpPr>
        <p:spPr>
          <a:xfrm>
            <a:off x="899592" y="2204864"/>
            <a:ext cx="7560840" cy="3416320"/>
          </a:xfrm>
          <a:prstGeom prst="rect">
            <a:avLst/>
          </a:prstGeom>
        </p:spPr>
        <p:txBody>
          <a:bodyPr wrap="square">
            <a:spAutoFit/>
          </a:bodyPr>
          <a:lstStyle/>
          <a:p>
            <a:r>
              <a:rPr lang="en-US" dirty="0" smtClean="0">
                <a:latin typeface="Arial" pitchFamily="34" charset="0"/>
                <a:cs typeface="Arial" pitchFamily="34" charset="0"/>
              </a:rPr>
              <a:t>On May 14, 1948, David Ben </a:t>
            </a:r>
            <a:r>
              <a:rPr lang="en-US" dirty="0" err="1" smtClean="0">
                <a:latin typeface="Arial" pitchFamily="34" charset="0"/>
                <a:cs typeface="Arial" pitchFamily="34" charset="0"/>
              </a:rPr>
              <a:t>Gurion</a:t>
            </a:r>
            <a:r>
              <a:rPr lang="en-US" dirty="0" smtClean="0">
                <a:latin typeface="Arial" pitchFamily="34" charset="0"/>
                <a:cs typeface="Arial" pitchFamily="34" charset="0"/>
              </a:rPr>
              <a:t> declared Independence for the State of Israel.  During that speech, he declared all citizens equal. </a:t>
            </a:r>
          </a:p>
          <a:p>
            <a:endParaRPr lang="en-US" i="1" dirty="0" smtClean="0">
              <a:latin typeface="Arial" pitchFamily="34" charset="0"/>
              <a:cs typeface="Arial" pitchFamily="34" charset="0"/>
            </a:endParaRPr>
          </a:p>
          <a:p>
            <a:pPr algn="ctr"/>
            <a:r>
              <a:rPr lang="en-US" i="1" dirty="0" smtClean="0">
                <a:latin typeface="Arial" pitchFamily="34" charset="0"/>
                <a:cs typeface="Arial" pitchFamily="34" charset="0"/>
              </a:rPr>
              <a:t>“…uphold the full social and political equality of all its citizens, without distinction of race, creed, or sex…”</a:t>
            </a:r>
            <a:endParaRPr lang="en-US" dirty="0" smtClean="0">
              <a:latin typeface="Arial" pitchFamily="34" charset="0"/>
              <a:cs typeface="Arial" pitchFamily="34" charset="0"/>
            </a:endParaRPr>
          </a:p>
          <a:p>
            <a:pPr algn="ctr"/>
            <a:endParaRPr lang="en-US" i="1" dirty="0" smtClean="0">
              <a:latin typeface="Arial" pitchFamily="34" charset="0"/>
              <a:cs typeface="Arial" pitchFamily="34" charset="0"/>
            </a:endParaRPr>
          </a:p>
          <a:p>
            <a:r>
              <a:rPr lang="en-US" dirty="0" smtClean="0">
                <a:latin typeface="Arial" pitchFamily="34" charset="0"/>
                <a:cs typeface="Arial" pitchFamily="34" charset="0"/>
              </a:rPr>
              <a:t>However, this ideology was not put into practice immediately.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David Ben </a:t>
            </a:r>
            <a:r>
              <a:rPr lang="en-US" dirty="0" err="1" smtClean="0">
                <a:latin typeface="Arial" pitchFamily="34" charset="0"/>
                <a:cs typeface="Arial" pitchFamily="34" charset="0"/>
              </a:rPr>
              <a:t>Gurion</a:t>
            </a:r>
            <a:r>
              <a:rPr lang="en-US" dirty="0" smtClean="0">
                <a:latin typeface="Arial" pitchFamily="34" charset="0"/>
                <a:cs typeface="Arial" pitchFamily="34" charset="0"/>
              </a:rPr>
              <a:t> became Israel’s first Prime Minister and emphasized the importance of increasing the Jewish population in Israel to strengthen the state.  He encouraged women to “be fruitful and multiply” and focus on their roles as mothers.</a:t>
            </a:r>
            <a:endParaRPr lang="en-US" dirty="0">
              <a:latin typeface="Arial" pitchFamily="34" charset="0"/>
              <a:cs typeface="Arial" pitchFamily="34" charset="0"/>
            </a:endParaRPr>
          </a:p>
        </p:txBody>
      </p:sp>
    </p:spTree>
    <p:extLst>
      <p:ext uri="{BB962C8B-B14F-4D97-AF65-F5344CB8AC3E}">
        <p14:creationId xmlns:p14="http://schemas.microsoft.com/office/powerpoint/2010/main" val="3168277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7" name="TextBox 6"/>
          <p:cNvSpPr txBox="1"/>
          <p:nvPr/>
        </p:nvSpPr>
        <p:spPr>
          <a:xfrm>
            <a:off x="893440" y="1556792"/>
            <a:ext cx="7062936" cy="553998"/>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Feminism </a:t>
            </a:r>
            <a:r>
              <a:rPr lang="en-US" sz="3000" dirty="0" smtClean="0">
                <a:solidFill>
                  <a:srgbClr val="7030A0"/>
                </a:solidFill>
                <a:latin typeface="Arial" pitchFamily="34" charset="0"/>
                <a:cs typeface="Arial" pitchFamily="34" charset="0"/>
              </a:rPr>
              <a:t>in Israel</a:t>
            </a:r>
            <a:endParaRPr lang="en-US" sz="3000" dirty="0">
              <a:solidFill>
                <a:srgbClr val="7030A0"/>
              </a:solidFill>
              <a:latin typeface="Arial" pitchFamily="34" charset="0"/>
              <a:cs typeface="Arial" pitchFamily="34" charset="0"/>
            </a:endParaRPr>
          </a:p>
        </p:txBody>
      </p:sp>
      <p:sp>
        <p:nvSpPr>
          <p:cNvPr id="8" name="TextBox 7"/>
          <p:cNvSpPr txBox="1"/>
          <p:nvPr/>
        </p:nvSpPr>
        <p:spPr>
          <a:xfrm>
            <a:off x="2411760" y="2348880"/>
            <a:ext cx="6336704" cy="2031325"/>
          </a:xfrm>
          <a:prstGeom prst="rect">
            <a:avLst/>
          </a:prstGeom>
          <a:noFill/>
        </p:spPr>
        <p:txBody>
          <a:bodyPr wrap="square" rtlCol="0">
            <a:spAutoFit/>
          </a:bodyPr>
          <a:lstStyle/>
          <a:p>
            <a:r>
              <a:rPr lang="en-US" dirty="0" err="1" smtClean="0">
                <a:latin typeface="Arial" pitchFamily="34" charset="0"/>
                <a:cs typeface="Arial" pitchFamily="34" charset="0"/>
              </a:rPr>
              <a:t>Shulamit</a:t>
            </a:r>
            <a:r>
              <a:rPr lang="en-US" dirty="0" smtClean="0">
                <a:latin typeface="Arial" pitchFamily="34" charset="0"/>
                <a:cs typeface="Arial" pitchFamily="34" charset="0"/>
              </a:rPr>
              <a:t> </a:t>
            </a:r>
            <a:r>
              <a:rPr lang="en-US" dirty="0" err="1" smtClean="0">
                <a:latin typeface="Arial" pitchFamily="34" charset="0"/>
                <a:cs typeface="Arial" pitchFamily="34" charset="0"/>
              </a:rPr>
              <a:t>Aloni</a:t>
            </a:r>
            <a:r>
              <a:rPr lang="en-US" dirty="0" smtClean="0">
                <a:latin typeface="Arial" pitchFamily="34" charset="0"/>
                <a:cs typeface="Arial" pitchFamily="34" charset="0"/>
              </a:rPr>
              <a:t> is considered the founder of</a:t>
            </a:r>
          </a:p>
          <a:p>
            <a:r>
              <a:rPr lang="en-US" dirty="0" smtClean="0">
                <a:latin typeface="Arial" pitchFamily="34" charset="0"/>
                <a:cs typeface="Arial" pitchFamily="34" charset="0"/>
              </a:rPr>
              <a:t>feminism in Israel</a:t>
            </a:r>
          </a:p>
          <a:p>
            <a:endParaRPr lang="en-US" dirty="0">
              <a:latin typeface="Arial" pitchFamily="34" charset="0"/>
              <a:cs typeface="Arial" pitchFamily="34" charset="0"/>
            </a:endParaRPr>
          </a:p>
          <a:p>
            <a:r>
              <a:rPr lang="en-US" dirty="0" smtClean="0">
                <a:latin typeface="Arial" pitchFamily="34" charset="0"/>
                <a:cs typeface="Arial" pitchFamily="34" charset="0"/>
              </a:rPr>
              <a:t>She founded the </a:t>
            </a:r>
            <a:r>
              <a:rPr lang="en-US" dirty="0" err="1" smtClean="0">
                <a:latin typeface="Arial" pitchFamily="34" charset="0"/>
                <a:cs typeface="Arial" pitchFamily="34" charset="0"/>
              </a:rPr>
              <a:t>Ratz</a:t>
            </a:r>
            <a:r>
              <a:rPr lang="en-US" dirty="0" smtClean="0">
                <a:latin typeface="Arial" pitchFamily="34" charset="0"/>
                <a:cs typeface="Arial" pitchFamily="34" charset="0"/>
              </a:rPr>
              <a:t> party in 1973—the first party to</a:t>
            </a:r>
          </a:p>
          <a:p>
            <a:r>
              <a:rPr lang="en-US" dirty="0" smtClean="0">
                <a:latin typeface="Arial" pitchFamily="34" charset="0"/>
                <a:cs typeface="Arial" pitchFamily="34" charset="0"/>
              </a:rPr>
              <a:t>Champion the causes of human and civil rights and</a:t>
            </a:r>
          </a:p>
          <a:p>
            <a:r>
              <a:rPr lang="en-US" dirty="0" smtClean="0">
                <a:latin typeface="Arial" pitchFamily="34" charset="0"/>
                <a:cs typeface="Arial" pitchFamily="34" charset="0"/>
              </a:rPr>
              <a:t>the advancement of women</a:t>
            </a:r>
          </a:p>
          <a:p>
            <a:endParaRPr lang="en-US" dirty="0">
              <a:latin typeface="Arial" pitchFamily="34" charset="0"/>
              <a:cs typeface="Arial" pitchFamily="34" charset="0"/>
            </a:endParaRPr>
          </a:p>
        </p:txBody>
      </p:sp>
      <p:pic>
        <p:nvPicPr>
          <p:cNvPr id="11" name="Picture 10" descr="Shulamit Aloni.jpg"/>
          <p:cNvPicPr>
            <a:picLocks noChangeAspect="1"/>
          </p:cNvPicPr>
          <p:nvPr/>
        </p:nvPicPr>
        <p:blipFill>
          <a:blip r:embed="rId5" cstate="print"/>
          <a:stretch>
            <a:fillRect/>
          </a:stretch>
        </p:blipFill>
        <p:spPr>
          <a:xfrm>
            <a:off x="971601" y="2420889"/>
            <a:ext cx="1406797" cy="1656184"/>
          </a:xfrm>
          <a:prstGeom prst="rect">
            <a:avLst/>
          </a:prstGeom>
        </p:spPr>
      </p:pic>
      <p:sp>
        <p:nvSpPr>
          <p:cNvPr id="12" name="Rectangle 11"/>
          <p:cNvSpPr/>
          <p:nvPr/>
        </p:nvSpPr>
        <p:spPr>
          <a:xfrm>
            <a:off x="899592" y="4293096"/>
            <a:ext cx="7272808" cy="936103"/>
          </a:xfrm>
          <a:prstGeom prst="rect">
            <a:avLst/>
          </a:prstGeom>
        </p:spPr>
        <p:txBody>
          <a:bodyPr wrap="square">
            <a:spAutoFit/>
          </a:bodyPr>
          <a:lstStyle/>
          <a:p>
            <a:r>
              <a:rPr lang="en-US" dirty="0" smtClean="0">
                <a:latin typeface="Arial" pitchFamily="34" charset="0"/>
                <a:cs typeface="Arial" pitchFamily="34" charset="0"/>
              </a:rPr>
              <a:t>- The establishment of the Knesset Committee on the Status of Women (1992), emphasized the empowerment and advancement of women in the workplace</a:t>
            </a:r>
          </a:p>
        </p:txBody>
      </p:sp>
    </p:spTree>
    <p:extLst>
      <p:ext uri="{BB962C8B-B14F-4D97-AF65-F5344CB8AC3E}">
        <p14:creationId xmlns:p14="http://schemas.microsoft.com/office/powerpoint/2010/main" val="2844537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5" cstate="print"/>
          <a:stretch>
            <a:fillRect/>
          </a:stretch>
        </p:blipFill>
        <p:spPr>
          <a:xfrm>
            <a:off x="683568" y="5661248"/>
            <a:ext cx="2102726" cy="1080000"/>
          </a:xfrm>
          <a:prstGeom prst="rect">
            <a:avLst/>
          </a:prstGeom>
        </p:spPr>
      </p:pic>
      <p:sp>
        <p:nvSpPr>
          <p:cNvPr id="7" name="TextBox 6"/>
          <p:cNvSpPr txBox="1"/>
          <p:nvPr/>
        </p:nvSpPr>
        <p:spPr>
          <a:xfrm>
            <a:off x="893440" y="1556792"/>
            <a:ext cx="7062936" cy="553998"/>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Women in the </a:t>
            </a:r>
            <a:r>
              <a:rPr lang="en-US" sz="3000" dirty="0" smtClean="0">
                <a:solidFill>
                  <a:srgbClr val="7030A0"/>
                </a:solidFill>
                <a:latin typeface="Arial" pitchFamily="34" charset="0"/>
                <a:cs typeface="Arial" pitchFamily="34" charset="0"/>
              </a:rPr>
              <a:t>Workforce</a:t>
            </a:r>
            <a:endParaRPr lang="en-US" sz="3000" dirty="0">
              <a:solidFill>
                <a:srgbClr val="7030A0"/>
              </a:solidFill>
              <a:latin typeface="Arial" pitchFamily="34" charset="0"/>
              <a:cs typeface="Arial" pitchFamily="34" charset="0"/>
            </a:endParaRPr>
          </a:p>
        </p:txBody>
      </p:sp>
      <p:sp>
        <p:nvSpPr>
          <p:cNvPr id="9" name="TextBox 8"/>
          <p:cNvSpPr txBox="1"/>
          <p:nvPr/>
        </p:nvSpPr>
        <p:spPr>
          <a:xfrm>
            <a:off x="762000" y="2466762"/>
            <a:ext cx="7543800" cy="1754326"/>
          </a:xfrm>
          <a:prstGeom prst="rect">
            <a:avLst/>
          </a:prstGeom>
          <a:noFill/>
        </p:spPr>
        <p:txBody>
          <a:bodyPr wrap="square" rtlCol="0">
            <a:spAutoFit/>
          </a:bodyPr>
          <a:lstStyle/>
          <a:p>
            <a:pPr eaLnBrk="1" hangingPunct="1"/>
            <a:r>
              <a:rPr lang="en-US" dirty="0" smtClean="0">
                <a:latin typeface="Arial" pitchFamily="34" charset="0"/>
                <a:cs typeface="Arial" pitchFamily="34" charset="0"/>
              </a:rPr>
              <a:t>- In Israel, approximately 50% of women participate in the workforce, as opposed to 62% of men</a:t>
            </a:r>
          </a:p>
          <a:p>
            <a:pPr eaLnBrk="1" hangingPunct="1"/>
            <a:r>
              <a:rPr lang="en-US" dirty="0" smtClean="0">
                <a:latin typeface="Arial" pitchFamily="34" charset="0"/>
                <a:cs typeface="Arial" pitchFamily="34" charset="0"/>
              </a:rPr>
              <a:t>- However, for the Israeli Arab population, severe unemployment is a major issue for women</a:t>
            </a:r>
          </a:p>
          <a:p>
            <a:pPr lvl="1">
              <a:buFont typeface="Arial"/>
              <a:buChar char="•"/>
            </a:pPr>
            <a:r>
              <a:rPr lang="en-US" dirty="0" smtClean="0">
                <a:latin typeface="Arial" pitchFamily="34" charset="0"/>
                <a:cs typeface="Arial" pitchFamily="34" charset="0"/>
              </a:rPr>
              <a:t> Only 22% of Arab women work</a:t>
            </a:r>
          </a:p>
          <a:p>
            <a:pPr lvl="1">
              <a:buFont typeface="Arial"/>
              <a:buChar char="•"/>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382625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8" name="Rectangle 7"/>
          <p:cNvSpPr/>
          <p:nvPr/>
        </p:nvSpPr>
        <p:spPr>
          <a:xfrm>
            <a:off x="899592" y="2060848"/>
            <a:ext cx="7200800" cy="1477328"/>
          </a:xfrm>
          <a:prstGeom prst="rect">
            <a:avLst/>
          </a:prstGeom>
        </p:spPr>
        <p:txBody>
          <a:bodyPr wrap="square">
            <a:spAutoFit/>
          </a:bodyPr>
          <a:lstStyle/>
          <a:p>
            <a:r>
              <a:rPr lang="en-US" dirty="0" smtClean="0">
                <a:latin typeface="Arial" pitchFamily="34" charset="0"/>
                <a:cs typeface="Arial" pitchFamily="34" charset="0"/>
              </a:rPr>
              <a:t>- However, women’s rights in regards to pregnancy and birth are far from ignored. </a:t>
            </a:r>
          </a:p>
          <a:p>
            <a:pPr lvl="1">
              <a:buFont typeface="Arial"/>
              <a:buChar char="•"/>
            </a:pPr>
            <a:r>
              <a:rPr lang="en-US" dirty="0" smtClean="0">
                <a:latin typeface="Arial" pitchFamily="34" charset="0"/>
                <a:cs typeface="Arial" pitchFamily="34" charset="0"/>
              </a:rPr>
              <a:t> Maternity leave is 14 weeks</a:t>
            </a:r>
          </a:p>
          <a:p>
            <a:pPr lvl="1">
              <a:buFont typeface="Arial"/>
              <a:buChar char="•"/>
            </a:pPr>
            <a:r>
              <a:rPr lang="en-US" dirty="0" smtClean="0">
                <a:latin typeface="Arial" pitchFamily="34" charset="0"/>
                <a:cs typeface="Arial" pitchFamily="34" charset="0"/>
              </a:rPr>
              <a:t>Women working prior to pregnancy cannot be fired and receive         full salary</a:t>
            </a:r>
          </a:p>
        </p:txBody>
      </p:sp>
    </p:spTree>
    <p:extLst>
      <p:ext uri="{BB962C8B-B14F-4D97-AF65-F5344CB8AC3E}">
        <p14:creationId xmlns:p14="http://schemas.microsoft.com/office/powerpoint/2010/main" val="3853721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5" cstate="print"/>
          <a:stretch>
            <a:fillRect/>
          </a:stretch>
        </p:blipFill>
        <p:spPr>
          <a:xfrm>
            <a:off x="683568" y="5661248"/>
            <a:ext cx="2102726" cy="1080000"/>
          </a:xfrm>
          <a:prstGeom prst="rect">
            <a:avLst/>
          </a:prstGeom>
        </p:spPr>
      </p:pic>
      <p:sp>
        <p:nvSpPr>
          <p:cNvPr id="8" name="TextBox 7"/>
          <p:cNvSpPr txBox="1"/>
          <p:nvPr/>
        </p:nvSpPr>
        <p:spPr>
          <a:xfrm>
            <a:off x="878904" y="1556792"/>
            <a:ext cx="3621088" cy="553998"/>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Women in </a:t>
            </a:r>
            <a:r>
              <a:rPr lang="en-US" sz="3000" dirty="0" smtClean="0">
                <a:solidFill>
                  <a:srgbClr val="7030A0"/>
                </a:solidFill>
                <a:latin typeface="Arial" pitchFamily="34" charset="0"/>
                <a:cs typeface="Arial" pitchFamily="34" charset="0"/>
              </a:rPr>
              <a:t>Politics</a:t>
            </a:r>
            <a:endParaRPr lang="en-US" sz="3000" dirty="0">
              <a:solidFill>
                <a:srgbClr val="7030A0"/>
              </a:solidFill>
              <a:latin typeface="Arial" pitchFamily="34" charset="0"/>
              <a:cs typeface="Arial" pitchFamily="34" charset="0"/>
            </a:endParaRPr>
          </a:p>
        </p:txBody>
      </p:sp>
      <p:sp>
        <p:nvSpPr>
          <p:cNvPr id="10" name="TextBox 9"/>
          <p:cNvSpPr txBox="1"/>
          <p:nvPr/>
        </p:nvSpPr>
        <p:spPr>
          <a:xfrm>
            <a:off x="899592" y="1981200"/>
            <a:ext cx="7632848" cy="2585323"/>
          </a:xfrm>
          <a:prstGeom prst="rect">
            <a:avLst/>
          </a:prstGeom>
          <a:noFill/>
        </p:spPr>
        <p:txBody>
          <a:bodyPr wrap="square" rtlCol="0">
            <a:spAutoFit/>
          </a:bodyPr>
          <a:lstStyle/>
          <a:p>
            <a:pPr eaLnBrk="1" hangingPunct="1"/>
            <a:r>
              <a:rPr lang="en-US" dirty="0" smtClean="0">
                <a:latin typeface="Arial" pitchFamily="34" charset="0"/>
                <a:cs typeface="Arial" pitchFamily="34" charset="0"/>
              </a:rPr>
              <a:t>- In Israel, the representation of women in the Knesset, the government, and municipal authorities is very low in comparison with other democracies</a:t>
            </a:r>
          </a:p>
          <a:p>
            <a:pPr eaLnBrk="1" hangingPunct="1">
              <a:buFont typeface="Arial"/>
              <a:buChar char="•"/>
            </a:pP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 Although it passed the 10% barrier in 2000, the maximum representation of female members in the Knesset was 18%</a:t>
            </a:r>
          </a:p>
          <a:p>
            <a:pPr eaLnBrk="1" hangingPunct="1">
              <a:buFont typeface="Arial"/>
              <a:buChar char="•"/>
            </a:pP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 Israel is ranked 100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place among the nations of the world, falling far behind European, South American, Asian, and African countries</a:t>
            </a:r>
          </a:p>
        </p:txBody>
      </p:sp>
    </p:spTree>
    <p:extLst>
      <p:ext uri="{BB962C8B-B14F-4D97-AF65-F5344CB8AC3E}">
        <p14:creationId xmlns:p14="http://schemas.microsoft.com/office/powerpoint/2010/main" val="387225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146" y="620688"/>
            <a:ext cx="3426654" cy="3168352"/>
          </a:xfrm>
        </p:spPr>
        <p:txBody>
          <a:bodyPr>
            <a:normAutofit/>
          </a:bodyPr>
          <a:lstStyle/>
          <a:p>
            <a:pPr rtl="1"/>
            <a:r>
              <a:rPr lang="en-US" b="1" dirty="0" err="1"/>
              <a:t>Tzipporah</a:t>
            </a:r>
            <a:r>
              <a:rPr lang="en-US" b="1" dirty="0"/>
              <a:t> </a:t>
            </a:r>
            <a:r>
              <a:rPr lang="en-US" b="1" dirty="0" err="1"/>
              <a:t>Malkah</a:t>
            </a:r>
            <a:r>
              <a:rPr lang="en-US" b="1" dirty="0"/>
              <a:t> "</a:t>
            </a:r>
            <a:r>
              <a:rPr lang="en-US" b="1" dirty="0" err="1"/>
              <a:t>Tzipi</a:t>
            </a:r>
            <a:r>
              <a:rPr lang="en-US" b="1" dirty="0"/>
              <a:t>" </a:t>
            </a:r>
            <a:r>
              <a:rPr lang="en-US" b="1" dirty="0" err="1"/>
              <a:t>Livni</a:t>
            </a:r>
            <a:r>
              <a:rPr lang="en-US" dirty="0"/>
              <a:t> </a:t>
            </a:r>
          </a:p>
        </p:txBody>
      </p:sp>
      <p:pic>
        <p:nvPicPr>
          <p:cNvPr id="11266" name="il_fi" descr="3073566153_f30a8dbc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7" y="0"/>
            <a:ext cx="5278403"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588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ISRAELI WOMAN WHO Make a change</a:t>
            </a:r>
            <a:endParaRPr lang="en-US" dirty="0"/>
          </a:p>
        </p:txBody>
      </p:sp>
      <p:pic>
        <p:nvPicPr>
          <p:cNvPr id="7170" name="Picture 2" descr="http://megafon-news.co.il/asys/wp-content/uploads/2013/02/Ruth_Calderon.dan-bar-dov-D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83" y="1435680"/>
            <a:ext cx="9254284" cy="615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189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en-US" dirty="0" err="1"/>
              <a:t>Orna</a:t>
            </a:r>
            <a:r>
              <a:rPr lang="en-US" dirty="0"/>
              <a:t> </a:t>
            </a:r>
            <a:r>
              <a:rPr lang="en-US" dirty="0" err="1"/>
              <a:t>Barbivai</a:t>
            </a:r>
            <a:r>
              <a:rPr lang="en-US" dirty="0"/>
              <a:t> </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0" descr="399px-Orna_Barbiv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87424"/>
            <a:ext cx="4867275" cy="7534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7991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Orna Barbivai is a general in the </a:t>
            </a: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4" tooltip="Israel Defense Forces"/>
              </a:rPr>
              <a:t>Israel Defense Forces</a:t>
            </a: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and the current head of its </a:t>
            </a: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5" tooltip="Manpower Directorate"/>
              </a:rPr>
              <a:t>Manpower Directorate</a:t>
            </a: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She was the </a:t>
            </a: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6" tooltip="Women in the Israel Defense Forces"/>
              </a:rPr>
              <a:t>first woman</a:t>
            </a: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to be made Aluf, the IDF's </a:t>
            </a: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7" tooltip="Israel Defense Forces ranks"/>
              </a:rPr>
              <a:t>second highest rank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6065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7" name="Rectangle 6"/>
          <p:cNvSpPr/>
          <p:nvPr/>
        </p:nvSpPr>
        <p:spPr>
          <a:xfrm>
            <a:off x="395536" y="2132856"/>
            <a:ext cx="8136904" cy="2031325"/>
          </a:xfrm>
          <a:prstGeom prst="rect">
            <a:avLst/>
          </a:prstGeom>
        </p:spPr>
        <p:txBody>
          <a:bodyPr wrap="square">
            <a:spAutoFit/>
          </a:bodyPr>
          <a:lstStyle/>
          <a:p>
            <a:pPr lvl="1"/>
            <a:r>
              <a:rPr lang="en-US" dirty="0" smtClean="0">
                <a:latin typeface="Arial" pitchFamily="34" charset="0"/>
                <a:cs typeface="Arial" pitchFamily="34" charset="0"/>
              </a:rPr>
              <a:t>- Aside from having a woman Prime Minister, Golda Meir, in the 1970s, Israel is still far behind its competing countries in progression of women</a:t>
            </a:r>
          </a:p>
          <a:p>
            <a:pPr lvl="1"/>
            <a:r>
              <a:rPr lang="en-US" dirty="0" smtClean="0">
                <a:latin typeface="Arial" pitchFamily="34" charset="0"/>
                <a:cs typeface="Arial" pitchFamily="34" charset="0"/>
              </a:rPr>
              <a:t>in government</a:t>
            </a:r>
          </a:p>
          <a:p>
            <a:pPr lvl="1"/>
            <a:endParaRPr lang="en-US" dirty="0">
              <a:latin typeface="Arial" pitchFamily="34" charset="0"/>
              <a:cs typeface="Arial" pitchFamily="34" charset="0"/>
            </a:endParaRPr>
          </a:p>
          <a:p>
            <a:pPr lvl="1"/>
            <a:r>
              <a:rPr lang="en-US" dirty="0" smtClean="0">
                <a:latin typeface="Arial" pitchFamily="34" charset="0"/>
                <a:cs typeface="Arial" pitchFamily="34" charset="0"/>
              </a:rPr>
              <a:t>- It is important to not that Meir, while breaking the barrier for Israeli women, was an exception and did not advance a feminist agenda as Prime Minister</a:t>
            </a:r>
          </a:p>
        </p:txBody>
      </p:sp>
    </p:spTree>
    <p:extLst>
      <p:ext uri="{BB962C8B-B14F-4D97-AF65-F5344CB8AC3E}">
        <p14:creationId xmlns:p14="http://schemas.microsoft.com/office/powerpoint/2010/main" val="86824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il_fi" descr="ministra-israeli-golda-meir-1898-1978_1_758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18"/>
            <a:ext cx="5580112" cy="687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062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abc770.org/sites/default/files/imagecache/article_wide/2004-09%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5972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802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10" name="TextBox 9"/>
          <p:cNvSpPr txBox="1"/>
          <p:nvPr/>
        </p:nvSpPr>
        <p:spPr>
          <a:xfrm>
            <a:off x="878904" y="1556792"/>
            <a:ext cx="8229600" cy="553998"/>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Women and </a:t>
            </a:r>
            <a:r>
              <a:rPr lang="en-US" sz="3000" dirty="0" smtClean="0">
                <a:solidFill>
                  <a:srgbClr val="7030A0"/>
                </a:solidFill>
                <a:latin typeface="Arial" pitchFamily="34" charset="0"/>
                <a:cs typeface="Arial" pitchFamily="34" charset="0"/>
              </a:rPr>
              <a:t>Religious Freedom</a:t>
            </a:r>
            <a:endParaRPr lang="en-US" sz="3000" dirty="0">
              <a:solidFill>
                <a:srgbClr val="7030A0"/>
              </a:solidFill>
              <a:latin typeface="Arial" pitchFamily="34" charset="0"/>
              <a:cs typeface="Arial" pitchFamily="34" charset="0"/>
            </a:endParaRPr>
          </a:p>
        </p:txBody>
      </p:sp>
      <p:sp>
        <p:nvSpPr>
          <p:cNvPr id="11" name="TextBox 10"/>
          <p:cNvSpPr txBox="1"/>
          <p:nvPr/>
        </p:nvSpPr>
        <p:spPr>
          <a:xfrm>
            <a:off x="870520" y="2132857"/>
            <a:ext cx="8670032" cy="2308324"/>
          </a:xfrm>
          <a:prstGeom prst="rect">
            <a:avLst/>
          </a:prstGeom>
          <a:noFill/>
        </p:spPr>
        <p:txBody>
          <a:bodyPr wrap="square" rtlCol="0">
            <a:spAutoFit/>
          </a:bodyPr>
          <a:lstStyle/>
          <a:p>
            <a:pPr eaLnBrk="1" hangingPunct="1"/>
            <a:r>
              <a:rPr lang="en-US" dirty="0" smtClean="0">
                <a:latin typeface="Arial" pitchFamily="34" charset="0"/>
                <a:cs typeface="Arial" pitchFamily="34" charset="0"/>
              </a:rPr>
              <a:t>- Unlike the U.S., because Israel is both a democratic state and a Jewish</a:t>
            </a:r>
          </a:p>
          <a:p>
            <a:pPr eaLnBrk="1" hangingPunct="1"/>
            <a:r>
              <a:rPr lang="en-US" dirty="0" smtClean="0">
                <a:latin typeface="Arial" pitchFamily="34" charset="0"/>
                <a:cs typeface="Arial" pitchFamily="34" charset="0"/>
              </a:rPr>
              <a:t>state, religion and government overlap</a:t>
            </a:r>
          </a:p>
          <a:p>
            <a:pPr eaLnBrk="1" hangingPunct="1">
              <a:buFont typeface="Arial"/>
              <a:buChar char="•"/>
            </a:pP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 This impacts the character and legislation of Israel, especially with</a:t>
            </a:r>
          </a:p>
          <a:p>
            <a:pPr eaLnBrk="1" hangingPunct="1"/>
            <a:r>
              <a:rPr lang="en-US" dirty="0" smtClean="0">
                <a:latin typeface="Arial" pitchFamily="34" charset="0"/>
                <a:cs typeface="Arial" pitchFamily="34" charset="0"/>
              </a:rPr>
              <a:t>regard to the relationship between religious and secular Jews</a:t>
            </a:r>
          </a:p>
          <a:p>
            <a:pPr eaLnBrk="1" hangingPunct="1">
              <a:buFont typeface="Arial"/>
              <a:buChar char="•"/>
            </a:pPr>
            <a:endParaRPr lang="en-US" dirty="0" smtClean="0">
              <a:latin typeface="Arial" pitchFamily="34" charset="0"/>
              <a:cs typeface="Arial" pitchFamily="34" charset="0"/>
            </a:endParaRPr>
          </a:p>
          <a:p>
            <a:pPr eaLnBrk="1" hangingPunct="1">
              <a:buFontTx/>
              <a:buChar char="-"/>
            </a:pPr>
            <a:r>
              <a:rPr lang="en-US" dirty="0" smtClean="0">
                <a:latin typeface="Arial" pitchFamily="34" charset="0"/>
                <a:cs typeface="Arial" pitchFamily="34" charset="0"/>
              </a:rPr>
              <a:t>The Rabbinical Court’s Jurisdiction Law of 1953 placed the authority</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for marriage and divorce in the hands of the Orthodox religious establishment</a:t>
            </a:r>
          </a:p>
        </p:txBody>
      </p:sp>
    </p:spTree>
    <p:extLst>
      <p:ext uri="{BB962C8B-B14F-4D97-AF65-F5344CB8AC3E}">
        <p14:creationId xmlns:p14="http://schemas.microsoft.com/office/powerpoint/2010/main" val="3308022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7" name="Rectangle 6"/>
          <p:cNvSpPr/>
          <p:nvPr/>
        </p:nvSpPr>
        <p:spPr>
          <a:xfrm>
            <a:off x="899592" y="1988840"/>
            <a:ext cx="7776864" cy="1200329"/>
          </a:xfrm>
          <a:prstGeom prst="rect">
            <a:avLst/>
          </a:prstGeom>
        </p:spPr>
        <p:txBody>
          <a:bodyPr wrap="square">
            <a:spAutoFit/>
          </a:bodyPr>
          <a:lstStyle/>
          <a:p>
            <a:r>
              <a:rPr lang="en-US" dirty="0" smtClean="0">
                <a:latin typeface="Arial" pitchFamily="34" charset="0"/>
                <a:cs typeface="Arial" pitchFamily="34" charset="0"/>
              </a:rPr>
              <a:t>There is a struggle over pluralism within Judaism:</a:t>
            </a:r>
          </a:p>
          <a:p>
            <a:pPr lvl="1">
              <a:buFont typeface="Arial"/>
              <a:buChar char="•"/>
            </a:pPr>
            <a:r>
              <a:rPr lang="en-US" dirty="0" smtClean="0">
                <a:latin typeface="Arial" pitchFamily="34" charset="0"/>
                <a:cs typeface="Arial" pitchFamily="34" charset="0"/>
              </a:rPr>
              <a:t> Israel recognizes the Orthodox streams of Judaism</a:t>
            </a:r>
          </a:p>
          <a:p>
            <a:pPr lvl="1">
              <a:buFont typeface="Arial"/>
              <a:buChar char="•"/>
            </a:pPr>
            <a:r>
              <a:rPr lang="en-US" dirty="0" smtClean="0">
                <a:latin typeface="Arial" pitchFamily="34" charset="0"/>
                <a:cs typeface="Arial" pitchFamily="34" charset="0"/>
              </a:rPr>
              <a:t> The Reform and Conservative movements are forced to fight for recognition</a:t>
            </a:r>
          </a:p>
        </p:txBody>
      </p:sp>
    </p:spTree>
    <p:extLst>
      <p:ext uri="{BB962C8B-B14F-4D97-AF65-F5344CB8AC3E}">
        <p14:creationId xmlns:p14="http://schemas.microsoft.com/office/powerpoint/2010/main" val="3562804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8" name="TextBox 7"/>
          <p:cNvSpPr txBox="1"/>
          <p:nvPr/>
        </p:nvSpPr>
        <p:spPr>
          <a:xfrm>
            <a:off x="899592" y="1556793"/>
            <a:ext cx="7704856" cy="553998"/>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Women and </a:t>
            </a:r>
            <a:r>
              <a:rPr lang="en-US" sz="3000" dirty="0" smtClean="0">
                <a:solidFill>
                  <a:srgbClr val="7030A0"/>
                </a:solidFill>
                <a:latin typeface="Arial" pitchFamily="34" charset="0"/>
                <a:cs typeface="Arial" pitchFamily="34" charset="0"/>
              </a:rPr>
              <a:t>Religious Freedom: Failures</a:t>
            </a:r>
            <a:endParaRPr lang="en-US" sz="3000" dirty="0">
              <a:solidFill>
                <a:srgbClr val="7030A0"/>
              </a:solidFill>
              <a:latin typeface="Arial" pitchFamily="34" charset="0"/>
              <a:cs typeface="Arial" pitchFamily="34" charset="0"/>
            </a:endParaRPr>
          </a:p>
        </p:txBody>
      </p:sp>
      <p:sp>
        <p:nvSpPr>
          <p:cNvPr id="9" name="TextBox 8"/>
          <p:cNvSpPr txBox="1"/>
          <p:nvPr/>
        </p:nvSpPr>
        <p:spPr>
          <a:xfrm>
            <a:off x="914400" y="2132856"/>
            <a:ext cx="8229600" cy="2862322"/>
          </a:xfrm>
          <a:prstGeom prst="rect">
            <a:avLst/>
          </a:prstGeom>
          <a:noFill/>
        </p:spPr>
        <p:txBody>
          <a:bodyPr wrap="square" rtlCol="0">
            <a:spAutoFit/>
          </a:bodyPr>
          <a:lstStyle/>
          <a:p>
            <a:pPr eaLnBrk="1" hangingPunct="1">
              <a:buFontTx/>
              <a:buChar char="-"/>
            </a:pPr>
            <a:r>
              <a:rPr lang="en-US" dirty="0" smtClean="0">
                <a:latin typeface="Arial" pitchFamily="34" charset="0"/>
                <a:cs typeface="Arial" pitchFamily="34" charset="0"/>
              </a:rPr>
              <a:t>Every year, a proposal to certify civil marriage and divorce as an</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alternative to religious marriage is raised in the Knesset</a:t>
            </a:r>
          </a:p>
          <a:p>
            <a:pPr eaLnBrk="1" hangingPunct="1">
              <a:buFont typeface="Arial"/>
              <a:buChar char="•"/>
            </a:pP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 There is a struggle to return the social article to the Abortions Law, according to which women may abort for social reasons and not just health reasons</a:t>
            </a:r>
          </a:p>
          <a:p>
            <a:pPr eaLnBrk="1" hangingPunct="1">
              <a:buFont typeface="Arial"/>
              <a:buChar char="•"/>
            </a:pP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 There is a struggle over the right of women to pray at the Western Wall</a:t>
            </a:r>
          </a:p>
          <a:p>
            <a:pPr eaLnBrk="1" hangingPunct="1">
              <a:buFont typeface="Arial"/>
              <a:buChar char="•"/>
            </a:pP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 There is a struggle over the right of women to serve as Rabbis</a:t>
            </a:r>
          </a:p>
          <a:p>
            <a:pPr eaLnBrk="1" hangingPunct="1">
              <a:buFont typeface="Arial"/>
              <a:buChar char="•"/>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565488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10" name="TextBox 9"/>
          <p:cNvSpPr txBox="1"/>
          <p:nvPr/>
        </p:nvSpPr>
        <p:spPr>
          <a:xfrm>
            <a:off x="899592" y="1556793"/>
            <a:ext cx="8136904" cy="553998"/>
          </a:xfrm>
          <a:prstGeom prst="rect">
            <a:avLst/>
          </a:prstGeom>
          <a:noFill/>
        </p:spPr>
        <p:txBody>
          <a:bodyPr wrap="square" rtlCol="0">
            <a:spAutoFit/>
          </a:bodyPr>
          <a:lstStyle/>
          <a:p>
            <a:r>
              <a:rPr lang="en-US" sz="3000" b="1" spc="-150" dirty="0" smtClean="0">
                <a:solidFill>
                  <a:srgbClr val="7030A0"/>
                </a:solidFill>
                <a:latin typeface="Arial" pitchFamily="34" charset="0"/>
                <a:cs typeface="Arial" pitchFamily="34" charset="0"/>
              </a:rPr>
              <a:t>Women and </a:t>
            </a:r>
            <a:r>
              <a:rPr lang="en-US" sz="3000" dirty="0" smtClean="0">
                <a:solidFill>
                  <a:srgbClr val="7030A0"/>
                </a:solidFill>
                <a:latin typeface="Arial" pitchFamily="34" charset="0"/>
                <a:cs typeface="Arial" pitchFamily="34" charset="0"/>
              </a:rPr>
              <a:t>Religious Freedom: Achievements</a:t>
            </a:r>
          </a:p>
        </p:txBody>
      </p:sp>
      <p:sp>
        <p:nvSpPr>
          <p:cNvPr id="11" name="TextBox 10"/>
          <p:cNvSpPr txBox="1"/>
          <p:nvPr/>
        </p:nvSpPr>
        <p:spPr>
          <a:xfrm>
            <a:off x="899592" y="2204864"/>
            <a:ext cx="8305800" cy="3139321"/>
          </a:xfrm>
          <a:prstGeom prst="rect">
            <a:avLst/>
          </a:prstGeom>
          <a:noFill/>
        </p:spPr>
        <p:txBody>
          <a:bodyPr wrap="square" rtlCol="0">
            <a:spAutoFit/>
          </a:bodyPr>
          <a:lstStyle/>
          <a:p>
            <a:pPr eaLnBrk="1" hangingPunct="1">
              <a:buFontTx/>
              <a:buChar char="-"/>
            </a:pPr>
            <a:r>
              <a:rPr lang="en-US" dirty="0" smtClean="0">
                <a:latin typeface="Arial" pitchFamily="34" charset="0"/>
                <a:cs typeface="Arial" pitchFamily="34" charset="0"/>
              </a:rPr>
              <a:t> The establishment of family courts in 1994 abrogated the exclusive</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control of the rabbinical courts</a:t>
            </a:r>
          </a:p>
          <a:p>
            <a:pPr eaLnBrk="1" hangingPunct="1">
              <a:buFont typeface="Arial"/>
              <a:buChar char="•"/>
            </a:pPr>
            <a:endParaRPr lang="en-US" dirty="0" smtClean="0">
              <a:latin typeface="Arial" pitchFamily="34" charset="0"/>
              <a:cs typeface="Arial" pitchFamily="34" charset="0"/>
            </a:endParaRPr>
          </a:p>
          <a:p>
            <a:pPr eaLnBrk="1" hangingPunct="1">
              <a:buFontTx/>
              <a:buChar char="-"/>
            </a:pPr>
            <a:r>
              <a:rPr lang="en-US" dirty="0" smtClean="0">
                <a:latin typeface="Arial" pitchFamily="34" charset="0"/>
                <a:cs typeface="Arial" pitchFamily="34" charset="0"/>
              </a:rPr>
              <a:t>The advancement of legislation to rescue ‘chained women’ (</a:t>
            </a:r>
            <a:r>
              <a:rPr lang="en-US" i="1" dirty="0" err="1" smtClean="0">
                <a:latin typeface="Arial" pitchFamily="34" charset="0"/>
                <a:cs typeface="Arial" pitchFamily="34" charset="0"/>
              </a:rPr>
              <a:t>agunot</a:t>
            </a:r>
            <a:r>
              <a:rPr lang="en-US" dirty="0" smtClean="0">
                <a:latin typeface="Arial" pitchFamily="34" charset="0"/>
                <a:cs typeface="Arial" pitchFamily="34" charset="0"/>
              </a:rPr>
              <a:t>)</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 from their husbands’ refusal to grant a divorce</a:t>
            </a:r>
          </a:p>
          <a:p>
            <a:pPr eaLnBrk="1" hangingPunct="1">
              <a:buFont typeface="Arial"/>
              <a:buChar char="•"/>
            </a:pP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 The increased number of Ultra-Orthodox women in higher education, especially due to the establishment of Ultra-Orthodox colleges for women</a:t>
            </a:r>
          </a:p>
          <a:p>
            <a:pPr eaLnBrk="1" hangingPunct="1">
              <a:buFont typeface="Arial"/>
              <a:buChar char="•"/>
            </a:pPr>
            <a:endParaRPr lang="en-US" dirty="0" smtClean="0">
              <a:latin typeface="Arial" pitchFamily="34" charset="0"/>
              <a:cs typeface="Arial" pitchFamily="34" charset="0"/>
            </a:endParaRPr>
          </a:p>
          <a:p>
            <a:pPr eaLnBrk="1" hangingPunct="1">
              <a:buFontTx/>
              <a:buChar char="-"/>
            </a:pPr>
            <a:r>
              <a:rPr lang="en-US" dirty="0" smtClean="0">
                <a:latin typeface="Arial" pitchFamily="34" charset="0"/>
                <a:cs typeface="Arial" pitchFamily="34" charset="0"/>
              </a:rPr>
              <a:t>Increased steps to professionally train and integrate Ultra-Orthodox</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women into the workforce</a:t>
            </a:r>
          </a:p>
        </p:txBody>
      </p:sp>
    </p:spTree>
    <p:extLst>
      <p:ext uri="{BB962C8B-B14F-4D97-AF65-F5344CB8AC3E}">
        <p14:creationId xmlns:p14="http://schemas.microsoft.com/office/powerpoint/2010/main" val="2236122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7" name="TextBox 6"/>
          <p:cNvSpPr txBox="1"/>
          <p:nvPr/>
        </p:nvSpPr>
        <p:spPr>
          <a:xfrm>
            <a:off x="899592" y="1556792"/>
            <a:ext cx="4176464" cy="553998"/>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Arab Women in Israel</a:t>
            </a:r>
            <a:endParaRPr lang="en-US" sz="3000" b="1" dirty="0">
              <a:solidFill>
                <a:srgbClr val="7030A0"/>
              </a:solidFill>
              <a:latin typeface="Arial" pitchFamily="34" charset="0"/>
              <a:cs typeface="Arial" pitchFamily="34" charset="0"/>
            </a:endParaRPr>
          </a:p>
        </p:txBody>
      </p:sp>
      <p:sp>
        <p:nvSpPr>
          <p:cNvPr id="8" name="TextBox 7"/>
          <p:cNvSpPr txBox="1"/>
          <p:nvPr/>
        </p:nvSpPr>
        <p:spPr>
          <a:xfrm>
            <a:off x="899592" y="2132856"/>
            <a:ext cx="8534400" cy="3139321"/>
          </a:xfrm>
          <a:prstGeom prst="rect">
            <a:avLst/>
          </a:prstGeom>
          <a:noFill/>
        </p:spPr>
        <p:txBody>
          <a:bodyPr wrap="square" rtlCol="0">
            <a:spAutoFit/>
          </a:bodyPr>
          <a:lstStyle/>
          <a:p>
            <a:pPr eaLnBrk="1" hangingPunct="1"/>
            <a:r>
              <a:rPr lang="en-US" dirty="0" smtClean="0">
                <a:latin typeface="Arial" pitchFamily="34" charset="0"/>
                <a:cs typeface="Arial" pitchFamily="34" charset="0"/>
              </a:rPr>
              <a:t>- Arab women suffer from a double dose of discrimination: both as Arabs</a:t>
            </a:r>
          </a:p>
          <a:p>
            <a:pPr eaLnBrk="1" hangingPunct="1"/>
            <a:r>
              <a:rPr lang="en-US" dirty="0" smtClean="0">
                <a:latin typeface="Arial" pitchFamily="34" charset="0"/>
                <a:cs typeface="Arial" pitchFamily="34" charset="0"/>
              </a:rPr>
              <a:t> (who make up only 20% of the total Israeli population), and as women</a:t>
            </a:r>
          </a:p>
          <a:p>
            <a:pPr eaLnBrk="1" hangingPunct="1">
              <a:buFont typeface="Arial"/>
              <a:buChar char="•"/>
            </a:pP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 Their participation in the workforce is a mere 22%, less than half of the</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figure for Jewish women, severely hampering their growth and integration</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into society and politics</a:t>
            </a:r>
          </a:p>
          <a:p>
            <a:pPr eaLnBrk="1" hangingPunct="1">
              <a:buFont typeface="Arial"/>
              <a:buChar char="•"/>
            </a:pP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 The patriarchal culture of Israeli Arabs has been slower to unravel than</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 in the Jewish sector.  Concepts such as “honor killings,” “ownership and</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 control of the wife by the husband”, and arranged marriages are more</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 common</a:t>
            </a:r>
          </a:p>
        </p:txBody>
      </p:sp>
    </p:spTree>
    <p:extLst>
      <p:ext uri="{BB962C8B-B14F-4D97-AF65-F5344CB8AC3E}">
        <p14:creationId xmlns:p14="http://schemas.microsoft.com/office/powerpoint/2010/main" val="948215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5" cstate="print"/>
          <a:stretch>
            <a:fillRect/>
          </a:stretch>
        </p:blipFill>
        <p:spPr>
          <a:xfrm>
            <a:off x="683568" y="5661248"/>
            <a:ext cx="2102726" cy="1080000"/>
          </a:xfrm>
          <a:prstGeom prst="rect">
            <a:avLst/>
          </a:prstGeom>
        </p:spPr>
      </p:pic>
      <p:sp>
        <p:nvSpPr>
          <p:cNvPr id="8" name="TextBox 7"/>
          <p:cNvSpPr txBox="1"/>
          <p:nvPr/>
        </p:nvSpPr>
        <p:spPr>
          <a:xfrm>
            <a:off x="899592" y="2132856"/>
            <a:ext cx="8534400" cy="3139321"/>
          </a:xfrm>
          <a:prstGeom prst="rect">
            <a:avLst/>
          </a:prstGeom>
          <a:noFill/>
        </p:spPr>
        <p:txBody>
          <a:bodyPr wrap="square" rtlCol="0">
            <a:spAutoFit/>
          </a:bodyPr>
          <a:lstStyle/>
          <a:p>
            <a:pPr>
              <a:defRPr/>
            </a:pPr>
            <a:r>
              <a:rPr lang="en-US" dirty="0" smtClean="0">
                <a:latin typeface="Arial" pitchFamily="34" charset="0"/>
                <a:cs typeface="Arial" pitchFamily="34" charset="0"/>
              </a:rPr>
              <a:t>The </a:t>
            </a:r>
            <a:r>
              <a:rPr lang="en-US" dirty="0">
                <a:latin typeface="Arial" pitchFamily="34" charset="0"/>
                <a:cs typeface="Arial" pitchFamily="34" charset="0"/>
              </a:rPr>
              <a:t>patriarchal worldview views men as fighters and nurturers</a:t>
            </a:r>
          </a:p>
          <a:p>
            <a:pPr>
              <a:defRPr/>
            </a:pPr>
            <a:endParaRPr lang="en-US" dirty="0">
              <a:latin typeface="Arial" pitchFamily="34" charset="0"/>
              <a:cs typeface="Arial" pitchFamily="34" charset="0"/>
            </a:endParaRPr>
          </a:p>
          <a:p>
            <a:pPr>
              <a:defRPr/>
            </a:pPr>
            <a:r>
              <a:rPr lang="en-US" dirty="0">
                <a:latin typeface="Arial" pitchFamily="34" charset="0"/>
                <a:cs typeface="Arial" pitchFamily="34" charset="0"/>
              </a:rPr>
              <a:t>Women’s movements have called this “social order” into question</a:t>
            </a:r>
            <a:r>
              <a:rPr lang="en-US" dirty="0" smtClean="0">
                <a:latin typeface="Arial" pitchFamily="34" charset="0"/>
                <a:cs typeface="Arial" pitchFamily="34" charset="0"/>
              </a:rPr>
              <a:t>,</a:t>
            </a:r>
          </a:p>
          <a:p>
            <a:pPr>
              <a:defRPr/>
            </a:pPr>
            <a:r>
              <a:rPr lang="en-US" dirty="0" smtClean="0">
                <a:latin typeface="Arial" pitchFamily="34" charset="0"/>
                <a:cs typeface="Arial" pitchFamily="34" charset="0"/>
              </a:rPr>
              <a:t>with </a:t>
            </a:r>
            <a:r>
              <a:rPr lang="en-US" dirty="0">
                <a:latin typeface="Arial" pitchFamily="34" charset="0"/>
                <a:cs typeface="Arial" pitchFamily="34" charset="0"/>
              </a:rPr>
              <a:t>two main objectives:</a:t>
            </a:r>
          </a:p>
          <a:p>
            <a:pPr>
              <a:defRPr/>
            </a:pPr>
            <a:endParaRPr lang="en-US" dirty="0">
              <a:latin typeface="Arial" pitchFamily="34" charset="0"/>
              <a:cs typeface="Arial" pitchFamily="34" charset="0"/>
            </a:endParaRPr>
          </a:p>
          <a:p>
            <a:pPr marL="342900" indent="-342900">
              <a:buFont typeface="+mj-lt"/>
              <a:buAutoNum type="arabicPeriod"/>
              <a:defRPr/>
            </a:pPr>
            <a:r>
              <a:rPr lang="en-US" dirty="0">
                <a:latin typeface="Arial" pitchFamily="34" charset="0"/>
                <a:cs typeface="Arial" pitchFamily="34" charset="0"/>
              </a:rPr>
              <a:t>On one hand, the feminist movement generally opposes war and militarism, and instead emphasizes values of humanism, finding common ground, and mediation</a:t>
            </a:r>
          </a:p>
          <a:p>
            <a:pPr marL="342900" indent="-342900">
              <a:buFont typeface="+mj-lt"/>
              <a:buAutoNum type="arabicPeriod"/>
              <a:defRPr/>
            </a:pPr>
            <a:r>
              <a:rPr lang="en-US" dirty="0" smtClean="0">
                <a:latin typeface="Arial" pitchFamily="34" charset="0"/>
                <a:cs typeface="Arial" pitchFamily="34" charset="0"/>
              </a:rPr>
              <a:t>On </a:t>
            </a:r>
            <a:r>
              <a:rPr lang="en-US" dirty="0">
                <a:latin typeface="Arial" pitchFamily="34" charset="0"/>
                <a:cs typeface="Arial" pitchFamily="34" charset="0"/>
              </a:rPr>
              <a:t>the other hand, women have claimed that as long as countries have militaries, service should be open to women as well to ensure equality </a:t>
            </a:r>
            <a:r>
              <a:rPr lang="en-US" dirty="0" smtClean="0">
                <a:latin typeface="Arial" pitchFamily="34" charset="0"/>
                <a:cs typeface="Arial" pitchFamily="34" charset="0"/>
              </a:rPr>
              <a:t>and</a:t>
            </a:r>
          </a:p>
          <a:p>
            <a:pPr marL="342900" indent="-342900">
              <a:defRPr/>
            </a:pPr>
            <a:r>
              <a:rPr lang="en-US" dirty="0">
                <a:latin typeface="Arial" pitchFamily="34" charset="0"/>
                <a:cs typeface="Arial" pitchFamily="34" charset="0"/>
              </a:rPr>
              <a:t> </a:t>
            </a:r>
            <a:r>
              <a:rPr lang="en-US" dirty="0" smtClean="0">
                <a:latin typeface="Arial" pitchFamily="34" charset="0"/>
                <a:cs typeface="Arial" pitchFamily="34" charset="0"/>
              </a:rPr>
              <a:t>     to </a:t>
            </a:r>
            <a:r>
              <a:rPr lang="en-US" dirty="0">
                <a:latin typeface="Arial" pitchFamily="34" charset="0"/>
                <a:cs typeface="Arial" pitchFamily="34" charset="0"/>
              </a:rPr>
              <a:t>refine the behavior of combatants in training and in battle</a:t>
            </a:r>
          </a:p>
        </p:txBody>
      </p:sp>
      <p:sp>
        <p:nvSpPr>
          <p:cNvPr id="9" name="TextBox 8"/>
          <p:cNvSpPr txBox="1"/>
          <p:nvPr/>
        </p:nvSpPr>
        <p:spPr>
          <a:xfrm>
            <a:off x="899592" y="1556792"/>
            <a:ext cx="8077200" cy="553998"/>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Women in the IDF</a:t>
            </a:r>
            <a:endParaRPr lang="en-US" sz="30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884648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7" name="TextBox 6"/>
          <p:cNvSpPr txBox="1"/>
          <p:nvPr/>
        </p:nvSpPr>
        <p:spPr>
          <a:xfrm>
            <a:off x="899592" y="1772816"/>
            <a:ext cx="7992888" cy="3139321"/>
          </a:xfrm>
          <a:prstGeom prst="rect">
            <a:avLst/>
          </a:prstGeom>
          <a:noFill/>
        </p:spPr>
        <p:txBody>
          <a:bodyPr wrap="square" rtlCol="0">
            <a:spAutoFit/>
          </a:bodyPr>
          <a:lstStyle/>
          <a:p>
            <a:pPr eaLnBrk="1" hangingPunct="1"/>
            <a:r>
              <a:rPr lang="en-US" dirty="0" smtClean="0">
                <a:latin typeface="Arial" pitchFamily="34" charset="0"/>
                <a:cs typeface="Arial" pitchFamily="34" charset="0"/>
              </a:rPr>
              <a:t>3. Israel is the only country in the world with compulsory military service for</a:t>
            </a:r>
          </a:p>
          <a:p>
            <a:pPr eaLnBrk="1" hangingPunct="1"/>
            <a:r>
              <a:rPr lang="en-US" dirty="0" smtClean="0">
                <a:latin typeface="Arial" pitchFamily="34" charset="0"/>
                <a:cs typeface="Arial" pitchFamily="34" charset="0"/>
              </a:rPr>
              <a:t>   all men and women when they reach the</a:t>
            </a:r>
          </a:p>
          <a:p>
            <a:pPr eaLnBrk="1" hangingPunct="1"/>
            <a:r>
              <a:rPr lang="en-US" dirty="0" smtClean="0">
                <a:latin typeface="Arial" pitchFamily="34" charset="0"/>
                <a:cs typeface="Arial" pitchFamily="34" charset="0"/>
              </a:rPr>
              <a:t>   age of 18, or complete their studies</a:t>
            </a:r>
          </a:p>
          <a:p>
            <a:pPr eaLnBrk="1" hangingPunct="1"/>
            <a:r>
              <a:rPr lang="en-US" dirty="0" smtClean="0">
                <a:latin typeface="Arial" pitchFamily="34" charset="0"/>
                <a:cs typeface="Arial" pitchFamily="34" charset="0"/>
              </a:rPr>
              <a:t>4. Men serve 36 months and women serve</a:t>
            </a:r>
          </a:p>
          <a:p>
            <a:pPr eaLnBrk="1" hangingPunct="1"/>
            <a:r>
              <a:rPr lang="en-US" dirty="0" smtClean="0">
                <a:latin typeface="Arial" pitchFamily="34" charset="0"/>
                <a:cs typeface="Arial" pitchFamily="34" charset="0"/>
              </a:rPr>
              <a:t>    20 months</a:t>
            </a:r>
          </a:p>
          <a:p>
            <a:pPr eaLnBrk="1" hangingPunct="1"/>
            <a:r>
              <a:rPr lang="en-US" dirty="0" smtClean="0">
                <a:latin typeface="Arial" pitchFamily="34" charset="0"/>
                <a:cs typeface="Arial" pitchFamily="34" charset="0"/>
              </a:rPr>
              <a:t>5. The 1986 Defense Service Law</a:t>
            </a:r>
          </a:p>
          <a:p>
            <a:pPr eaLnBrk="1" hangingPunct="1"/>
            <a:r>
              <a:rPr lang="en-US" dirty="0" smtClean="0">
                <a:latin typeface="Arial" pitchFamily="34" charset="0"/>
                <a:cs typeface="Arial" pitchFamily="34" charset="0"/>
              </a:rPr>
              <a:t>    establishes that religious women are</a:t>
            </a:r>
          </a:p>
          <a:p>
            <a:pPr eaLnBrk="1" hangingPunct="1"/>
            <a:r>
              <a:rPr lang="en-US" dirty="0" smtClean="0">
                <a:latin typeface="Arial" pitchFamily="34" charset="0"/>
                <a:cs typeface="Arial" pitchFamily="34" charset="0"/>
              </a:rPr>
              <a:t>    exempt from military service.</a:t>
            </a:r>
          </a:p>
          <a:p>
            <a:pPr eaLnBrk="1" hangingPunct="1"/>
            <a:r>
              <a:rPr lang="en-US" dirty="0" smtClean="0">
                <a:latin typeface="Arial" pitchFamily="34" charset="0"/>
                <a:cs typeface="Arial" pitchFamily="34" charset="0"/>
              </a:rPr>
              <a:t>    Those who wish may enlist in the</a:t>
            </a:r>
          </a:p>
          <a:p>
            <a:pPr eaLnBrk="1" hangingPunct="1"/>
            <a:r>
              <a:rPr lang="en-US" dirty="0" smtClean="0">
                <a:latin typeface="Arial" pitchFamily="34" charset="0"/>
                <a:cs typeface="Arial" pitchFamily="34" charset="0"/>
              </a:rPr>
              <a:t>    National Service, where they are active</a:t>
            </a:r>
          </a:p>
          <a:p>
            <a:pPr eaLnBrk="1" hangingPunct="1"/>
            <a:r>
              <a:rPr lang="en-US" dirty="0" smtClean="0">
                <a:latin typeface="Arial" pitchFamily="34" charset="0"/>
                <a:cs typeface="Arial" pitchFamily="34" charset="0"/>
              </a:rPr>
              <a:t>    in community service</a:t>
            </a:r>
          </a:p>
        </p:txBody>
      </p:sp>
      <p:pic>
        <p:nvPicPr>
          <p:cNvPr id="8" name="Picture 7" descr="IDF.jpg"/>
          <p:cNvPicPr>
            <a:picLocks noChangeAspect="1"/>
          </p:cNvPicPr>
          <p:nvPr/>
        </p:nvPicPr>
        <p:blipFill>
          <a:blip r:embed="rId5" cstate="print"/>
          <a:stretch>
            <a:fillRect/>
          </a:stretch>
        </p:blipFill>
        <p:spPr>
          <a:xfrm>
            <a:off x="5580112" y="2325959"/>
            <a:ext cx="3298304" cy="2471191"/>
          </a:xfrm>
          <a:prstGeom prst="rect">
            <a:avLst/>
          </a:prstGeom>
        </p:spPr>
      </p:pic>
    </p:spTree>
    <p:extLst>
      <p:ext uri="{BB962C8B-B14F-4D97-AF65-F5344CB8AC3E}">
        <p14:creationId xmlns:p14="http://schemas.microsoft.com/office/powerpoint/2010/main" val="1781325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Alice Miller </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descr="alis miller"/>
          <p:cNvPicPr>
            <a:picLocks noChangeAspect="1" noChangeArrowheads="1"/>
          </p:cNvPicPr>
          <p:nvPr/>
        </p:nvPicPr>
        <p:blipFill>
          <a:blip r:embed="rId3">
            <a:extLst>
              <a:ext uri="{28A0092B-C50C-407E-A947-70E740481C1C}">
                <a14:useLocalDpi xmlns:a14="http://schemas.microsoft.com/office/drawing/2010/main" val="0"/>
              </a:ext>
            </a:extLst>
          </a:blip>
          <a:srcRect r="21774"/>
          <a:stretch>
            <a:fillRect/>
          </a:stretch>
        </p:blipFill>
        <p:spPr bwMode="auto">
          <a:xfrm>
            <a:off x="3085" y="10398"/>
            <a:ext cx="5577027" cy="700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824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9" name="TextBox 8"/>
          <p:cNvSpPr txBox="1"/>
          <p:nvPr/>
        </p:nvSpPr>
        <p:spPr>
          <a:xfrm>
            <a:off x="899592" y="1556792"/>
            <a:ext cx="8077200" cy="553998"/>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Women in the IDF </a:t>
            </a:r>
            <a:r>
              <a:rPr lang="en-US" sz="3000" dirty="0" smtClean="0">
                <a:solidFill>
                  <a:srgbClr val="7030A0"/>
                </a:solidFill>
                <a:latin typeface="Arial" pitchFamily="34" charset="0"/>
                <a:cs typeface="Arial" pitchFamily="34" charset="0"/>
              </a:rPr>
              <a:t>The Case of Alice Miller</a:t>
            </a:r>
            <a:endParaRPr lang="en-US" sz="3000" dirty="0">
              <a:solidFill>
                <a:srgbClr val="7030A0"/>
              </a:solidFill>
              <a:latin typeface="Arial" pitchFamily="34" charset="0"/>
              <a:cs typeface="Arial" pitchFamily="34" charset="0"/>
            </a:endParaRPr>
          </a:p>
        </p:txBody>
      </p:sp>
      <p:sp>
        <p:nvSpPr>
          <p:cNvPr id="10" name="TextBox 9"/>
          <p:cNvSpPr txBox="1"/>
          <p:nvPr/>
        </p:nvSpPr>
        <p:spPr>
          <a:xfrm>
            <a:off x="883096" y="2132856"/>
            <a:ext cx="8153400" cy="3416320"/>
          </a:xfrm>
          <a:prstGeom prst="rect">
            <a:avLst/>
          </a:prstGeom>
          <a:noFill/>
        </p:spPr>
        <p:txBody>
          <a:bodyPr wrap="square" rtlCol="0">
            <a:spAutoFit/>
          </a:bodyPr>
          <a:lstStyle/>
          <a:p>
            <a:pPr eaLnBrk="1" hangingPunct="1">
              <a:buFont typeface="Arial" charset="0"/>
              <a:buNone/>
            </a:pPr>
            <a:r>
              <a:rPr lang="en-US" dirty="0" smtClean="0">
                <a:latin typeface="Arial" pitchFamily="34" charset="0"/>
                <a:cs typeface="Arial" pitchFamily="34" charset="0"/>
              </a:rPr>
              <a:t>In 1995, Alice Miller, together with the Women’s Lobby and women Knesset members, led a campaign against the IDF over her right to join flight training.</a:t>
            </a:r>
          </a:p>
          <a:p>
            <a:pPr eaLnBrk="1" hangingPunct="1"/>
            <a:r>
              <a:rPr lang="en-US" dirty="0" smtClean="0">
                <a:latin typeface="Arial" pitchFamily="34" charset="0"/>
                <a:cs typeface="Arial" pitchFamily="34" charset="0"/>
              </a:rPr>
              <a:t>- The IDF argued that women were physically incompatible for the flight course, and that the State would have to shoulder a large cost to adapt the program for women.</a:t>
            </a:r>
          </a:p>
          <a:p>
            <a:pPr eaLnBrk="1" hangingPunct="1"/>
            <a:r>
              <a:rPr lang="en-US" dirty="0" smtClean="0">
                <a:latin typeface="Arial" pitchFamily="34" charset="0"/>
                <a:cs typeface="Arial" pitchFamily="34" charset="0"/>
              </a:rPr>
              <a:t>- The High Court of Justice ruled that the principle of equality, which comprises one of the state’s cardinal values, justifies and demands the financial investment</a:t>
            </a:r>
          </a:p>
          <a:p>
            <a:pPr eaLnBrk="1" hangingPunct="1"/>
            <a:r>
              <a:rPr lang="en-US" dirty="0" smtClean="0">
                <a:latin typeface="Arial" pitchFamily="34" charset="0"/>
                <a:cs typeface="Arial" pitchFamily="34" charset="0"/>
              </a:rPr>
              <a:t>- Since 1995, the flight course, and in its wake the </a:t>
            </a:r>
            <a:r>
              <a:rPr lang="en-US" dirty="0" err="1" smtClean="0">
                <a:latin typeface="Arial" pitchFamily="34" charset="0"/>
                <a:cs typeface="Arial" pitchFamily="34" charset="0"/>
              </a:rPr>
              <a:t>Shayetet</a:t>
            </a:r>
            <a:r>
              <a:rPr lang="en-US" dirty="0" smtClean="0">
                <a:latin typeface="Arial" pitchFamily="34" charset="0"/>
                <a:cs typeface="Arial" pitchFamily="34" charset="0"/>
              </a:rPr>
              <a:t> Nave Special Force Unit, now enlists women</a:t>
            </a:r>
          </a:p>
          <a:p>
            <a:pPr eaLnBrk="1" hangingPunct="1"/>
            <a:r>
              <a:rPr lang="en-US" dirty="0">
                <a:latin typeface="Arial" pitchFamily="34" charset="0"/>
                <a:cs typeface="Arial" pitchFamily="34" charset="0"/>
              </a:rPr>
              <a:t>-</a:t>
            </a:r>
            <a:r>
              <a:rPr lang="en-US" dirty="0" smtClean="0">
                <a:latin typeface="Arial" pitchFamily="34" charset="0"/>
                <a:cs typeface="Arial" pitchFamily="34" charset="0"/>
              </a:rPr>
              <a:t> In 2000, a law was passed requiring the IDF to open combat service roles to thousands of women</a:t>
            </a:r>
          </a:p>
        </p:txBody>
      </p:sp>
    </p:spTree>
    <p:extLst>
      <p:ext uri="{BB962C8B-B14F-4D97-AF65-F5344CB8AC3E}">
        <p14:creationId xmlns:p14="http://schemas.microsoft.com/office/powerpoint/2010/main" val="2386020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8" name="TextBox 7"/>
          <p:cNvSpPr txBox="1"/>
          <p:nvPr/>
        </p:nvSpPr>
        <p:spPr>
          <a:xfrm>
            <a:off x="899592" y="1196752"/>
            <a:ext cx="8382000" cy="1015663"/>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Achievements in the Advancements</a:t>
            </a:r>
          </a:p>
          <a:p>
            <a:r>
              <a:rPr lang="en-US" sz="3000" dirty="0" smtClean="0">
                <a:solidFill>
                  <a:srgbClr val="7030A0"/>
                </a:solidFill>
                <a:latin typeface="Arial" pitchFamily="34" charset="0"/>
                <a:cs typeface="Arial" pitchFamily="34" charset="0"/>
              </a:rPr>
              <a:t>of Women in Israel</a:t>
            </a:r>
            <a:endParaRPr lang="en-US" sz="3000" dirty="0">
              <a:solidFill>
                <a:srgbClr val="7030A0"/>
              </a:solidFill>
              <a:latin typeface="Arial" pitchFamily="34" charset="0"/>
              <a:cs typeface="Arial" pitchFamily="34" charset="0"/>
            </a:endParaRPr>
          </a:p>
        </p:txBody>
      </p:sp>
      <p:sp>
        <p:nvSpPr>
          <p:cNvPr id="11" name="TextBox 10"/>
          <p:cNvSpPr txBox="1"/>
          <p:nvPr/>
        </p:nvSpPr>
        <p:spPr>
          <a:xfrm>
            <a:off x="870520" y="2348880"/>
            <a:ext cx="8382000" cy="3139321"/>
          </a:xfrm>
          <a:prstGeom prst="rect">
            <a:avLst/>
          </a:prstGeom>
          <a:noFill/>
        </p:spPr>
        <p:txBody>
          <a:bodyPr wrap="square" rtlCol="0">
            <a:spAutoFit/>
          </a:bodyPr>
          <a:lstStyle/>
          <a:p>
            <a:pPr marL="342900" indent="-342900" eaLnBrk="1" hangingPunct="1">
              <a:buFont typeface="+mj-lt"/>
              <a:buAutoNum type="arabicPeriod"/>
            </a:pPr>
            <a:r>
              <a:rPr lang="en-US" dirty="0" smtClean="0">
                <a:latin typeface="Arial" pitchFamily="34" charset="0"/>
                <a:cs typeface="Arial" pitchFamily="34" charset="0"/>
              </a:rPr>
              <a:t>The entry of women into the labor market broadening their importance</a:t>
            </a:r>
          </a:p>
          <a:p>
            <a:pPr marL="342900" indent="-342900" eaLnBrk="1" hangingPunct="1"/>
            <a:r>
              <a:rPr lang="en-US" dirty="0">
                <a:latin typeface="Arial" pitchFamily="34" charset="0"/>
                <a:cs typeface="Arial" pitchFamily="34" charset="0"/>
              </a:rPr>
              <a:t> </a:t>
            </a:r>
            <a:r>
              <a:rPr lang="en-US" dirty="0" smtClean="0">
                <a:latin typeface="Arial" pitchFamily="34" charset="0"/>
                <a:cs typeface="Arial" pitchFamily="34" charset="0"/>
              </a:rPr>
              <a:t>     in all sectors</a:t>
            </a:r>
          </a:p>
          <a:p>
            <a:pPr marL="342900" indent="-342900" eaLnBrk="1" hangingPunct="1">
              <a:buFont typeface="+mj-lt"/>
              <a:buAutoNum type="arabicPeriod"/>
            </a:pPr>
            <a:endParaRPr lang="en-US" dirty="0" smtClean="0">
              <a:latin typeface="Arial" pitchFamily="34" charset="0"/>
              <a:cs typeface="Arial" pitchFamily="34" charset="0"/>
            </a:endParaRPr>
          </a:p>
          <a:p>
            <a:pPr marL="342900" indent="-342900" eaLnBrk="1" hangingPunct="1">
              <a:buFont typeface="+mj-lt"/>
              <a:buAutoNum type="arabicPeriod"/>
            </a:pPr>
            <a:r>
              <a:rPr lang="en-US" dirty="0" smtClean="0">
                <a:latin typeface="Arial" pitchFamily="34" charset="0"/>
                <a:cs typeface="Arial" pitchFamily="34" charset="0"/>
              </a:rPr>
              <a:t>Israel’s legislation is amongst the world’s most progressive, raising awareness, oversight, and institutionalizing supervision</a:t>
            </a:r>
          </a:p>
          <a:p>
            <a:pPr marL="342900" indent="-342900" eaLnBrk="1" hangingPunct="1">
              <a:buFont typeface="+mj-lt"/>
              <a:buAutoNum type="arabicPeriod"/>
            </a:pPr>
            <a:endParaRPr lang="en-US" dirty="0" smtClean="0">
              <a:latin typeface="Arial" pitchFamily="34" charset="0"/>
              <a:cs typeface="Arial" pitchFamily="34" charset="0"/>
            </a:endParaRPr>
          </a:p>
          <a:p>
            <a:pPr marL="342900" indent="-342900" eaLnBrk="1" hangingPunct="1">
              <a:buFont typeface="+mj-lt"/>
              <a:buAutoNum type="arabicPeriod"/>
            </a:pPr>
            <a:r>
              <a:rPr lang="en-US" dirty="0" smtClean="0">
                <a:latin typeface="Arial" pitchFamily="34" charset="0"/>
                <a:cs typeface="Arial" pitchFamily="34" charset="0"/>
              </a:rPr>
              <a:t>Providing greater protection to women by intensifying the struggles against violence towards women, sexual harassment, and the trafficking in women</a:t>
            </a:r>
          </a:p>
          <a:p>
            <a:pPr marL="342900" indent="-342900" eaLnBrk="1" hangingPunct="1">
              <a:buFont typeface="+mj-lt"/>
              <a:buAutoNum type="arabicPeriod"/>
            </a:pPr>
            <a:endParaRPr lang="en-US" dirty="0" smtClean="0">
              <a:latin typeface="Arial" pitchFamily="34" charset="0"/>
              <a:cs typeface="Arial" pitchFamily="34" charset="0"/>
            </a:endParaRPr>
          </a:p>
          <a:p>
            <a:pPr marL="342900" indent="-342900" eaLnBrk="1" hangingPunct="1">
              <a:buFont typeface="+mj-lt"/>
              <a:buAutoNum type="arabicPeriod"/>
            </a:pPr>
            <a:r>
              <a:rPr lang="en-US" dirty="0" smtClean="0">
                <a:latin typeface="Arial" pitchFamily="34" charset="0"/>
                <a:cs typeface="Arial" pitchFamily="34" charset="0"/>
              </a:rPr>
              <a:t>Strengthening the voice of women in social-cultural formation; women in literature, the media, religion, peace, and war</a:t>
            </a:r>
          </a:p>
        </p:txBody>
      </p:sp>
    </p:spTree>
    <p:extLst>
      <p:ext uri="{BB962C8B-B14F-4D97-AF65-F5344CB8AC3E}">
        <p14:creationId xmlns:p14="http://schemas.microsoft.com/office/powerpoint/2010/main" val="311087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hofesh.org.il/freeclass/pirkei_tanach/01/04_ruth/RuthBi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1" cy="60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655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7" name="TextBox 6"/>
          <p:cNvSpPr txBox="1"/>
          <p:nvPr/>
        </p:nvSpPr>
        <p:spPr>
          <a:xfrm>
            <a:off x="899592" y="1923797"/>
            <a:ext cx="7920880" cy="2585323"/>
          </a:xfrm>
          <a:prstGeom prst="rect">
            <a:avLst/>
          </a:prstGeom>
          <a:noFill/>
        </p:spPr>
        <p:txBody>
          <a:bodyPr wrap="square" rtlCol="0">
            <a:spAutoFit/>
          </a:bodyPr>
          <a:lstStyle/>
          <a:p>
            <a:pPr marL="342900" indent="-342900">
              <a:buAutoNum type="arabicPeriod" startAt="5"/>
            </a:pPr>
            <a:r>
              <a:rPr lang="en-US" dirty="0" smtClean="0">
                <a:latin typeface="Arial" pitchFamily="34" charset="0"/>
                <a:cs typeface="Arial" pitchFamily="34" charset="0"/>
              </a:rPr>
              <a:t>Approaching equality in the number of students in higher education, including doctoral students, and instituting Gender Studies</a:t>
            </a:r>
          </a:p>
          <a:p>
            <a:pPr marL="342900" indent="-342900">
              <a:buAutoNum type="arabicPeriod" startAt="5"/>
            </a:pPr>
            <a:endParaRPr lang="en-US" dirty="0" smtClean="0">
              <a:latin typeface="Arial" pitchFamily="34" charset="0"/>
              <a:cs typeface="Arial" pitchFamily="34" charset="0"/>
            </a:endParaRPr>
          </a:p>
          <a:p>
            <a:pPr marL="342900" indent="-342900" eaLnBrk="1" hangingPunct="1">
              <a:buAutoNum type="arabicPeriod" startAt="6"/>
            </a:pPr>
            <a:r>
              <a:rPr lang="en-US" dirty="0" smtClean="0">
                <a:latin typeface="Arial" pitchFamily="34" charset="0"/>
                <a:cs typeface="Arial" pitchFamily="34" charset="0"/>
              </a:rPr>
              <a:t>Advancement of sexual equality in the military; this constitutes the jumping-off point for women into their civilian lives</a:t>
            </a:r>
          </a:p>
          <a:p>
            <a:pPr marL="342900" indent="-342900" eaLnBrk="1" hangingPunct="1">
              <a:buAutoNum type="arabicPeriod" startAt="6"/>
            </a:pPr>
            <a:endParaRPr lang="en-US" dirty="0" smtClean="0">
              <a:latin typeface="Arial" pitchFamily="34" charset="0"/>
              <a:cs typeface="Arial" pitchFamily="34" charset="0"/>
            </a:endParaRPr>
          </a:p>
          <a:p>
            <a:pPr marL="342900" indent="-342900" eaLnBrk="1" hangingPunct="1">
              <a:buAutoNum type="arabicPeriod" startAt="6"/>
            </a:pPr>
            <a:r>
              <a:rPr lang="en-US" dirty="0" smtClean="0">
                <a:latin typeface="Arial" pitchFamily="34" charset="0"/>
                <a:cs typeface="Arial" pitchFamily="34" charset="0"/>
              </a:rPr>
              <a:t>Supreme Court rulings on representations of women in religious councils, a flexible retirement age for working women, affirmative action and others precedents that have expanded women’s rights</a:t>
            </a:r>
          </a:p>
        </p:txBody>
      </p:sp>
    </p:spTree>
    <p:extLst>
      <p:ext uri="{BB962C8B-B14F-4D97-AF65-F5344CB8AC3E}">
        <p14:creationId xmlns:p14="http://schemas.microsoft.com/office/powerpoint/2010/main" val="2223722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7" name="TextBox 6"/>
          <p:cNvSpPr txBox="1"/>
          <p:nvPr/>
        </p:nvSpPr>
        <p:spPr>
          <a:xfrm>
            <a:off x="852736" y="1196752"/>
            <a:ext cx="8291264" cy="1015663"/>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Challenges to the Advancement</a:t>
            </a:r>
          </a:p>
          <a:p>
            <a:r>
              <a:rPr lang="en-US" sz="3000" dirty="0" smtClean="0">
                <a:solidFill>
                  <a:srgbClr val="7030A0"/>
                </a:solidFill>
                <a:latin typeface="Arial" pitchFamily="34" charset="0"/>
                <a:cs typeface="Arial" pitchFamily="34" charset="0"/>
              </a:rPr>
              <a:t>of Women in Israel</a:t>
            </a:r>
            <a:endParaRPr lang="en-US" sz="3000" dirty="0">
              <a:solidFill>
                <a:srgbClr val="7030A0"/>
              </a:solidFill>
              <a:latin typeface="Arial" pitchFamily="34" charset="0"/>
              <a:cs typeface="Arial" pitchFamily="34" charset="0"/>
            </a:endParaRPr>
          </a:p>
        </p:txBody>
      </p:sp>
      <p:sp>
        <p:nvSpPr>
          <p:cNvPr id="9" name="TextBox 8"/>
          <p:cNvSpPr txBox="1"/>
          <p:nvPr/>
        </p:nvSpPr>
        <p:spPr>
          <a:xfrm>
            <a:off x="838200" y="2348880"/>
            <a:ext cx="8305800" cy="3139321"/>
          </a:xfrm>
          <a:prstGeom prst="rect">
            <a:avLst/>
          </a:prstGeom>
          <a:noFill/>
        </p:spPr>
        <p:txBody>
          <a:bodyPr wrap="square" rtlCol="0">
            <a:spAutoFit/>
          </a:bodyPr>
          <a:lstStyle/>
          <a:p>
            <a:pPr marL="342900" indent="-342900" eaLnBrk="1" hangingPunct="1">
              <a:buFont typeface="+mj-lt"/>
              <a:buAutoNum type="arabicPeriod"/>
            </a:pPr>
            <a:r>
              <a:rPr lang="en-US" dirty="0" smtClean="0">
                <a:latin typeface="Arial" pitchFamily="34" charset="0"/>
                <a:cs typeface="Arial" pitchFamily="34" charset="0"/>
              </a:rPr>
              <a:t>The failure to embrace the idea that the development of women ha</a:t>
            </a:r>
          </a:p>
          <a:p>
            <a:pPr marL="342900" indent="-342900" eaLnBrk="1" hangingPunct="1"/>
            <a:r>
              <a:rPr lang="en-US" dirty="0">
                <a:latin typeface="Arial" pitchFamily="34" charset="0"/>
                <a:cs typeface="Arial" pitchFamily="34" charset="0"/>
              </a:rPr>
              <a:t> </a:t>
            </a:r>
            <a:r>
              <a:rPr lang="en-US" dirty="0" smtClean="0">
                <a:latin typeface="Arial" pitchFamily="34" charset="0"/>
                <a:cs typeface="Arial" pitchFamily="34" charset="0"/>
              </a:rPr>
              <a:t>     potential for the society and the state</a:t>
            </a:r>
          </a:p>
          <a:p>
            <a:pPr marL="342900" indent="-342900" eaLnBrk="1" hangingPunct="1">
              <a:buFont typeface="+mj-lt"/>
              <a:buAutoNum type="arabicPeriod"/>
            </a:pPr>
            <a:endParaRPr lang="en-US" dirty="0" smtClean="0">
              <a:latin typeface="Arial" pitchFamily="34" charset="0"/>
              <a:cs typeface="Arial" pitchFamily="34" charset="0"/>
            </a:endParaRPr>
          </a:p>
          <a:p>
            <a:pPr marL="342900" indent="-342900" eaLnBrk="1" hangingPunct="1">
              <a:buFont typeface="+mj-lt"/>
              <a:buAutoNum type="arabicPeriod"/>
            </a:pPr>
            <a:r>
              <a:rPr lang="en-US" dirty="0" smtClean="0">
                <a:latin typeface="Arial" pitchFamily="34" charset="0"/>
                <a:cs typeface="Arial" pitchFamily="34" charset="0"/>
              </a:rPr>
              <a:t>Slowing of the process of integration of women into the workplace; Arab women, making the retirement age earlier, part-time work</a:t>
            </a:r>
          </a:p>
          <a:p>
            <a:pPr marL="342900" indent="-342900" eaLnBrk="1" hangingPunct="1">
              <a:buFont typeface="+mj-lt"/>
              <a:buAutoNum type="arabicPeriod"/>
            </a:pPr>
            <a:endParaRPr lang="en-US" dirty="0" smtClean="0">
              <a:latin typeface="Arial" pitchFamily="34" charset="0"/>
              <a:cs typeface="Arial" pitchFamily="34" charset="0"/>
            </a:endParaRPr>
          </a:p>
          <a:p>
            <a:pPr marL="342900" indent="-342900" eaLnBrk="1" hangingPunct="1">
              <a:buFont typeface="+mj-lt"/>
              <a:buAutoNum type="arabicPeriod"/>
            </a:pPr>
            <a:r>
              <a:rPr lang="en-US" dirty="0" smtClean="0">
                <a:latin typeface="Arial" pitchFamily="34" charset="0"/>
                <a:cs typeface="Arial" pitchFamily="34" charset="0"/>
              </a:rPr>
              <a:t>The continued existence of pay gaps in the public and private sectors and the failure to raise minimum wage</a:t>
            </a:r>
          </a:p>
          <a:p>
            <a:pPr marL="342900" indent="-342900" eaLnBrk="1" hangingPunct="1">
              <a:buFont typeface="+mj-lt"/>
              <a:buAutoNum type="arabicPeriod"/>
            </a:pPr>
            <a:endParaRPr lang="en-US" dirty="0" smtClean="0">
              <a:latin typeface="Arial" pitchFamily="34" charset="0"/>
              <a:cs typeface="Arial" pitchFamily="34" charset="0"/>
            </a:endParaRPr>
          </a:p>
          <a:p>
            <a:pPr marL="342900" indent="-342900" eaLnBrk="1" hangingPunct="1">
              <a:buFont typeface="+mj-lt"/>
              <a:buAutoNum type="arabicPeriod"/>
            </a:pPr>
            <a:r>
              <a:rPr lang="en-US" dirty="0" smtClean="0">
                <a:latin typeface="Arial" pitchFamily="34" charset="0"/>
                <a:cs typeface="Arial" pitchFamily="34" charset="0"/>
              </a:rPr>
              <a:t>The perpetuation of a glass ceiling preventing women from reaching senior positions in the public and private sector</a:t>
            </a:r>
          </a:p>
        </p:txBody>
      </p:sp>
    </p:spTree>
    <p:extLst>
      <p:ext uri="{BB962C8B-B14F-4D97-AF65-F5344CB8AC3E}">
        <p14:creationId xmlns:p14="http://schemas.microsoft.com/office/powerpoint/2010/main" val="3836758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10" name="TextBox 9"/>
          <p:cNvSpPr txBox="1"/>
          <p:nvPr/>
        </p:nvSpPr>
        <p:spPr>
          <a:xfrm>
            <a:off x="838200" y="2420888"/>
            <a:ext cx="8305800" cy="2031325"/>
          </a:xfrm>
          <a:prstGeom prst="rect">
            <a:avLst/>
          </a:prstGeom>
          <a:noFill/>
        </p:spPr>
        <p:txBody>
          <a:bodyPr wrap="square" rtlCol="0">
            <a:spAutoFit/>
          </a:bodyPr>
          <a:lstStyle/>
          <a:p>
            <a:pPr marL="342900" indent="-342900" eaLnBrk="1" hangingPunct="1">
              <a:buAutoNum type="arabicPeriod" startAt="5"/>
            </a:pPr>
            <a:r>
              <a:rPr lang="en-US" dirty="0" smtClean="0">
                <a:latin typeface="Arial" pitchFamily="34" charset="0"/>
                <a:cs typeface="Arial" pitchFamily="34" charset="0"/>
              </a:rPr>
              <a:t>No separation of religion and state in matters of personal status</a:t>
            </a:r>
          </a:p>
          <a:p>
            <a:pPr marL="342900" indent="-342900" eaLnBrk="1" hangingPunct="1">
              <a:buAutoNum type="arabicPeriod" startAt="5"/>
            </a:pPr>
            <a:endParaRPr lang="en-US" dirty="0" smtClean="0">
              <a:latin typeface="Arial" pitchFamily="34" charset="0"/>
              <a:cs typeface="Arial" pitchFamily="34" charset="0"/>
            </a:endParaRPr>
          </a:p>
          <a:p>
            <a:pPr marL="342900" indent="-342900" eaLnBrk="1" hangingPunct="1">
              <a:buAutoNum type="arabicPeriod" startAt="5"/>
            </a:pPr>
            <a:r>
              <a:rPr lang="en-US" dirty="0" smtClean="0">
                <a:latin typeface="Arial" pitchFamily="34" charset="0"/>
                <a:cs typeface="Arial" pitchFamily="34" charset="0"/>
              </a:rPr>
              <a:t>Under-representation politically; on the national level and in municipal authorities</a:t>
            </a:r>
          </a:p>
          <a:p>
            <a:pPr marL="342900" indent="-342900" eaLnBrk="1" hangingPunct="1">
              <a:buAutoNum type="arabicPeriod" startAt="5"/>
            </a:pPr>
            <a:endParaRPr lang="en-US" dirty="0" smtClean="0">
              <a:latin typeface="Arial" pitchFamily="34" charset="0"/>
              <a:cs typeface="Arial" pitchFamily="34" charset="0"/>
            </a:endParaRPr>
          </a:p>
          <a:p>
            <a:pPr marL="342900" indent="-342900" eaLnBrk="1" hangingPunct="1">
              <a:buAutoNum type="arabicPeriod" startAt="5"/>
            </a:pPr>
            <a:r>
              <a:rPr lang="en-US" dirty="0" smtClean="0">
                <a:latin typeface="Arial" pitchFamily="34" charset="0"/>
                <a:cs typeface="Arial" pitchFamily="34" charset="0"/>
              </a:rPr>
              <a:t>Slow assimilation, cultural change, and educational processes that</a:t>
            </a:r>
          </a:p>
          <a:p>
            <a:pPr marL="342900" indent="-342900" eaLnBrk="1" hangingPunct="1"/>
            <a:r>
              <a:rPr lang="en-US" dirty="0">
                <a:latin typeface="Arial" pitchFamily="34" charset="0"/>
                <a:cs typeface="Arial" pitchFamily="34" charset="0"/>
              </a:rPr>
              <a:t> </a:t>
            </a:r>
            <a:r>
              <a:rPr lang="en-US" dirty="0" smtClean="0">
                <a:latin typeface="Arial" pitchFamily="34" charset="0"/>
                <a:cs typeface="Arial" pitchFamily="34" charset="0"/>
              </a:rPr>
              <a:t>     promote the value of women’s equality</a:t>
            </a:r>
          </a:p>
        </p:txBody>
      </p:sp>
    </p:spTree>
    <p:extLst>
      <p:ext uri="{BB962C8B-B14F-4D97-AF65-F5344CB8AC3E}">
        <p14:creationId xmlns:p14="http://schemas.microsoft.com/office/powerpoint/2010/main" val="2960849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5" cstate="print"/>
          <a:stretch>
            <a:fillRect/>
          </a:stretch>
        </p:blipFill>
        <p:spPr>
          <a:xfrm>
            <a:off x="683568" y="5661248"/>
            <a:ext cx="2102726" cy="1080000"/>
          </a:xfrm>
          <a:prstGeom prst="rect">
            <a:avLst/>
          </a:prstGeom>
        </p:spPr>
      </p:pic>
      <p:sp>
        <p:nvSpPr>
          <p:cNvPr id="8" name="TextBox 7"/>
          <p:cNvSpPr txBox="1"/>
          <p:nvPr/>
        </p:nvSpPr>
        <p:spPr>
          <a:xfrm>
            <a:off x="827584" y="1556792"/>
            <a:ext cx="8077200" cy="553998"/>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Conclusion</a:t>
            </a:r>
            <a:endParaRPr lang="en-US" sz="3000" b="1" dirty="0">
              <a:solidFill>
                <a:srgbClr val="7030A0"/>
              </a:solidFill>
              <a:latin typeface="Arial" pitchFamily="34" charset="0"/>
              <a:cs typeface="Arial" pitchFamily="34" charset="0"/>
            </a:endParaRPr>
          </a:p>
        </p:txBody>
      </p:sp>
      <p:sp>
        <p:nvSpPr>
          <p:cNvPr id="10" name="TextBox 9"/>
          <p:cNvSpPr txBox="1"/>
          <p:nvPr/>
        </p:nvSpPr>
        <p:spPr>
          <a:xfrm>
            <a:off x="827584" y="2348880"/>
            <a:ext cx="8077200" cy="1754326"/>
          </a:xfrm>
          <a:prstGeom prst="rect">
            <a:avLst/>
          </a:prstGeom>
          <a:noFill/>
        </p:spPr>
        <p:txBody>
          <a:bodyPr wrap="square" rtlCol="0">
            <a:spAutoFit/>
          </a:bodyPr>
          <a:lstStyle/>
          <a:p>
            <a:pPr eaLnBrk="1" hangingPunct="1">
              <a:buFont typeface="Arial" charset="0"/>
              <a:buNone/>
            </a:pPr>
            <a:r>
              <a:rPr lang="en-US" dirty="0" smtClean="0">
                <a:latin typeface="Arial" pitchFamily="34" charset="0"/>
                <a:cs typeface="Arial" pitchFamily="34" charset="0"/>
              </a:rPr>
              <a:t>Overall, the status of women in Israel has advanced greatly, especially</a:t>
            </a:r>
          </a:p>
          <a:p>
            <a:pPr eaLnBrk="1" hangingPunct="1">
              <a:buFont typeface="Arial" charset="0"/>
              <a:buNone/>
            </a:pPr>
            <a:r>
              <a:rPr lang="en-US" dirty="0" smtClean="0">
                <a:latin typeface="Arial" pitchFamily="34" charset="0"/>
                <a:cs typeface="Arial" pitchFamily="34" charset="0"/>
              </a:rPr>
              <a:t>during the 1990s</a:t>
            </a:r>
          </a:p>
          <a:p>
            <a:pPr eaLnBrk="1" hangingPunct="1">
              <a:buFont typeface="Arial" charset="0"/>
              <a:buNone/>
            </a:pPr>
            <a:endParaRPr lang="en-US" dirty="0" smtClean="0">
              <a:latin typeface="Arial" pitchFamily="34" charset="0"/>
              <a:cs typeface="Arial" pitchFamily="34" charset="0"/>
            </a:endParaRPr>
          </a:p>
          <a:p>
            <a:pPr eaLnBrk="1" hangingPunct="1">
              <a:buFont typeface="Arial" charset="0"/>
              <a:buNone/>
            </a:pPr>
            <a:endParaRPr lang="en-US" dirty="0" smtClean="0">
              <a:latin typeface="Arial" pitchFamily="34" charset="0"/>
              <a:cs typeface="Arial" pitchFamily="34" charset="0"/>
            </a:endParaRPr>
          </a:p>
          <a:p>
            <a:pPr eaLnBrk="1" hangingPunct="1">
              <a:buFont typeface="Arial" charset="0"/>
              <a:buNone/>
            </a:pPr>
            <a:r>
              <a:rPr lang="en-US" dirty="0" smtClean="0">
                <a:latin typeface="Arial" pitchFamily="34" charset="0"/>
                <a:cs typeface="Arial" pitchFamily="34" charset="0"/>
              </a:rPr>
              <a:t>Nevertheless, the status of women in the future will be decided not only</a:t>
            </a:r>
          </a:p>
          <a:p>
            <a:pPr eaLnBrk="1" hangingPunct="1">
              <a:buFont typeface="Arial" charset="0"/>
              <a:buNone/>
            </a:pPr>
            <a:r>
              <a:rPr lang="en-US" dirty="0" smtClean="0">
                <a:latin typeface="Arial" pitchFamily="34" charset="0"/>
                <a:cs typeface="Arial" pitchFamily="34" charset="0"/>
              </a:rPr>
              <a:t>by feminist perspectives, but by the public policy that Israel adopts</a:t>
            </a:r>
          </a:p>
        </p:txBody>
      </p:sp>
    </p:spTree>
    <p:extLst>
      <p:ext uri="{BB962C8B-B14F-4D97-AF65-F5344CB8AC3E}">
        <p14:creationId xmlns:p14="http://schemas.microsoft.com/office/powerpoint/2010/main" val="3271115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magazin.org.il/userfiles/Binyamina_Shavuot%2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60"/>
            <a:ext cx="10352559" cy="687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47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ynet.co.il/PicServer2/02012008/1501118/YE0625592_w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023" y="-27384"/>
            <a:ext cx="5904244" cy="39506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kinderland.co.il/var/142/210624-shavuot-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248" y="-27384"/>
            <a:ext cx="4916320" cy="39330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zimmer.co.il/999/shav.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21088"/>
            <a:ext cx="9150128" cy="264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52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00" name="Picture 4" descr="http://www.tiuli.com/images/articles/110/%D7%A9%D7%91%D7%95%D7%A2%D7%95%D7%AA_%D7%91%D7%A2%D7%99%D7%9F_%D7%A9%D7%9E%D7%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27384"/>
            <a:ext cx="10010104" cy="683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484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themarker.com/polopoly_fs/1.652549.1307379805!/image/822648115.jpg_gen/derivatives/landscape_468/822648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5" y="-20330"/>
            <a:ext cx="9180512" cy="687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91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upload.wikimedia.org/wikipedia/commons/thumb/d/d2/1795-William-Blake-Naomi-entreating-Ruth-Orpah.jpg/250px-1795-William-Blake-Naomi-entreating-Ruth-Orp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6672"/>
            <a:ext cx="7779572" cy="572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77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קובץ:Dore Bible The Gleaner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5220072" cy="688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21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zofim.org.il/pics/magazin/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8028384" cy="6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762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
        <p:nvSpPr>
          <p:cNvPr id="8" name="TextBox 7"/>
          <p:cNvSpPr txBox="1"/>
          <p:nvPr/>
        </p:nvSpPr>
        <p:spPr>
          <a:xfrm>
            <a:off x="878904" y="1556793"/>
            <a:ext cx="4701208" cy="553998"/>
          </a:xfrm>
          <a:prstGeom prst="rect">
            <a:avLst/>
          </a:prstGeom>
          <a:noFill/>
        </p:spPr>
        <p:txBody>
          <a:bodyPr wrap="square" rtlCol="0">
            <a:spAutoFit/>
          </a:bodyPr>
          <a:lstStyle/>
          <a:p>
            <a:r>
              <a:rPr lang="en-US" sz="3000" b="1" dirty="0" smtClean="0">
                <a:solidFill>
                  <a:srgbClr val="7030A0"/>
                </a:solidFill>
                <a:latin typeface="Arial" pitchFamily="34" charset="0"/>
                <a:cs typeface="Arial" pitchFamily="34" charset="0"/>
              </a:rPr>
              <a:t>Women in </a:t>
            </a:r>
            <a:r>
              <a:rPr lang="en-US" sz="3000" dirty="0" smtClean="0">
                <a:solidFill>
                  <a:srgbClr val="7030A0"/>
                </a:solidFill>
                <a:latin typeface="Arial" pitchFamily="34" charset="0"/>
                <a:cs typeface="Arial" pitchFamily="34" charset="0"/>
              </a:rPr>
              <a:t>Judaism</a:t>
            </a:r>
            <a:endParaRPr lang="en-US" sz="3000" dirty="0">
              <a:solidFill>
                <a:srgbClr val="7030A0"/>
              </a:solidFill>
              <a:latin typeface="Arial" pitchFamily="34" charset="0"/>
              <a:cs typeface="Arial" pitchFamily="34" charset="0"/>
            </a:endParaRPr>
          </a:p>
        </p:txBody>
      </p:sp>
      <p:sp>
        <p:nvSpPr>
          <p:cNvPr id="7" name="TextBox 6"/>
          <p:cNvSpPr txBox="1"/>
          <p:nvPr/>
        </p:nvSpPr>
        <p:spPr>
          <a:xfrm>
            <a:off x="862136" y="1988840"/>
            <a:ext cx="8534400" cy="3416320"/>
          </a:xfrm>
          <a:prstGeom prst="rect">
            <a:avLst/>
          </a:prstGeom>
          <a:noFill/>
        </p:spPr>
        <p:txBody>
          <a:bodyPr wrap="square" rtlCol="0">
            <a:spAutoFit/>
          </a:bodyPr>
          <a:lstStyle/>
          <a:p>
            <a:pPr eaLnBrk="1" hangingPunct="1">
              <a:buFont typeface="Arial" charset="0"/>
              <a:buNone/>
            </a:pPr>
            <a:r>
              <a:rPr lang="en-US" b="1" dirty="0" smtClean="0">
                <a:latin typeface="Arial" pitchFamily="34" charset="0"/>
                <a:cs typeface="Arial" pitchFamily="34" charset="0"/>
              </a:rPr>
              <a:t>In Judaism, the status of women is open to interpretation:</a:t>
            </a:r>
          </a:p>
          <a:p>
            <a:pPr eaLnBrk="1" hangingPunct="1">
              <a:buFont typeface="Arial" charset="0"/>
              <a:buNone/>
            </a:pPr>
            <a:endParaRPr lang="en-US" dirty="0" smtClean="0">
              <a:latin typeface="Arial" pitchFamily="34" charset="0"/>
              <a:cs typeface="Arial" pitchFamily="34" charset="0"/>
            </a:endParaRPr>
          </a:p>
          <a:p>
            <a:pPr eaLnBrk="1" hangingPunct="1">
              <a:buFontTx/>
              <a:buChar char="-"/>
            </a:pPr>
            <a:r>
              <a:rPr lang="en-US" i="1" dirty="0" smtClean="0">
                <a:latin typeface="Arial" pitchFamily="34" charset="0"/>
                <a:cs typeface="Arial" pitchFamily="34" charset="0"/>
              </a:rPr>
              <a:t>“God created man in His image, in the image of God He created him;</a:t>
            </a:r>
          </a:p>
          <a:p>
            <a:pPr eaLnBrk="1" hangingPunct="1"/>
            <a:r>
              <a:rPr lang="en-US" i="1" dirty="0">
                <a:latin typeface="Arial" pitchFamily="34" charset="0"/>
                <a:cs typeface="Arial" pitchFamily="34" charset="0"/>
              </a:rPr>
              <a:t> </a:t>
            </a:r>
            <a:r>
              <a:rPr lang="en-US" i="1" dirty="0" smtClean="0">
                <a:latin typeface="Arial" pitchFamily="34" charset="0"/>
                <a:cs typeface="Arial" pitchFamily="34" charset="0"/>
              </a:rPr>
              <a:t> male and female He created them” </a:t>
            </a:r>
            <a:r>
              <a:rPr lang="en-US" dirty="0" smtClean="0">
                <a:latin typeface="Arial" pitchFamily="34" charset="0"/>
                <a:cs typeface="Arial" pitchFamily="34" charset="0"/>
              </a:rPr>
              <a:t>(Gen. 1:27).  </a:t>
            </a:r>
          </a:p>
          <a:p>
            <a:pPr eaLnBrk="1" hangingPunct="1">
              <a:buFontTx/>
              <a:buChar char="-"/>
            </a:pPr>
            <a:r>
              <a:rPr lang="en-US" dirty="0" smtClean="0">
                <a:latin typeface="Arial" pitchFamily="34" charset="0"/>
                <a:cs typeface="Arial" pitchFamily="34" charset="0"/>
              </a:rPr>
              <a:t> This interpretation claims that using male, female, and them suggests</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 full equality.</a:t>
            </a:r>
          </a:p>
          <a:p>
            <a:pPr eaLnBrk="1" hangingPunct="1">
              <a:buFontTx/>
              <a:buChar char="-"/>
            </a:pPr>
            <a:r>
              <a:rPr lang="en-US" i="1" dirty="0" smtClean="0">
                <a:latin typeface="Arial" pitchFamily="34" charset="0"/>
                <a:cs typeface="Arial" pitchFamily="34" charset="0"/>
              </a:rPr>
              <a:t>“And the Lord God fashioned the rib that He had taken form the man</a:t>
            </a:r>
          </a:p>
          <a:p>
            <a:pPr eaLnBrk="1" hangingPunct="1"/>
            <a:r>
              <a:rPr lang="en-US" i="1" dirty="0" smtClean="0">
                <a:latin typeface="Arial" pitchFamily="34" charset="0"/>
                <a:cs typeface="Arial" pitchFamily="34" charset="0"/>
              </a:rPr>
              <a:t>  into a woman—and He brought her to the man.  Then the man said,</a:t>
            </a:r>
          </a:p>
          <a:p>
            <a:pPr eaLnBrk="1" hangingPunct="1"/>
            <a:r>
              <a:rPr lang="en-US" i="1" dirty="0" smtClean="0">
                <a:latin typeface="Arial" pitchFamily="34" charset="0"/>
                <a:cs typeface="Arial" pitchFamily="34" charset="0"/>
              </a:rPr>
              <a:t> ‘This one at last is bone of my bone and flesh of my flesh.  This one shall be </a:t>
            </a:r>
          </a:p>
          <a:p>
            <a:pPr eaLnBrk="1" hangingPunct="1"/>
            <a:r>
              <a:rPr lang="en-US" i="1" dirty="0" smtClean="0">
                <a:latin typeface="Arial" pitchFamily="34" charset="0"/>
                <a:cs typeface="Arial" pitchFamily="34" charset="0"/>
              </a:rPr>
              <a:t> called Woman (</a:t>
            </a:r>
            <a:r>
              <a:rPr lang="he-IL" i="1" dirty="0" smtClean="0">
                <a:latin typeface="Arial" pitchFamily="34" charset="0"/>
                <a:cs typeface="Arial" pitchFamily="34" charset="0"/>
              </a:rPr>
              <a:t>אישה</a:t>
            </a:r>
            <a:r>
              <a:rPr lang="en-US" i="1" dirty="0" smtClean="0">
                <a:latin typeface="Arial" pitchFamily="34" charset="0"/>
                <a:cs typeface="Arial" pitchFamily="34" charset="0"/>
              </a:rPr>
              <a:t>) for she was taken from man (</a:t>
            </a:r>
            <a:r>
              <a:rPr lang="he-IL" i="1" dirty="0" smtClean="0">
                <a:latin typeface="Arial" pitchFamily="34" charset="0"/>
                <a:cs typeface="Arial" pitchFamily="34" charset="0"/>
              </a:rPr>
              <a:t>איש</a:t>
            </a:r>
            <a:r>
              <a:rPr lang="en-US" i="1" dirty="0" smtClean="0">
                <a:latin typeface="Arial" pitchFamily="34" charset="0"/>
                <a:cs typeface="Arial" pitchFamily="34" charset="0"/>
              </a:rPr>
              <a:t>)’”</a:t>
            </a:r>
            <a:r>
              <a:rPr lang="en-US" dirty="0" smtClean="0">
                <a:latin typeface="Arial" pitchFamily="34" charset="0"/>
                <a:cs typeface="Arial" pitchFamily="34" charset="0"/>
              </a:rPr>
              <a:t> (Gen. 2:22-23).</a:t>
            </a:r>
          </a:p>
          <a:p>
            <a:pPr eaLnBrk="1" hangingPunct="1">
              <a:buFontTx/>
              <a:buChar char="-"/>
            </a:pPr>
            <a:r>
              <a:rPr lang="en-US" dirty="0" smtClean="0">
                <a:latin typeface="Arial" pitchFamily="34" charset="0"/>
                <a:cs typeface="Arial" pitchFamily="34" charset="0"/>
              </a:rPr>
              <a:t>This interpretation claims that woman is “only” a rib of man, and the superiority</a:t>
            </a:r>
          </a:p>
          <a:p>
            <a:pPr eaLnBrk="1" hangingPunct="1"/>
            <a:r>
              <a:rPr lang="en-US" dirty="0">
                <a:latin typeface="Arial" pitchFamily="34" charset="0"/>
                <a:cs typeface="Arial" pitchFamily="34" charset="0"/>
              </a:rPr>
              <a:t> </a:t>
            </a:r>
            <a:r>
              <a:rPr lang="en-US" dirty="0" smtClean="0">
                <a:latin typeface="Arial" pitchFamily="34" charset="0"/>
                <a:cs typeface="Arial" pitchFamily="34" charset="0"/>
              </a:rPr>
              <a:t>of man is thereby legitimized.</a:t>
            </a:r>
          </a:p>
        </p:txBody>
      </p:sp>
    </p:spTree>
    <p:extLst>
      <p:ext uri="{BB962C8B-B14F-4D97-AF65-F5344CB8AC3E}">
        <p14:creationId xmlns:p14="http://schemas.microsoft.com/office/powerpoint/2010/main" val="2482463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1207129"/>
          </a:xfrm>
          <a:prstGeom prst="rect">
            <a:avLst/>
          </a:prstGeom>
          <a:noFill/>
          <a:ln w="9525">
            <a:noFill/>
            <a:miter lim="800000"/>
            <a:headEnd/>
            <a:tailEnd/>
          </a:ln>
        </p:spPr>
      </p:pic>
      <p:sp>
        <p:nvSpPr>
          <p:cNvPr id="13" name="TextBox 12"/>
          <p:cNvSpPr txBox="1"/>
          <p:nvPr/>
        </p:nvSpPr>
        <p:spPr>
          <a:xfrm>
            <a:off x="755576" y="1578858"/>
            <a:ext cx="7969696" cy="553998"/>
          </a:xfrm>
          <a:prstGeom prst="rect">
            <a:avLst/>
          </a:prstGeom>
          <a:noFill/>
        </p:spPr>
        <p:txBody>
          <a:bodyPr wrap="square" rtlCol="0">
            <a:spAutoFit/>
          </a:bodyPr>
          <a:lstStyle/>
          <a:p>
            <a:pPr algn="ctr"/>
            <a:r>
              <a:rPr lang="en-US" sz="3000" b="1" dirty="0" smtClean="0">
                <a:solidFill>
                  <a:srgbClr val="7030A0"/>
                </a:solidFill>
                <a:latin typeface="Arial" pitchFamily="34" charset="0"/>
                <a:cs typeface="Arial" pitchFamily="34" charset="0"/>
              </a:rPr>
              <a:t>Status of Women in Israel </a:t>
            </a:r>
            <a:r>
              <a:rPr lang="en-US" sz="3000" dirty="0" smtClean="0">
                <a:solidFill>
                  <a:srgbClr val="7030A0"/>
                </a:solidFill>
                <a:latin typeface="Arial" pitchFamily="34" charset="0"/>
                <a:cs typeface="Arial" pitchFamily="34" charset="0"/>
              </a:rPr>
              <a:t>Roots in Zionism</a:t>
            </a:r>
            <a:endParaRPr lang="en-US" sz="3000" dirty="0">
              <a:solidFill>
                <a:srgbClr val="7030A0"/>
              </a:solidFill>
              <a:latin typeface="Arial" pitchFamily="34" charset="0"/>
              <a:cs typeface="Arial" pitchFamily="34" charset="0"/>
            </a:endParaRPr>
          </a:p>
        </p:txBody>
      </p:sp>
      <p:sp>
        <p:nvSpPr>
          <p:cNvPr id="14" name="TextBox 13"/>
          <p:cNvSpPr txBox="1"/>
          <p:nvPr/>
        </p:nvSpPr>
        <p:spPr>
          <a:xfrm>
            <a:off x="899592" y="2204864"/>
            <a:ext cx="7467600" cy="3416320"/>
          </a:xfrm>
          <a:prstGeom prst="rect">
            <a:avLst/>
          </a:prstGeom>
          <a:noFill/>
        </p:spPr>
        <p:txBody>
          <a:bodyPr wrap="square" rtlCol="0">
            <a:spAutoFit/>
          </a:bodyPr>
          <a:lstStyle/>
          <a:p>
            <a:r>
              <a:rPr lang="en-US" b="1" dirty="0" smtClean="0">
                <a:solidFill>
                  <a:schemeClr val="accent4">
                    <a:lumMod val="75000"/>
                  </a:schemeClr>
                </a:solidFill>
                <a:latin typeface="Arial" pitchFamily="34" charset="0"/>
                <a:cs typeface="Arial" pitchFamily="34" charset="0"/>
              </a:rPr>
              <a:t>Two Trends:</a:t>
            </a:r>
          </a:p>
          <a:p>
            <a:pPr marL="342900" indent="-342900">
              <a:buFont typeface="+mj-lt"/>
              <a:buAutoNum type="arabicPeriod"/>
            </a:pPr>
            <a:endParaRPr lang="en-US" dirty="0" smtClean="0">
              <a:latin typeface="Arial" pitchFamily="34" charset="0"/>
              <a:cs typeface="Arial" pitchFamily="34" charset="0"/>
            </a:endParaRPr>
          </a:p>
          <a:p>
            <a:pPr marL="342900" indent="-342900">
              <a:buFont typeface="+mj-lt"/>
              <a:buAutoNum type="arabicPeriod"/>
            </a:pPr>
            <a:r>
              <a:rPr lang="en-US" dirty="0" smtClean="0">
                <a:latin typeface="Arial" pitchFamily="34" charset="0"/>
                <a:cs typeface="Arial" pitchFamily="34" charset="0"/>
              </a:rPr>
              <a:t>Zionism was essentially a masculine liberation movement</a:t>
            </a:r>
          </a:p>
          <a:p>
            <a:pPr marL="342900" indent="-342900">
              <a:buFont typeface="+mj-lt"/>
              <a:buAutoNum type="arabicPeriod"/>
            </a:pPr>
            <a:r>
              <a:rPr lang="en-US" dirty="0" smtClean="0">
                <a:latin typeface="Arial" pitchFamily="34" charset="0"/>
                <a:cs typeface="Arial" pitchFamily="34" charset="0"/>
              </a:rPr>
              <a:t>On the other hand, the harsh conditions of the pioneers and the need to settle the land led to equality with regard to labor and security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Women were expected to “assimilate” rather than “adapt.” They were expected to work and act like men as opposed to adapting society to integrate work and family.</a:t>
            </a:r>
          </a:p>
          <a:p>
            <a:pPr marL="342900" indent="-342900">
              <a:buFont typeface="+mj-lt"/>
              <a:buAutoNum type="arabicPeriod"/>
            </a:pPr>
            <a:endParaRPr lang="en-US" dirty="0" smtClean="0">
              <a:latin typeface="Arial" pitchFamily="34" charset="0"/>
              <a:cs typeface="Arial" pitchFamily="34" charset="0"/>
            </a:endParaRPr>
          </a:p>
          <a:p>
            <a:pPr marL="342900" indent="-342900"/>
            <a:endParaRPr lang="en-US" dirty="0">
              <a:latin typeface="Arial" pitchFamily="34" charset="0"/>
              <a:cs typeface="Arial" pitchFamily="34" charset="0"/>
            </a:endParaRPr>
          </a:p>
        </p:txBody>
      </p:sp>
      <p:pic>
        <p:nvPicPr>
          <p:cNvPr id="15" name="Picture 7"/>
          <p:cNvPicPr>
            <a:picLocks noChangeAspect="1" noChangeArrowheads="1"/>
          </p:cNvPicPr>
          <p:nvPr/>
        </p:nvPicPr>
        <p:blipFill>
          <a:blip r:embed="rId3" cstate="print"/>
          <a:srcRect/>
          <a:stretch>
            <a:fillRect/>
          </a:stretch>
        </p:blipFill>
        <p:spPr bwMode="auto">
          <a:xfrm>
            <a:off x="1" y="5534025"/>
            <a:ext cx="9144000" cy="1323975"/>
          </a:xfrm>
          <a:prstGeom prst="rect">
            <a:avLst/>
          </a:prstGeom>
          <a:noFill/>
          <a:ln w="9525">
            <a:noFill/>
            <a:miter lim="800000"/>
            <a:headEnd/>
            <a:tailEnd/>
          </a:ln>
        </p:spPr>
      </p:pic>
      <p:pic>
        <p:nvPicPr>
          <p:cNvPr id="16" name="Picture 15" descr="figures.png"/>
          <p:cNvPicPr>
            <a:picLocks noChangeAspect="1"/>
          </p:cNvPicPr>
          <p:nvPr/>
        </p:nvPicPr>
        <p:blipFill>
          <a:blip r:embed="rId4" cstate="print"/>
          <a:stretch>
            <a:fillRect/>
          </a:stretch>
        </p:blipFill>
        <p:spPr>
          <a:xfrm>
            <a:off x="683568" y="5661248"/>
            <a:ext cx="2102726" cy="1080000"/>
          </a:xfrm>
          <a:prstGeom prst="rect">
            <a:avLst/>
          </a:prstGeom>
        </p:spPr>
      </p:pic>
    </p:spTree>
    <p:extLst>
      <p:ext uri="{BB962C8B-B14F-4D97-AF65-F5344CB8AC3E}">
        <p14:creationId xmlns:p14="http://schemas.microsoft.com/office/powerpoint/2010/main" val="3587176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Mira Ben Ari</a:t>
            </a:r>
            <a:endParaRPr lang="en-US" dirty="0"/>
          </a:p>
        </p:txBody>
      </p:sp>
      <p:pic>
        <p:nvPicPr>
          <p:cNvPr id="1026" name="Picture 2" descr="http://upload.wikimedia.org/wikipedia/commons/4/4e/Mira_Ben-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0"/>
            <a:ext cx="4644008" cy="6837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2.tapuz.co.il/forums/1_14731755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418506"/>
            <a:ext cx="33337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410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TotalTime>
  <Words>3497</Words>
  <Application>Microsoft Office PowerPoint</Application>
  <PresentationFormat>On-screen Show (4:3)</PresentationFormat>
  <Paragraphs>237</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Shevu'ot – The book Of Ruth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Mira Ben Ari</vt:lpstr>
      <vt:lpstr>PowerPoint Presentation</vt:lpstr>
      <vt:lpstr>PowerPoint Presentation</vt:lpstr>
      <vt:lpstr>PowerPoint Presentation</vt:lpstr>
      <vt:lpstr>PowerPoint Presentation</vt:lpstr>
      <vt:lpstr>PowerPoint Presentation</vt:lpstr>
      <vt:lpstr>Tzipporah Malkah "Tzipi" Livni </vt:lpstr>
      <vt:lpstr>ISRAELI WOMAN WHO Make a change</vt:lpstr>
      <vt:lpstr>Orna Barbivai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Alice Miller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Shevu'ot – The book Of Ruth</dc:title>
  <dc:creator>moshiko</dc:creator>
  <cp:lastModifiedBy>moshiko</cp:lastModifiedBy>
  <cp:revision>17</cp:revision>
  <dcterms:created xsi:type="dcterms:W3CDTF">2013-04-22T20:12:04Z</dcterms:created>
  <dcterms:modified xsi:type="dcterms:W3CDTF">2013-05-02T15:22:14Z</dcterms:modified>
</cp:coreProperties>
</file>