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538" autoAdjust="0"/>
    <p:restoredTop sz="76435" autoAdjust="0"/>
  </p:normalViewPr>
  <p:slideViewPr>
    <p:cSldViewPr>
      <p:cViewPr varScale="1">
        <p:scale>
          <a:sx n="99" d="100"/>
          <a:sy n="99" d="100"/>
        </p:scale>
        <p:origin x="2178"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199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B74E97-553B-46E8-AF19-EF5453BA6BAF}" type="datetimeFigureOut">
              <a:rPr lang="en-US" smtClean="0"/>
              <a:t>1/25/2024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1DFC1D-26AF-4CA0-9478-4120CE2D51EE}" type="slidenum">
              <a:rPr lang="en-US" smtClean="0"/>
              <a:t>‹#›</a:t>
            </a:fld>
            <a:endParaRPr lang="en-US"/>
          </a:p>
        </p:txBody>
      </p:sp>
    </p:spTree>
    <p:extLst>
      <p:ext uri="{BB962C8B-B14F-4D97-AF65-F5344CB8AC3E}">
        <p14:creationId xmlns:p14="http://schemas.microsoft.com/office/powerpoint/2010/main" val="92636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he.wikipedia.org/wiki/15_%D7%91%D7%90%D7%95%D7%92%D7%95%D7%A1%D7%98" TargetMode="External"/><Relationship Id="rId2" Type="http://schemas.openxmlformats.org/officeDocument/2006/relationships/slide" Target="../slides/slide2.xml"/><Relationship Id="rId1" Type="http://schemas.openxmlformats.org/officeDocument/2006/relationships/notesMaster" Target="../notesMasters/notesMaster1.xml"/><Relationship Id="rId5" Type="http://schemas.openxmlformats.org/officeDocument/2006/relationships/hyperlink" Target="http://he.wikipedia.org/w/index.php?title=%D7%99%D7%95%D7%9D_%D7%94%D7%A0%D7%99%D7%A6%D7%97%D7%95%D7%9F_%D7%A2%D7%9C_%D7%99%D7%A4%D7%9F&amp;action=edit&amp;redlink=1" TargetMode="External"/><Relationship Id="rId4" Type="http://schemas.openxmlformats.org/officeDocument/2006/relationships/hyperlink" Target="http://he.wikipedia.org/wiki/1945" TargetMode="Externa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en.wikipedia.org/wiki/Lag_BaOmer#cite_note-miller-5" TargetMode="External"/><Relationship Id="rId13" Type="http://schemas.openxmlformats.org/officeDocument/2006/relationships/hyperlink" Target="http://he.wikipedia.org/wiki/%D7%91%D7%A8_%D7%9B%D7%95%D7%9B%D7%91%D7%90#cite_note-17" TargetMode="External"/><Relationship Id="rId18" Type="http://schemas.openxmlformats.org/officeDocument/2006/relationships/hyperlink" Target="http://he.wikipedia.org/wiki/%D7%A6%D7%91%D7%99_%D7%99%D7%94%D7%95%D7%93%D7%94_%D7%A7%D7%95%D7%A7" TargetMode="External"/><Relationship Id="rId3" Type="http://schemas.openxmlformats.org/officeDocument/2006/relationships/hyperlink" Target="http://en.wikipedia.org/wiki/Talmud" TargetMode="External"/><Relationship Id="rId21" Type="http://schemas.openxmlformats.org/officeDocument/2006/relationships/hyperlink" Target="http://he.wikipedia.org/wiki/%D7%90%D7%A8%D7%99%D7%94" TargetMode="External"/><Relationship Id="rId7" Type="http://schemas.openxmlformats.org/officeDocument/2006/relationships/hyperlink" Target="http://en.wikipedia.org/wiki/Lag_BaOmer#cite_note-jvl-4" TargetMode="External"/><Relationship Id="rId12" Type="http://schemas.openxmlformats.org/officeDocument/2006/relationships/hyperlink" Target="http://he.wikipedia.org/wiki/%D7%A2%D7%A9%D7%A8%D7%AA_%D7%94%D7%A8%D7%95%D7%92%D7%99_%D7%9E%D7%9C%D7%9B%D7%95%D7%AA" TargetMode="External"/><Relationship Id="rId17" Type="http://schemas.openxmlformats.org/officeDocument/2006/relationships/hyperlink" Target="http://he.wikipedia.org/wiki/%D7%91%D7%A8_%D7%9B%D7%95%D7%9B%D7%91%D7%90#cite_note-20" TargetMode="External"/><Relationship Id="rId2" Type="http://schemas.openxmlformats.org/officeDocument/2006/relationships/slide" Target="../slides/slide3.xml"/><Relationship Id="rId16" Type="http://schemas.openxmlformats.org/officeDocument/2006/relationships/hyperlink" Target="http://he.wikipedia.org/wiki/%D7%99%D7%94%D7%95%D7%A9%D7%A4%D7%98_%D7%94%D7%A8%D7%9B%D7%91%D7%99" TargetMode="External"/><Relationship Id="rId20" Type="http://schemas.openxmlformats.org/officeDocument/2006/relationships/hyperlink" Target="http://he.wikipedia.org/wiki/%D7%91%D7%A8_%D7%9B%D7%95%D7%9B%D7%91%D7%90#cite_note-21" TargetMode="External"/><Relationship Id="rId1" Type="http://schemas.openxmlformats.org/officeDocument/2006/relationships/notesMaster" Target="../notesMasters/notesMaster1.xml"/><Relationship Id="rId6" Type="http://schemas.openxmlformats.org/officeDocument/2006/relationships/hyperlink" Target="http://en.wikipedia.org/wiki/Geonim" TargetMode="External"/><Relationship Id="rId11" Type="http://schemas.openxmlformats.org/officeDocument/2006/relationships/hyperlink" Target="http://he.wikipedia.org/wiki/%D7%A7%D7%99%D7%93%D7%95%D7%A9_%D7%94%D7%A9%D7%9D" TargetMode="External"/><Relationship Id="rId5" Type="http://schemas.openxmlformats.org/officeDocument/2006/relationships/hyperlink" Target="http://en.wikipedia.org/wiki/Nashim" TargetMode="External"/><Relationship Id="rId15" Type="http://schemas.openxmlformats.org/officeDocument/2006/relationships/hyperlink" Target="http://he.wikipedia.org/wiki/%D7%A9%D7%9E%D7%A2%D7%95%D7%9F_%D7%91%D7%A8_%D7%99%D7%95%D7%97%D7%90%D7%99" TargetMode="External"/><Relationship Id="rId10" Type="http://schemas.openxmlformats.org/officeDocument/2006/relationships/hyperlink" Target="http://he.wikipedia.org/wiki/%D7%92%D7%96%D7%99%D7%A8%D7%95%D7%AA_%D7%90%D7%93%D7%A8%D7%99%D7%90%D7%A0%D7%95%D7%A1" TargetMode="External"/><Relationship Id="rId19" Type="http://schemas.openxmlformats.org/officeDocument/2006/relationships/hyperlink" Target="http://he.wikipedia.org/wiki/%D7%99%D7%A9%D7%A8%D7%90%D7%9C_%D7%90%D7%9C%D7%93%D7%93" TargetMode="External"/><Relationship Id="rId4" Type="http://schemas.openxmlformats.org/officeDocument/2006/relationships/hyperlink" Target="http://en.wikipedia.org/wiki/Menachem_Meiri" TargetMode="External"/><Relationship Id="rId9" Type="http://schemas.openxmlformats.org/officeDocument/2006/relationships/hyperlink" Target="http://en.wikipedia.org/wiki/Lag_BaOmer#cite_note-6" TargetMode="External"/><Relationship Id="rId14" Type="http://schemas.openxmlformats.org/officeDocument/2006/relationships/hyperlink" Target="http://he.wikipedia.org/wiki/%D7%9C%22%D7%92_%D7%91%D7%A2%D7%95%D7%9E%D7%A8"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he-IL" sz="1200" b="1" kern="1200" dirty="0">
                <a:solidFill>
                  <a:schemeClr val="tx1"/>
                </a:solidFill>
                <a:latin typeface="+mn-lt"/>
                <a:ea typeface="+mn-ea"/>
                <a:cs typeface="+mn-cs"/>
              </a:rPr>
              <a:t>1.מהו גיבור-</a:t>
            </a:r>
            <a:r>
              <a:rPr lang="he-IL" sz="1200" b="1" kern="1200" baseline="0" dirty="0">
                <a:solidFill>
                  <a:schemeClr val="tx1"/>
                </a:solidFill>
                <a:latin typeface="+mn-lt"/>
                <a:ea typeface="+mn-ea"/>
                <a:cs typeface="+mn-cs"/>
              </a:rPr>
              <a:t> פעילות </a:t>
            </a:r>
            <a:endParaRPr lang="en-US" sz="1200" b="1" kern="1200" baseline="0" dirty="0">
              <a:solidFill>
                <a:schemeClr val="tx1"/>
              </a:solidFill>
              <a:latin typeface="+mn-lt"/>
              <a:ea typeface="+mn-ea"/>
              <a:cs typeface="+mn-cs"/>
            </a:endParaRPr>
          </a:p>
          <a:p>
            <a:pPr lvl="0" rtl="0"/>
            <a:r>
              <a:rPr lang="en-US" sz="1200" kern="1200" dirty="0">
                <a:solidFill>
                  <a:schemeClr val="tx1"/>
                </a:solidFill>
                <a:effectLst/>
                <a:latin typeface="+mn-lt"/>
                <a:ea typeface="+mn-ea"/>
                <a:cs typeface="+mn-cs"/>
              </a:rPr>
              <a:t>1- Divide the group in to 4 smaller groups (or according to the number of tables). As a team, draw /write what is/ who your Hero. It has to be built from each individual’s heroes. (What are their characteristics?)</a:t>
            </a:r>
          </a:p>
          <a:p>
            <a:pPr lvl="0" rtl="0"/>
            <a:r>
              <a:rPr lang="en-US" sz="1200" kern="1200" dirty="0">
                <a:solidFill>
                  <a:schemeClr val="tx1"/>
                </a:solidFill>
                <a:effectLst/>
                <a:latin typeface="+mn-lt"/>
                <a:ea typeface="+mn-ea"/>
                <a:cs typeface="+mn-cs"/>
              </a:rPr>
              <a:t>2- Present your Heroes to the everyone- Discuss as a group what makes a person a hero.</a:t>
            </a:r>
          </a:p>
          <a:p>
            <a:pPr lvl="0" rtl="0"/>
            <a:r>
              <a:rPr lang="en-US" sz="1200" kern="1200" dirty="0">
                <a:solidFill>
                  <a:schemeClr val="tx1"/>
                </a:solidFill>
                <a:effectLst/>
                <a:latin typeface="+mn-lt"/>
                <a:ea typeface="+mn-ea"/>
                <a:cs typeface="+mn-cs"/>
              </a:rPr>
              <a:t>3- Each group gets a picture, name and bio of a person. Each group reads about their person and writes down as a group why or why not he is a Hero. (Heroes from the holocaust and also modern</a:t>
            </a:r>
            <a:r>
              <a:rPr lang="en-US" sz="1200" kern="1200" baseline="0" dirty="0">
                <a:solidFill>
                  <a:schemeClr val="tx1"/>
                </a:solidFill>
                <a:effectLst/>
                <a:latin typeface="+mn-lt"/>
                <a:ea typeface="+mn-ea"/>
                <a:cs typeface="+mn-cs"/>
              </a:rPr>
              <a:t> Israel)</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4-Present it to everyone.</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Today we are</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mentioning Lag </a:t>
            </a:r>
            <a:r>
              <a:rPr lang="en-US" sz="1200" kern="1200" dirty="0" err="1">
                <a:solidFill>
                  <a:schemeClr val="tx1"/>
                </a:solidFill>
                <a:effectLst/>
                <a:latin typeface="+mn-lt"/>
                <a:ea typeface="+mn-ea"/>
                <a:cs typeface="+mn-cs"/>
              </a:rPr>
              <a:t>Baomer</a:t>
            </a:r>
            <a:r>
              <a:rPr lang="en-US" sz="1200" kern="1200" dirty="0">
                <a:solidFill>
                  <a:schemeClr val="tx1"/>
                </a:solidFill>
                <a:effectLst/>
                <a:latin typeface="+mn-lt"/>
                <a:ea typeface="+mn-ea"/>
                <a:cs typeface="+mn-cs"/>
              </a:rPr>
              <a:t> but a few other things happened</a:t>
            </a:r>
            <a:r>
              <a:rPr lang="en-US" sz="1200" kern="1200" baseline="0" dirty="0">
                <a:solidFill>
                  <a:schemeClr val="tx1"/>
                </a:solidFill>
                <a:effectLst/>
                <a:latin typeface="+mn-lt"/>
                <a:ea typeface="+mn-ea"/>
                <a:cs typeface="+mn-cs"/>
              </a:rPr>
              <a:t> today and this weeded (slide 2)</a:t>
            </a:r>
          </a:p>
          <a:p>
            <a:pPr algn="r"/>
            <a:endParaRPr lang="he-IL" sz="1200" b="1" kern="1200" dirty="0">
              <a:solidFill>
                <a:schemeClr val="tx1"/>
              </a:solidFill>
              <a:latin typeface="+mn-lt"/>
              <a:ea typeface="+mn-ea"/>
              <a:cs typeface="+mn-cs"/>
            </a:endParaRPr>
          </a:p>
          <a:p>
            <a:pPr algn="r"/>
            <a:r>
              <a:rPr lang="he-IL" sz="1200" b="1" kern="1200" dirty="0">
                <a:solidFill>
                  <a:schemeClr val="tx1"/>
                </a:solidFill>
                <a:latin typeface="+mn-lt"/>
                <a:ea typeface="+mn-ea"/>
                <a:cs typeface="+mn-cs"/>
              </a:rPr>
              <a:t>2.השבוע בהסטוריה- </a:t>
            </a:r>
            <a:r>
              <a:rPr lang="he-IL" sz="1200" kern="1200" dirty="0">
                <a:solidFill>
                  <a:schemeClr val="tx1"/>
                </a:solidFill>
                <a:latin typeface="+mn-lt"/>
                <a:ea typeface="+mn-ea"/>
                <a:cs typeface="+mn-cs"/>
              </a:rPr>
              <a:t>חתימה על הכניעה של גרמניה</a:t>
            </a:r>
            <a:endParaRPr lang="en-US" sz="12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 As I said we are mentioning </a:t>
            </a:r>
            <a:r>
              <a:rPr lang="en-US" sz="1200" kern="1200" dirty="0">
                <a:solidFill>
                  <a:schemeClr val="tx1"/>
                </a:solidFill>
                <a:effectLst/>
                <a:latin typeface="+mn-lt"/>
                <a:ea typeface="+mn-ea"/>
                <a:cs typeface="+mn-cs"/>
              </a:rPr>
              <a:t>Lag </a:t>
            </a:r>
            <a:r>
              <a:rPr lang="en-US" sz="1200" kern="1200" dirty="0" err="1">
                <a:solidFill>
                  <a:schemeClr val="tx1"/>
                </a:solidFill>
                <a:effectLst/>
                <a:latin typeface="+mn-lt"/>
                <a:ea typeface="+mn-ea"/>
                <a:cs typeface="+mn-cs"/>
              </a:rPr>
              <a:t>Baomer</a:t>
            </a:r>
            <a:r>
              <a:rPr lang="en-US" sz="1200" kern="1200" dirty="0">
                <a:solidFill>
                  <a:schemeClr val="tx1"/>
                </a:solidFill>
                <a:effectLst/>
                <a:latin typeface="+mn-lt"/>
                <a:ea typeface="+mn-ea"/>
                <a:cs typeface="+mn-cs"/>
              </a:rPr>
              <a:t>, there are a few aspect to this holiday</a:t>
            </a:r>
            <a:r>
              <a:rPr lang="en-US" sz="1200" kern="1200" baseline="0" dirty="0">
                <a:solidFill>
                  <a:schemeClr val="tx1"/>
                </a:solidFill>
                <a:effectLst/>
                <a:latin typeface="+mn-lt"/>
                <a:ea typeface="+mn-ea"/>
                <a:cs typeface="+mn-cs"/>
              </a:rPr>
              <a:t> , one of them is </a:t>
            </a:r>
            <a:r>
              <a:rPr lang="en-US" sz="1200" kern="1200" dirty="0">
                <a:solidFill>
                  <a:schemeClr val="tx1"/>
                </a:solidFill>
                <a:effectLst/>
                <a:latin typeface="+mn-lt"/>
                <a:ea typeface="+mn-ea"/>
                <a:cs typeface="+mn-cs"/>
              </a:rPr>
              <a:t>talking about another hero to many-Bar </a:t>
            </a:r>
            <a:r>
              <a:rPr lang="en-US" sz="1200" kern="1200" dirty="0" err="1">
                <a:solidFill>
                  <a:schemeClr val="tx1"/>
                </a:solidFill>
                <a:effectLst/>
                <a:latin typeface="+mn-lt"/>
                <a:ea typeface="+mn-ea"/>
                <a:cs typeface="+mn-cs"/>
              </a:rPr>
              <a:t>Cochva</a:t>
            </a:r>
            <a:r>
              <a:rPr lang="en-US" sz="1200" kern="1200" dirty="0">
                <a:solidFill>
                  <a:schemeClr val="tx1"/>
                </a:solidFill>
                <a:effectLst/>
                <a:latin typeface="+mn-lt"/>
                <a:ea typeface="+mn-ea"/>
                <a:cs typeface="+mn-cs"/>
              </a:rPr>
              <a:t>.</a:t>
            </a:r>
            <a:endParaRPr lang="he-IL" sz="1200" kern="1200" dirty="0">
              <a:solidFill>
                <a:schemeClr val="tx1"/>
              </a:solidFill>
              <a:latin typeface="+mn-lt"/>
              <a:ea typeface="+mn-ea"/>
              <a:cs typeface="+mn-cs"/>
            </a:endParaRPr>
          </a:p>
          <a:p>
            <a:pPr algn="r"/>
            <a:r>
              <a:rPr lang="he-IL" sz="1200" b="1" kern="1200" dirty="0">
                <a:solidFill>
                  <a:schemeClr val="tx1"/>
                </a:solidFill>
                <a:latin typeface="+mn-lt"/>
                <a:ea typeface="+mn-ea"/>
                <a:cs typeface="+mn-cs"/>
              </a:rPr>
              <a:t>3. ל"ג בעומר</a:t>
            </a:r>
            <a:r>
              <a:rPr lang="he-IL" sz="1200" kern="1200" dirty="0">
                <a:solidFill>
                  <a:schemeClr val="tx1"/>
                </a:solidFill>
                <a:latin typeface="+mn-lt"/>
                <a:ea typeface="+mn-ea"/>
                <a:cs typeface="+mn-cs"/>
              </a:rPr>
              <a:t>- </a:t>
            </a:r>
            <a:r>
              <a:rPr lang="he-IL" sz="1200" kern="1200">
                <a:solidFill>
                  <a:schemeClr val="tx1"/>
                </a:solidFill>
                <a:latin typeface="+mn-lt"/>
                <a:ea typeface="+mn-ea"/>
                <a:cs typeface="+mn-cs"/>
              </a:rPr>
              <a:t>משמעות בציונות </a:t>
            </a:r>
            <a:r>
              <a:rPr lang="he-IL" sz="1200" kern="1200" dirty="0">
                <a:solidFill>
                  <a:schemeClr val="tx1"/>
                </a:solidFill>
                <a:latin typeface="+mn-lt"/>
                <a:ea typeface="+mn-ea"/>
                <a:cs typeface="+mn-cs"/>
              </a:rPr>
              <a:t>–גבורה , בר כוכבא וכו</a:t>
            </a:r>
          </a:p>
          <a:p>
            <a:pPr algn="r"/>
            <a:endParaRPr lang="en-US" dirty="0"/>
          </a:p>
        </p:txBody>
      </p:sp>
      <p:sp>
        <p:nvSpPr>
          <p:cNvPr id="4" name="Slide Number Placeholder 3"/>
          <p:cNvSpPr>
            <a:spLocks noGrp="1"/>
          </p:cNvSpPr>
          <p:nvPr>
            <p:ph type="sldNum" sz="quarter" idx="10"/>
          </p:nvPr>
        </p:nvSpPr>
        <p:spPr/>
        <p:txBody>
          <a:bodyPr/>
          <a:lstStyle/>
          <a:p>
            <a:fld id="{CC1DFC1D-26AF-4CA0-9478-4120CE2D51EE}" type="slidenum">
              <a:rPr lang="en-US" smtClean="0"/>
              <a:t>1</a:t>
            </a:fld>
            <a:endParaRPr lang="en-US"/>
          </a:p>
        </p:txBody>
      </p:sp>
    </p:spTree>
    <p:extLst>
      <p:ext uri="{BB962C8B-B14F-4D97-AF65-F5344CB8AC3E}">
        <p14:creationId xmlns:p14="http://schemas.microsoft.com/office/powerpoint/2010/main" val="1147082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a:t>
            </a:r>
            <a:r>
              <a:rPr lang="en-US" sz="1200" i="1" dirty="0" err="1"/>
              <a:t>Oberkommando</a:t>
            </a:r>
            <a:r>
              <a:rPr lang="en-US" sz="1200" i="1" dirty="0"/>
              <a:t> der Wehrmacht</a:t>
            </a:r>
          </a:p>
          <a:p>
            <a:r>
              <a:rPr lang="en-US" sz="1200" i="1" dirty="0"/>
              <a:t>2- it was</a:t>
            </a:r>
            <a:r>
              <a:rPr lang="en-US" sz="1200" i="1" baseline="0" dirty="0"/>
              <a:t> signed again in May 8</a:t>
            </a:r>
            <a:r>
              <a:rPr lang="en-US" sz="1200" i="1" baseline="30000" dirty="0"/>
              <a:t>th</a:t>
            </a:r>
            <a:r>
              <a:rPr lang="en-US" sz="1200" i="1" baseline="0" dirty="0"/>
              <a:t> in Berlin according to the soviets demand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baseline="0" dirty="0"/>
              <a:t>3-</a:t>
            </a:r>
            <a:r>
              <a:rPr lang="en-US" sz="1200" dirty="0"/>
              <a:t>The Warsaw Ghetto Uprising  was the 1943 act of Jewish resistance that arose within the Warsaw Ghetto in German-occupied Poland during World War II, and which opposed Nazi Germany's final effort to transport the remaining Ghetto population to Treblinka extermination camp. The most significant portion of the rebellion took place beginning on 19 April, but ended when the poorly supplied resistance was defeated by the German soldiers. This officially finished their operation to liquidate the Ghetto on 16 May. </a:t>
            </a:r>
            <a:endParaRPr lang="en-US" sz="1200" i="1" baseline="0" dirty="0"/>
          </a:p>
          <a:p>
            <a:r>
              <a:rPr lang="en-US" sz="1200" i="1" baseline="0" dirty="0"/>
              <a:t>4- </a:t>
            </a:r>
            <a:r>
              <a:rPr lang="he-IL" sz="1200" b="0" i="0" kern="1200" dirty="0">
                <a:solidFill>
                  <a:schemeClr val="tx1"/>
                </a:solidFill>
                <a:effectLst/>
                <a:latin typeface="+mn-lt"/>
                <a:ea typeface="+mn-ea"/>
                <a:cs typeface="+mn-cs"/>
              </a:rPr>
              <a:t>למרות שמלחמת העולם לא הסתיימה בתאריך זה, אלא רק ב-</a:t>
            </a:r>
            <a:r>
              <a:rPr lang="he-IL" sz="1200" b="0" i="0" u="none" strike="noStrike" kern="1200" dirty="0">
                <a:solidFill>
                  <a:schemeClr val="tx1"/>
                </a:solidFill>
                <a:effectLst/>
                <a:latin typeface="+mn-lt"/>
                <a:ea typeface="+mn-ea"/>
                <a:cs typeface="+mn-cs"/>
                <a:hlinkClick r:id="rId3" tooltip="15 באוגוסט"/>
              </a:rPr>
              <a:t>15 באוגוסט</a:t>
            </a:r>
            <a:r>
              <a:rPr lang="he-IL" sz="1200" b="0" i="0" kern="1200" dirty="0">
                <a:solidFill>
                  <a:schemeClr val="tx1"/>
                </a:solidFill>
                <a:effectLst/>
                <a:latin typeface="+mn-lt"/>
                <a:ea typeface="+mn-ea"/>
                <a:cs typeface="+mn-cs"/>
              </a:rPr>
              <a:t> </a:t>
            </a:r>
            <a:r>
              <a:rPr lang="he-IL" sz="1200" b="0" i="0" u="none" strike="noStrike" kern="1200" dirty="0">
                <a:solidFill>
                  <a:schemeClr val="tx1"/>
                </a:solidFill>
                <a:effectLst/>
                <a:latin typeface="+mn-lt"/>
                <a:ea typeface="+mn-ea"/>
                <a:cs typeface="+mn-cs"/>
                <a:hlinkClick r:id="rId4" tooltip="1945"/>
              </a:rPr>
              <a:t>1945</a:t>
            </a:r>
            <a:r>
              <a:rPr lang="he-IL" sz="1200" b="0" i="0" kern="1200" dirty="0">
                <a:solidFill>
                  <a:schemeClr val="tx1"/>
                </a:solidFill>
                <a:effectLst/>
                <a:latin typeface="+mn-lt"/>
                <a:ea typeface="+mn-ea"/>
                <a:cs typeface="+mn-cs"/>
              </a:rPr>
              <a:t> (</a:t>
            </a:r>
            <a:r>
              <a:rPr lang="he-IL" sz="1200" b="0" i="0" u="none" strike="noStrike" kern="1200" dirty="0">
                <a:solidFill>
                  <a:schemeClr val="tx1"/>
                </a:solidFill>
                <a:effectLst/>
                <a:latin typeface="+mn-lt"/>
                <a:ea typeface="+mn-ea"/>
                <a:cs typeface="+mn-cs"/>
                <a:hlinkClick r:id="rId5" tooltip="יום הניצחון על יפן (הדף אינו קיים)"/>
              </a:rPr>
              <a:t>יום הניצחון על יפן</a:t>
            </a:r>
            <a:r>
              <a:rPr lang="he-IL" sz="1200" b="0" i="0" kern="1200" dirty="0">
                <a:solidFill>
                  <a:schemeClr val="tx1"/>
                </a:solidFill>
                <a:effectLst/>
                <a:latin typeface="+mn-lt"/>
                <a:ea typeface="+mn-ea"/>
                <a:cs typeface="+mn-cs"/>
              </a:rPr>
              <a:t>, ידוע גם כ-</a:t>
            </a:r>
            <a:r>
              <a:rPr lang="en-US" sz="1200" b="0" i="0" kern="1200" dirty="0">
                <a:solidFill>
                  <a:schemeClr val="tx1"/>
                </a:solidFill>
                <a:effectLst/>
                <a:latin typeface="+mn-lt"/>
                <a:ea typeface="+mn-ea"/>
                <a:cs typeface="+mn-cs"/>
              </a:rPr>
              <a:t>VJ-DAY), </a:t>
            </a:r>
            <a:r>
              <a:rPr lang="he-IL" sz="1200" b="0" i="0" kern="1200" dirty="0">
                <a:solidFill>
                  <a:schemeClr val="tx1"/>
                </a:solidFill>
                <a:effectLst/>
                <a:latin typeface="+mn-lt"/>
                <a:ea typeface="+mn-ea"/>
                <a:cs typeface="+mn-cs"/>
              </a:rPr>
              <a:t>נחשב תאריך זה לתאריך שבו מצוין סוף המלחמה</a:t>
            </a:r>
            <a:endParaRPr lang="en-US" sz="1200" i="1" baseline="0" dirty="0"/>
          </a:p>
          <a:p>
            <a:endParaRPr lang="en-US" dirty="0"/>
          </a:p>
        </p:txBody>
      </p:sp>
      <p:sp>
        <p:nvSpPr>
          <p:cNvPr id="4" name="Slide Number Placeholder 3"/>
          <p:cNvSpPr>
            <a:spLocks noGrp="1"/>
          </p:cNvSpPr>
          <p:nvPr>
            <p:ph type="sldNum" sz="quarter" idx="10"/>
          </p:nvPr>
        </p:nvSpPr>
        <p:spPr/>
        <p:txBody>
          <a:bodyPr/>
          <a:lstStyle/>
          <a:p>
            <a:fld id="{CC1DFC1D-26AF-4CA0-9478-4120CE2D51EE}" type="slidenum">
              <a:rPr lang="en-US" smtClean="0"/>
              <a:t>2</a:t>
            </a:fld>
            <a:endParaRPr lang="en-US"/>
          </a:p>
        </p:txBody>
      </p:sp>
    </p:spTree>
    <p:extLst>
      <p:ext uri="{BB962C8B-B14F-4D97-AF65-F5344CB8AC3E}">
        <p14:creationId xmlns:p14="http://schemas.microsoft.com/office/powerpoint/2010/main" val="3666027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1-The origins of Lag </a:t>
            </a:r>
            <a:r>
              <a:rPr lang="en-US" sz="1200" kern="1200" dirty="0" err="1">
                <a:solidFill>
                  <a:schemeClr val="tx1"/>
                </a:solidFill>
                <a:effectLst/>
                <a:latin typeface="+mn-lt"/>
                <a:ea typeface="+mn-ea"/>
                <a:cs typeface="+mn-cs"/>
              </a:rPr>
              <a:t>BaOmer</a:t>
            </a:r>
            <a:r>
              <a:rPr lang="en-US" sz="1200" kern="1200" dirty="0">
                <a:solidFill>
                  <a:schemeClr val="tx1"/>
                </a:solidFill>
                <a:effectLst/>
                <a:latin typeface="+mn-lt"/>
                <a:ea typeface="+mn-ea"/>
                <a:cs typeface="+mn-cs"/>
              </a:rPr>
              <a:t> as a minor festival are unclear. The date is mentioned explicitly for the first time in the 13th century by the </a:t>
            </a:r>
            <a:r>
              <a:rPr lang="en-US" sz="1200" u="none" strike="noStrike" kern="1200" dirty="0">
                <a:solidFill>
                  <a:schemeClr val="tx1"/>
                </a:solidFill>
                <a:effectLst/>
                <a:latin typeface="+mn-lt"/>
                <a:ea typeface="+mn-ea"/>
                <a:cs typeface="+mn-cs"/>
                <a:hlinkClick r:id="rId3" tooltip="Talmud"/>
              </a:rPr>
              <a:t>Talmudist</a:t>
            </a:r>
            <a:r>
              <a:rPr lang="en-US" sz="1200" kern="1200" dirty="0">
                <a:solidFill>
                  <a:schemeClr val="tx1"/>
                </a:solidFill>
                <a:effectLst/>
                <a:latin typeface="+mn-lt"/>
                <a:ea typeface="+mn-ea"/>
                <a:cs typeface="+mn-cs"/>
              </a:rPr>
              <a:t> </a:t>
            </a:r>
            <a:r>
              <a:rPr lang="en-US" sz="1200" u="none" strike="noStrike" kern="1200" dirty="0" err="1">
                <a:solidFill>
                  <a:schemeClr val="tx1"/>
                </a:solidFill>
                <a:effectLst/>
                <a:latin typeface="+mn-lt"/>
                <a:ea typeface="+mn-ea"/>
                <a:cs typeface="+mn-cs"/>
                <a:hlinkClick r:id="rId4" tooltip="Menachem Meiri"/>
              </a:rPr>
              <a:t>Meiri</a:t>
            </a:r>
            <a:r>
              <a:rPr lang="en-US" sz="1200" kern="1200" dirty="0">
                <a:solidFill>
                  <a:schemeClr val="tx1"/>
                </a:solidFill>
                <a:effectLst/>
                <a:latin typeface="+mn-lt"/>
                <a:ea typeface="+mn-ea"/>
                <a:cs typeface="+mn-cs"/>
              </a:rPr>
              <a:t> in his gloss to </a:t>
            </a:r>
            <a:r>
              <a:rPr lang="en-US" sz="1200" u="none" strike="noStrike" kern="1200" dirty="0" err="1">
                <a:solidFill>
                  <a:schemeClr val="tx1"/>
                </a:solidFill>
                <a:effectLst/>
                <a:latin typeface="+mn-lt"/>
                <a:ea typeface="+mn-ea"/>
                <a:cs typeface="+mn-cs"/>
                <a:hlinkClick r:id="rId5" tooltip="Nashim"/>
              </a:rPr>
              <a:t>Yevamot</a:t>
            </a:r>
            <a:r>
              <a:rPr lang="en-US" sz="1200" kern="1200" dirty="0">
                <a:solidFill>
                  <a:schemeClr val="tx1"/>
                </a:solidFill>
                <a:effectLst/>
                <a:latin typeface="+mn-lt"/>
                <a:ea typeface="+mn-ea"/>
                <a:cs typeface="+mn-cs"/>
              </a:rPr>
              <a:t> 62b. The Talmudic passage states that during the time of Rabbi </a:t>
            </a:r>
            <a:r>
              <a:rPr lang="en-US" sz="1200" kern="1200" dirty="0" err="1">
                <a:solidFill>
                  <a:schemeClr val="tx1"/>
                </a:solidFill>
                <a:effectLst/>
                <a:latin typeface="+mn-lt"/>
                <a:ea typeface="+mn-ea"/>
                <a:cs typeface="+mn-cs"/>
              </a:rPr>
              <a:t>Akiva</a:t>
            </a:r>
            <a:r>
              <a:rPr lang="en-US" sz="1200" kern="1200" dirty="0">
                <a:solidFill>
                  <a:schemeClr val="tx1"/>
                </a:solidFill>
                <a:effectLst/>
                <a:latin typeface="+mn-lt"/>
                <a:ea typeface="+mn-ea"/>
                <a:cs typeface="+mn-cs"/>
              </a:rPr>
              <a:t>, 24,000 of his students died from a divinely-sent plague during the counting of the Omer. The Talmud goes on to say that this was because they did not show proper respect to one another. </a:t>
            </a:r>
            <a:r>
              <a:rPr lang="en-US" sz="1200" kern="1200" dirty="0" err="1">
                <a:solidFill>
                  <a:schemeClr val="tx1"/>
                </a:solidFill>
                <a:effectLst/>
                <a:latin typeface="+mn-lt"/>
                <a:ea typeface="+mn-ea"/>
                <a:cs typeface="+mn-cs"/>
              </a:rPr>
              <a:t>Meiri</a:t>
            </a:r>
            <a:r>
              <a:rPr lang="en-US" sz="1200" kern="1200" dirty="0">
                <a:solidFill>
                  <a:schemeClr val="tx1"/>
                </a:solidFill>
                <a:effectLst/>
                <a:latin typeface="+mn-lt"/>
                <a:ea typeface="+mn-ea"/>
                <a:cs typeface="+mn-cs"/>
              </a:rPr>
              <a:t> named Lag </a:t>
            </a:r>
            <a:r>
              <a:rPr lang="en-US" sz="1200" kern="1200" dirty="0" err="1">
                <a:solidFill>
                  <a:schemeClr val="tx1"/>
                </a:solidFill>
                <a:effectLst/>
                <a:latin typeface="+mn-lt"/>
                <a:ea typeface="+mn-ea"/>
                <a:cs typeface="+mn-cs"/>
              </a:rPr>
              <a:t>BaOmer</a:t>
            </a:r>
            <a:r>
              <a:rPr lang="en-US" sz="1200" kern="1200" dirty="0">
                <a:solidFill>
                  <a:schemeClr val="tx1"/>
                </a:solidFill>
                <a:effectLst/>
                <a:latin typeface="+mn-lt"/>
                <a:ea typeface="+mn-ea"/>
                <a:cs typeface="+mn-cs"/>
              </a:rPr>
              <a:t> as the day when, "according to a tradition of the </a:t>
            </a:r>
            <a:r>
              <a:rPr lang="en-US" sz="1200" u="none" strike="noStrike" kern="1200" dirty="0" err="1">
                <a:solidFill>
                  <a:schemeClr val="tx1"/>
                </a:solidFill>
                <a:effectLst/>
                <a:latin typeface="+mn-lt"/>
                <a:ea typeface="+mn-ea"/>
                <a:cs typeface="+mn-cs"/>
                <a:hlinkClick r:id="rId6" tooltip="Geonim"/>
              </a:rPr>
              <a:t>geonim</a:t>
            </a:r>
            <a:r>
              <a:rPr lang="en-US" sz="1200" kern="1200" dirty="0">
                <a:solidFill>
                  <a:schemeClr val="tx1"/>
                </a:solidFill>
                <a:effectLst/>
                <a:latin typeface="+mn-lt"/>
                <a:ea typeface="+mn-ea"/>
                <a:cs typeface="+mn-cs"/>
              </a:rPr>
              <a:t>", the "plague" ended.</a:t>
            </a:r>
            <a:r>
              <a:rPr lang="en-US" sz="1200" u="none" strike="noStrike" kern="1200" dirty="0">
                <a:solidFill>
                  <a:schemeClr val="tx1"/>
                </a:solidFill>
                <a:effectLst/>
                <a:latin typeface="+mn-lt"/>
                <a:ea typeface="+mn-ea"/>
                <a:cs typeface="+mn-cs"/>
                <a:hlinkClick r:id="rId7"/>
              </a:rPr>
              <a:t>[4]</a:t>
            </a:r>
            <a:endParaRPr lang="en-US" sz="1200" u="none" strike="noStrike"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After the death of Rabbi </a:t>
            </a:r>
            <a:r>
              <a:rPr lang="en-US" sz="1200" kern="1200" dirty="0" err="1">
                <a:solidFill>
                  <a:schemeClr val="tx1"/>
                </a:solidFill>
                <a:effectLst/>
                <a:latin typeface="+mn-lt"/>
                <a:ea typeface="+mn-ea"/>
                <a:cs typeface="+mn-cs"/>
              </a:rPr>
              <a:t>Akiva's</a:t>
            </a:r>
            <a:r>
              <a:rPr lang="en-US" sz="1200" kern="1200" dirty="0">
                <a:solidFill>
                  <a:schemeClr val="tx1"/>
                </a:solidFill>
                <a:effectLst/>
                <a:latin typeface="+mn-lt"/>
                <a:ea typeface="+mn-ea"/>
                <a:cs typeface="+mn-cs"/>
              </a:rPr>
              <a:t> 24,000 students, he was left with only five students, among them Rabbi Shimon bar </a:t>
            </a:r>
            <a:r>
              <a:rPr lang="en-US" sz="1200" kern="1200" dirty="0" err="1">
                <a:solidFill>
                  <a:schemeClr val="tx1"/>
                </a:solidFill>
                <a:effectLst/>
                <a:latin typeface="+mn-lt"/>
                <a:ea typeface="+mn-ea"/>
                <a:cs typeface="+mn-cs"/>
              </a:rPr>
              <a:t>Yochai</a:t>
            </a:r>
            <a:r>
              <a:rPr lang="en-US" sz="1200" kern="1200" dirty="0">
                <a:solidFill>
                  <a:schemeClr val="tx1"/>
                </a:solidFill>
                <a:effectLst/>
                <a:latin typeface="+mn-lt"/>
                <a:ea typeface="+mn-ea"/>
                <a:cs typeface="+mn-cs"/>
              </a:rPr>
              <a:t>. The latter went on to become the greatest teacher of Torah in his generation, and is purported to have authored the Zohar, a landmark text of Jewish mysticism. The Zohar calls the day of Bar </a:t>
            </a:r>
            <a:r>
              <a:rPr lang="en-US" sz="1200" kern="1200" dirty="0" err="1">
                <a:solidFill>
                  <a:schemeClr val="tx1"/>
                </a:solidFill>
                <a:effectLst/>
                <a:latin typeface="+mn-lt"/>
                <a:ea typeface="+mn-ea"/>
                <a:cs typeface="+mn-cs"/>
              </a:rPr>
              <a:t>Yochai's</a:t>
            </a:r>
            <a:r>
              <a:rPr lang="en-US" sz="1200" kern="1200" dirty="0">
                <a:solidFill>
                  <a:schemeClr val="tx1"/>
                </a:solidFill>
                <a:effectLst/>
                <a:latin typeface="+mn-lt"/>
                <a:ea typeface="+mn-ea"/>
                <a:cs typeface="+mn-cs"/>
              </a:rPr>
              <a:t> death a hillula ), on the day of Bar </a:t>
            </a:r>
            <a:r>
              <a:rPr lang="en-US" sz="1200" kern="1200" dirty="0" err="1">
                <a:solidFill>
                  <a:schemeClr val="tx1"/>
                </a:solidFill>
                <a:effectLst/>
                <a:latin typeface="+mn-lt"/>
                <a:ea typeface="+mn-ea"/>
                <a:cs typeface="+mn-cs"/>
              </a:rPr>
              <a:t>Yochai's</a:t>
            </a:r>
            <a:r>
              <a:rPr lang="en-US" sz="1200" kern="1200" dirty="0">
                <a:solidFill>
                  <a:schemeClr val="tx1"/>
                </a:solidFill>
                <a:effectLst/>
                <a:latin typeface="+mn-lt"/>
                <a:ea typeface="+mn-ea"/>
                <a:cs typeface="+mn-cs"/>
              </a:rPr>
              <a:t> death, he revealed the deepest secrets of the Kabbalah.</a:t>
            </a:r>
            <a:r>
              <a:rPr lang="en-US" sz="1200" u="none" strike="noStrike" kern="1200" dirty="0">
                <a:solidFill>
                  <a:schemeClr val="tx1"/>
                </a:solidFill>
                <a:effectLst/>
                <a:latin typeface="+mn-lt"/>
                <a:ea typeface="+mn-ea"/>
                <a:cs typeface="+mn-cs"/>
                <a:hlinkClick r:id="rId8"/>
              </a:rPr>
              <a:t>[5]</a:t>
            </a:r>
            <a:r>
              <a:rPr lang="en-US" sz="1200" kern="1200" dirty="0">
                <a:solidFill>
                  <a:schemeClr val="tx1"/>
                </a:solidFill>
                <a:effectLst/>
                <a:latin typeface="+mn-lt"/>
                <a:ea typeface="+mn-ea"/>
                <a:cs typeface="+mn-cs"/>
              </a:rPr>
              <a:t> Lag </a:t>
            </a:r>
            <a:r>
              <a:rPr lang="en-US" sz="1200" kern="1200" dirty="0" err="1">
                <a:solidFill>
                  <a:schemeClr val="tx1"/>
                </a:solidFill>
                <a:effectLst/>
                <a:latin typeface="+mn-lt"/>
                <a:ea typeface="+mn-ea"/>
                <a:cs typeface="+mn-cs"/>
              </a:rPr>
              <a:t>BaOmer</a:t>
            </a:r>
            <a:r>
              <a:rPr lang="en-US" sz="1200" kern="1200" dirty="0">
                <a:solidFill>
                  <a:schemeClr val="tx1"/>
                </a:solidFill>
                <a:effectLst/>
                <a:latin typeface="+mn-lt"/>
                <a:ea typeface="+mn-ea"/>
                <a:cs typeface="+mn-cs"/>
              </a:rPr>
              <a:t> therefore became a day of celebration of the great light (i.e., wisdom) that Bar </a:t>
            </a:r>
            <a:r>
              <a:rPr lang="en-US" sz="1200" kern="1200" dirty="0" err="1">
                <a:solidFill>
                  <a:schemeClr val="tx1"/>
                </a:solidFill>
                <a:effectLst/>
                <a:latin typeface="+mn-lt"/>
                <a:ea typeface="+mn-ea"/>
                <a:cs typeface="+mn-cs"/>
              </a:rPr>
              <a:t>Yochai</a:t>
            </a:r>
            <a:r>
              <a:rPr lang="en-US" sz="1200" kern="1200" dirty="0">
                <a:solidFill>
                  <a:schemeClr val="tx1"/>
                </a:solidFill>
                <a:effectLst/>
                <a:latin typeface="+mn-lt"/>
                <a:ea typeface="+mn-ea"/>
                <a:cs typeface="+mn-cs"/>
              </a:rPr>
              <a:t> brought into the world.</a:t>
            </a:r>
            <a:r>
              <a:rPr lang="en-US" sz="1200" u="none" strike="noStrike" kern="1200" dirty="0">
                <a:solidFill>
                  <a:schemeClr val="tx1"/>
                </a:solidFill>
                <a:effectLst/>
                <a:latin typeface="+mn-lt"/>
                <a:ea typeface="+mn-ea"/>
                <a:cs typeface="+mn-cs"/>
                <a:hlinkClick r:id="rId9"/>
              </a:rPr>
              <a:t>[6]</a:t>
            </a: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2- </a:t>
            </a:r>
            <a:r>
              <a:rPr lang="en-US" sz="1200" dirty="0">
                <a:latin typeface="Candara" panose="020E0502030303020204" pitchFamily="34" charset="0"/>
              </a:rPr>
              <a:t>(celebration, interpreted by some as anniversary of death). (4 days celebration where at the end 3 year old kids get their firs hair-cut “</a:t>
            </a:r>
            <a:r>
              <a:rPr lang="en-US" sz="1200" dirty="0" err="1">
                <a:latin typeface="Candara" panose="020E0502030303020204" pitchFamily="34" charset="0"/>
              </a:rPr>
              <a:t>halake</a:t>
            </a:r>
            <a:r>
              <a:rPr lang="en-US" sz="1200" dirty="0">
                <a:latin typeface="Candara" panose="020E0502030303020204" pitchFamily="34" charset="0"/>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ndara" panose="020E0502030303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Candara" panose="020E0502030303020204" pitchFamily="34" charset="0"/>
                <a:ea typeface="+mn-ea"/>
                <a:cs typeface="+mn-cs"/>
              </a:rPr>
              <a:t>5- the deface</a:t>
            </a:r>
            <a:r>
              <a:rPr lang="en-US" sz="1200" kern="1200" baseline="0" dirty="0">
                <a:solidFill>
                  <a:schemeClr val="tx1"/>
                </a:solidFill>
                <a:effectLst/>
                <a:latin typeface="Candara" panose="020E0502030303020204" pitchFamily="34" charset="0"/>
                <a:ea typeface="+mn-ea"/>
                <a:cs typeface="+mn-cs"/>
              </a:rPr>
              <a:t> forces before the IDF</a:t>
            </a: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u="none" strike="noStrike" kern="1200" dirty="0">
              <a:solidFill>
                <a:schemeClr val="tx1"/>
              </a:solidFill>
              <a:effectLst/>
              <a:latin typeface="+mn-lt"/>
              <a:ea typeface="+mn-ea"/>
              <a:cs typeface="+mn-cs"/>
            </a:endParaRPr>
          </a:p>
          <a:p>
            <a:pPr marL="0" marR="0" indent="0" algn="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Bar </a:t>
            </a:r>
            <a:r>
              <a:rPr lang="en-US" sz="1200" kern="1200" dirty="0" err="1">
                <a:solidFill>
                  <a:schemeClr val="tx1"/>
                </a:solidFill>
                <a:effectLst/>
                <a:latin typeface="+mn-lt"/>
                <a:ea typeface="+mn-ea"/>
                <a:cs typeface="+mn-cs"/>
              </a:rPr>
              <a:t>kochva</a:t>
            </a:r>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r>
              <a:rPr lang="he-IL" sz="1200" b="0" i="0" kern="1200" dirty="0">
                <a:solidFill>
                  <a:schemeClr val="tx1"/>
                </a:solidFill>
                <a:effectLst/>
                <a:latin typeface="+mn-lt"/>
                <a:ea typeface="+mn-ea"/>
                <a:cs typeface="+mn-cs"/>
              </a:rPr>
              <a:t>חז"ל כאמור היו חלוקים ביחסם אל בר כוכבא. מחד - היה האיש נערץ על ידי רבי עקיבא, וקשה לקום כנגד הערכתו של רבי עקיבא. מאידך, היו הם עדים לאסון ההיסטורי שהתרחש בעקבות המרד הכושל, ל</a:t>
            </a:r>
            <a:r>
              <a:rPr lang="he-IL" sz="1200" b="0" i="0" u="none" strike="noStrike" kern="1200" dirty="0">
                <a:solidFill>
                  <a:schemeClr val="tx1"/>
                </a:solidFill>
                <a:effectLst/>
                <a:latin typeface="+mn-lt"/>
                <a:ea typeface="+mn-ea"/>
                <a:cs typeface="+mn-cs"/>
                <a:hlinkClick r:id="rId10" tooltip="גזירות אדריאנוס"/>
              </a:rPr>
              <a:t>גזירות השמד שהטיל אדריאנוס</a:t>
            </a:r>
            <a:r>
              <a:rPr lang="he-IL" sz="1200" b="0" i="0" kern="1200" dirty="0">
                <a:solidFill>
                  <a:schemeClr val="tx1"/>
                </a:solidFill>
                <a:effectLst/>
                <a:latin typeface="+mn-lt"/>
                <a:ea typeface="+mn-ea"/>
                <a:cs typeface="+mn-cs"/>
              </a:rPr>
              <a:t> ולמותם של רבים על </a:t>
            </a:r>
            <a:r>
              <a:rPr lang="he-IL" sz="1200" b="0" i="0" u="none" strike="noStrike" kern="1200" dirty="0">
                <a:solidFill>
                  <a:schemeClr val="tx1"/>
                </a:solidFill>
                <a:effectLst/>
                <a:latin typeface="+mn-lt"/>
                <a:ea typeface="+mn-ea"/>
                <a:cs typeface="+mn-cs"/>
                <a:hlinkClick r:id="rId11" tooltip="קידוש השם"/>
              </a:rPr>
              <a:t>קידוש השם</a:t>
            </a:r>
            <a:r>
              <a:rPr lang="he-IL" sz="1200" b="0" i="0" kern="1200" dirty="0">
                <a:solidFill>
                  <a:schemeClr val="tx1"/>
                </a:solidFill>
                <a:effectLst/>
                <a:latin typeface="+mn-lt"/>
                <a:ea typeface="+mn-ea"/>
                <a:cs typeface="+mn-cs"/>
              </a:rPr>
              <a:t>, ובהם </a:t>
            </a:r>
            <a:r>
              <a:rPr lang="he-IL" sz="1200" b="0" i="0" u="none" strike="noStrike" kern="1200" dirty="0">
                <a:solidFill>
                  <a:schemeClr val="tx1"/>
                </a:solidFill>
                <a:effectLst/>
                <a:latin typeface="+mn-lt"/>
                <a:ea typeface="+mn-ea"/>
                <a:cs typeface="+mn-cs"/>
                <a:hlinkClick r:id="rId12" tooltip="עשרת הרוגי מלכות"/>
              </a:rPr>
              <a:t>עשרת הרוגי מלכות</a:t>
            </a:r>
            <a:r>
              <a:rPr lang="he-IL" sz="1200" b="0" i="0" kern="1200" dirty="0">
                <a:solidFill>
                  <a:schemeClr val="tx1"/>
                </a:solidFill>
                <a:effectLst/>
                <a:latin typeface="+mn-lt"/>
                <a:ea typeface="+mn-ea"/>
                <a:cs typeface="+mn-cs"/>
              </a:rPr>
              <a:t>. בר כוכבא מתואר בספרות חז"ל כמנהיג כריזמטי ותקיף בעל כוח פיזי רב,</a:t>
            </a:r>
            <a:endParaRPr lang="en-US" sz="1200" b="0" i="0" kern="1200" dirty="0">
              <a:solidFill>
                <a:schemeClr val="tx1"/>
              </a:solidFill>
              <a:effectLst/>
              <a:latin typeface="+mn-lt"/>
              <a:ea typeface="+mn-ea"/>
              <a:cs typeface="+mn-cs"/>
            </a:endParaRPr>
          </a:p>
          <a:p>
            <a:pPr marL="0" marR="0" indent="0" algn="r" defTabSz="914400" rtl="0" eaLnBrk="1" fontAlgn="auto" latinLnBrk="0" hangingPunct="1">
              <a:lnSpc>
                <a:spcPct val="100000"/>
              </a:lnSpc>
              <a:spcBef>
                <a:spcPts val="0"/>
              </a:spcBef>
              <a:spcAft>
                <a:spcPts val="0"/>
              </a:spcAft>
              <a:buClrTx/>
              <a:buSzTx/>
              <a:buFontTx/>
              <a:buNone/>
              <a:tabLst/>
              <a:defRPr/>
            </a:pPr>
            <a:r>
              <a:rPr lang="he-IL" sz="1200" b="0" i="0" kern="1200" dirty="0">
                <a:solidFill>
                  <a:schemeClr val="tx1"/>
                </a:solidFill>
                <a:effectLst/>
                <a:latin typeface="+mn-lt"/>
                <a:ea typeface="+mn-ea"/>
                <a:cs typeface="+mn-cs"/>
              </a:rPr>
              <a:t>למרות הכישלון היו מחכמי ישראל שהדגישו את הצלחת המרד לכמה שנים, ואת גבורתו הגדולה של בר כוכבא, ואף חישול הדור למסירות נפש וקידוש ה'.‏</a:t>
            </a:r>
            <a:r>
              <a:rPr lang="he-IL" sz="1200" b="0" i="0" u="none" strike="noStrike" kern="1200" baseline="30000" dirty="0">
                <a:solidFill>
                  <a:schemeClr val="tx1"/>
                </a:solidFill>
                <a:effectLst/>
                <a:latin typeface="+mn-lt"/>
                <a:ea typeface="+mn-ea"/>
                <a:cs typeface="+mn-cs"/>
                <a:hlinkClick r:id="rId13"/>
              </a:rPr>
              <a:t>[17]</a:t>
            </a:r>
            <a:r>
              <a:rPr lang="en-US" sz="1200" b="0" i="0" u="none" strike="noStrike" kern="1200" baseline="30000" dirty="0">
                <a:solidFill>
                  <a:schemeClr val="tx1"/>
                </a:solidFill>
                <a:effectLst/>
                <a:latin typeface="+mn-lt"/>
                <a:ea typeface="+mn-ea"/>
                <a:cs typeface="+mn-cs"/>
              </a:rPr>
              <a:t> c</a:t>
            </a:r>
          </a:p>
          <a:p>
            <a:pPr marL="0" marR="0" indent="0" algn="r" defTabSz="914400" rtl="0" eaLnBrk="1" fontAlgn="auto" latinLnBrk="0" hangingPunct="1">
              <a:lnSpc>
                <a:spcPct val="100000"/>
              </a:lnSpc>
              <a:spcBef>
                <a:spcPts val="0"/>
              </a:spcBef>
              <a:spcAft>
                <a:spcPts val="0"/>
              </a:spcAft>
              <a:buClrTx/>
              <a:buSzTx/>
              <a:buFontTx/>
              <a:buNone/>
              <a:tabLst/>
              <a:defRPr/>
            </a:pPr>
            <a:r>
              <a:rPr lang="he-IL" sz="1200" b="0" i="0" u="none" strike="noStrike" kern="1200" baseline="0" dirty="0">
                <a:solidFill>
                  <a:schemeClr val="tx1"/>
                </a:solidFill>
                <a:effectLst/>
                <a:latin typeface="+mn-lt"/>
                <a:ea typeface="+mn-ea"/>
                <a:cs typeface="+mn-cs"/>
              </a:rPr>
              <a:t>בעת המודרנית רואים </a:t>
            </a:r>
            <a:r>
              <a:rPr lang="he-IL" sz="1200" b="0" i="0" kern="1200" dirty="0">
                <a:solidFill>
                  <a:schemeClr val="tx1"/>
                </a:solidFill>
                <a:effectLst/>
                <a:latin typeface="+mn-lt"/>
                <a:ea typeface="+mn-ea"/>
                <a:cs typeface="+mn-cs"/>
              </a:rPr>
              <a:t>בר כוכבא משום חוליה בשלשלת ההיסטורית של מאבק העם היהודי לעצמאות במולדתו. המיתוס שנוצר סביבו העלים לחלוטין את כישלון המרד. החג הדתי </a:t>
            </a:r>
            <a:r>
              <a:rPr lang="he-IL" sz="1200" b="0" i="0" u="none" strike="noStrike" kern="1200" dirty="0">
                <a:solidFill>
                  <a:schemeClr val="tx1"/>
                </a:solidFill>
                <a:effectLst/>
                <a:latin typeface="+mn-lt"/>
                <a:ea typeface="+mn-ea"/>
                <a:cs typeface="+mn-cs"/>
                <a:hlinkClick r:id="rId14" tooltip="ל&quot;ג בעומר"/>
              </a:rPr>
              <a:t>ל"ג בעומר</a:t>
            </a:r>
            <a:r>
              <a:rPr lang="he-IL" sz="1200" b="0" i="0" kern="1200" dirty="0">
                <a:solidFill>
                  <a:schemeClr val="tx1"/>
                </a:solidFill>
                <a:effectLst/>
                <a:latin typeface="+mn-lt"/>
                <a:ea typeface="+mn-ea"/>
                <a:cs typeface="+mn-cs"/>
              </a:rPr>
              <a:t> לציון סופה של מגפה שקטלה עשרים וארבעה אלף מתלמידיו של רבי עקיבא, כמו גם את יום פטירתו של </a:t>
            </a:r>
            <a:r>
              <a:rPr lang="he-IL" sz="1200" b="0" i="0" u="none" strike="noStrike" kern="1200" dirty="0">
                <a:solidFill>
                  <a:schemeClr val="tx1"/>
                </a:solidFill>
                <a:effectLst/>
                <a:latin typeface="+mn-lt"/>
                <a:ea typeface="+mn-ea"/>
                <a:cs typeface="+mn-cs"/>
                <a:hlinkClick r:id="rId15" tooltip="שמעון בר יוחאי"/>
              </a:rPr>
              <a:t>שמעון בר יוחאי</a:t>
            </a:r>
            <a:r>
              <a:rPr lang="he-IL" sz="1200" b="0" i="0" kern="1200" dirty="0">
                <a:solidFill>
                  <a:schemeClr val="tx1"/>
                </a:solidFill>
                <a:effectLst/>
                <a:latin typeface="+mn-lt"/>
                <a:ea typeface="+mn-ea"/>
                <a:cs typeface="+mn-cs"/>
              </a:rPr>
              <a:t>, הפך לחג בעל סממנים לאומיים בו חוגגים את "ניצחון בר כוכבא על הרומאים", המסופר לפרטי הפרטים, מהדלקת המשואות והמדורות, ועד הירי בחץ </a:t>
            </a:r>
          </a:p>
          <a:p>
            <a:pPr marL="0" marR="0" indent="0" algn="r" defTabSz="914400" rtl="0" eaLnBrk="1" fontAlgn="auto" latinLnBrk="0" hangingPunct="1">
              <a:lnSpc>
                <a:spcPct val="100000"/>
              </a:lnSpc>
              <a:spcBef>
                <a:spcPts val="0"/>
              </a:spcBef>
              <a:spcAft>
                <a:spcPts val="0"/>
              </a:spcAft>
              <a:buClrTx/>
              <a:buSzTx/>
              <a:buFontTx/>
              <a:buNone/>
              <a:tabLst/>
              <a:defRPr/>
            </a:pPr>
            <a:endParaRPr lang="he-IL" sz="1200" b="0" i="0" kern="1200" dirty="0">
              <a:solidFill>
                <a:schemeClr val="tx1"/>
              </a:solidFill>
              <a:effectLst/>
              <a:latin typeface="+mn-lt"/>
              <a:ea typeface="+mn-ea"/>
              <a:cs typeface="+mn-cs"/>
            </a:endParaRPr>
          </a:p>
          <a:p>
            <a:pPr marL="0" marR="0" indent="0" algn="r" defTabSz="914400" rtl="0" eaLnBrk="1" fontAlgn="auto" latinLnBrk="0" hangingPunct="1">
              <a:lnSpc>
                <a:spcPct val="100000"/>
              </a:lnSpc>
              <a:spcBef>
                <a:spcPts val="0"/>
              </a:spcBef>
              <a:spcAft>
                <a:spcPts val="0"/>
              </a:spcAft>
              <a:buClrTx/>
              <a:buSzTx/>
              <a:buFontTx/>
              <a:buNone/>
              <a:tabLst/>
              <a:defRPr/>
            </a:pPr>
            <a:r>
              <a:rPr lang="he-IL" sz="1200" b="0" i="0" kern="1200" dirty="0">
                <a:solidFill>
                  <a:schemeClr val="tx1"/>
                </a:solidFill>
                <a:effectLst/>
                <a:latin typeface="+mn-lt"/>
                <a:ea typeface="+mn-ea"/>
                <a:cs typeface="+mn-cs"/>
              </a:rPr>
              <a:t>המזרחן והמומחה ליחסים בינלאומיים ולאסטרטגיה פרופ' </a:t>
            </a:r>
            <a:r>
              <a:rPr lang="he-IL" sz="1200" b="0" i="0" u="none" strike="noStrike" kern="1200" dirty="0">
                <a:solidFill>
                  <a:schemeClr val="tx1"/>
                </a:solidFill>
                <a:effectLst/>
                <a:latin typeface="+mn-lt"/>
                <a:ea typeface="+mn-ea"/>
                <a:cs typeface="+mn-cs"/>
                <a:hlinkClick r:id="rId16" tooltip="יהושפט הרכבי"/>
              </a:rPr>
              <a:t>יהושפט הרכבי</a:t>
            </a:r>
            <a:r>
              <a:rPr lang="he-IL" sz="1200" b="0" i="0" kern="1200" dirty="0">
                <a:solidFill>
                  <a:schemeClr val="tx1"/>
                </a:solidFill>
                <a:effectLst/>
                <a:latin typeface="+mn-lt"/>
                <a:ea typeface="+mn-ea"/>
                <a:cs typeface="+mn-cs"/>
              </a:rPr>
              <a:t> הציג בספריו‏</a:t>
            </a:r>
            <a:r>
              <a:rPr lang="he-IL" sz="1200" b="0" i="0" u="none" strike="noStrike" kern="1200" baseline="30000" dirty="0">
                <a:solidFill>
                  <a:schemeClr val="tx1"/>
                </a:solidFill>
                <a:effectLst/>
                <a:latin typeface="+mn-lt"/>
                <a:ea typeface="+mn-ea"/>
                <a:cs typeface="+mn-cs"/>
                <a:hlinkClick r:id="rId17"/>
              </a:rPr>
              <a:t>[20]</a:t>
            </a:r>
            <a:r>
              <a:rPr lang="he-IL" sz="1200" b="0" i="0" kern="1200" dirty="0">
                <a:solidFill>
                  <a:schemeClr val="tx1"/>
                </a:solidFill>
                <a:effectLst/>
                <a:latin typeface="+mn-lt"/>
                <a:ea typeface="+mn-ea"/>
                <a:cs typeface="+mn-cs"/>
              </a:rPr>
              <a:t> את בר כוכבא כהרפתקן, אשר הוביל את העם למרד שלא היה לו סיכוי, ואשר הביא לחורבן, לשמד ולגלות, שתוצאותיה ניכרות עד היום, כאלף שמונה מאות וחמישים שנה לאחר מכן. </a:t>
            </a:r>
          </a:p>
          <a:p>
            <a:pPr marL="0" marR="0" indent="0" algn="r" defTabSz="914400" rtl="0" eaLnBrk="1" fontAlgn="auto" latinLnBrk="0" hangingPunct="1">
              <a:lnSpc>
                <a:spcPct val="100000"/>
              </a:lnSpc>
              <a:spcBef>
                <a:spcPts val="0"/>
              </a:spcBef>
              <a:spcAft>
                <a:spcPts val="0"/>
              </a:spcAft>
              <a:buClrTx/>
              <a:buSzTx/>
              <a:buFontTx/>
              <a:buNone/>
              <a:tabLst/>
              <a:defRPr/>
            </a:pPr>
            <a:endParaRPr lang="he-IL" sz="1200" b="0" i="0" kern="1200" dirty="0">
              <a:solidFill>
                <a:schemeClr val="tx1"/>
              </a:solidFill>
              <a:effectLst/>
              <a:latin typeface="+mn-lt"/>
              <a:ea typeface="+mn-ea"/>
              <a:cs typeface="+mn-cs"/>
            </a:endParaRPr>
          </a:p>
          <a:p>
            <a:pPr marL="0" marR="0" indent="0" algn="r" defTabSz="914400" rtl="0" eaLnBrk="1" fontAlgn="auto" latinLnBrk="0" hangingPunct="1">
              <a:lnSpc>
                <a:spcPct val="100000"/>
              </a:lnSpc>
              <a:spcBef>
                <a:spcPts val="0"/>
              </a:spcBef>
              <a:spcAft>
                <a:spcPts val="0"/>
              </a:spcAft>
              <a:buClrTx/>
              <a:buSzTx/>
              <a:buFontTx/>
              <a:buNone/>
              <a:tabLst/>
              <a:defRPr/>
            </a:pPr>
            <a:r>
              <a:rPr lang="he-IL" sz="1200" b="0" i="0" kern="1200">
                <a:solidFill>
                  <a:schemeClr val="tx1"/>
                </a:solidFill>
                <a:effectLst/>
                <a:latin typeface="+mn-lt"/>
                <a:ea typeface="+mn-ea"/>
                <a:cs typeface="+mn-cs"/>
              </a:rPr>
              <a:t>לעומתו </a:t>
            </a:r>
            <a:r>
              <a:rPr lang="he-IL" sz="1200" b="0" i="0" kern="1200" dirty="0">
                <a:solidFill>
                  <a:schemeClr val="tx1"/>
                </a:solidFill>
                <a:effectLst/>
                <a:latin typeface="+mn-lt"/>
                <a:ea typeface="+mn-ea"/>
                <a:cs typeface="+mn-cs"/>
              </a:rPr>
              <a:t>הרב </a:t>
            </a:r>
            <a:r>
              <a:rPr lang="he-IL" sz="1200" b="0" i="0" u="none" strike="noStrike" kern="1200" dirty="0">
                <a:solidFill>
                  <a:schemeClr val="tx1"/>
                </a:solidFill>
                <a:effectLst/>
                <a:latin typeface="+mn-lt"/>
                <a:ea typeface="+mn-ea"/>
                <a:cs typeface="+mn-cs"/>
                <a:hlinkClick r:id="rId18" tooltip="צבי יהודה קוק"/>
              </a:rPr>
              <a:t>צבי יהודה קוק</a:t>
            </a:r>
            <a:r>
              <a:rPr lang="he-IL" sz="1200" b="0" i="0" kern="1200" dirty="0">
                <a:solidFill>
                  <a:schemeClr val="tx1"/>
                </a:solidFill>
                <a:effectLst/>
                <a:latin typeface="+mn-lt"/>
                <a:ea typeface="+mn-ea"/>
                <a:cs typeface="+mn-cs"/>
              </a:rPr>
              <a:t> הביע את הדעה, כי מרד בר כוכבא, היה זריקת עידוד לפני היציאה לגלות הארוכה. היהודים יזכרו שכמעט הצליחו להקים מדינה, ויהיה להם למה להתגעגע שוב. גם פרופ' </a:t>
            </a:r>
            <a:r>
              <a:rPr lang="he-IL" sz="1200" b="0" i="0" u="none" strike="noStrike" kern="1200" dirty="0">
                <a:solidFill>
                  <a:schemeClr val="tx1"/>
                </a:solidFill>
                <a:effectLst/>
                <a:latin typeface="+mn-lt"/>
                <a:ea typeface="+mn-ea"/>
                <a:cs typeface="+mn-cs"/>
                <a:hlinkClick r:id="rId19" tooltip="ישראל אלדד"/>
              </a:rPr>
              <a:t>ישראל אלדד</a:t>
            </a:r>
            <a:r>
              <a:rPr lang="he-IL" sz="1200" b="0" i="0" kern="1200" dirty="0">
                <a:solidFill>
                  <a:schemeClr val="tx1"/>
                </a:solidFill>
                <a:effectLst/>
                <a:latin typeface="+mn-lt"/>
                <a:ea typeface="+mn-ea"/>
                <a:cs typeface="+mn-cs"/>
              </a:rPr>
              <a:t> הגיב לעמדת הרכבי בהרצאה שהפכה לחוברת בנושא, ובה הביע התנגדות לשיפוט המרד לפי תוצאותיו, והראה את ההכרח שבמרידה מול גזירות הדת של רומא, כמו גם את סבירות הצלחתו של המרד באותו זמן‏</a:t>
            </a:r>
            <a:r>
              <a:rPr lang="he-IL" sz="1200" b="0" i="0" u="none" strike="noStrike" kern="1200" baseline="30000" dirty="0">
                <a:solidFill>
                  <a:schemeClr val="tx1"/>
                </a:solidFill>
                <a:effectLst/>
                <a:latin typeface="+mn-lt"/>
                <a:ea typeface="+mn-ea"/>
                <a:cs typeface="+mn-cs"/>
                <a:hlinkClick r:id="rId20"/>
              </a:rPr>
              <a:t>[21]</a:t>
            </a:r>
            <a:r>
              <a:rPr lang="he-IL" sz="1200" b="0" i="0" kern="1200" dirty="0">
                <a:solidFill>
                  <a:schemeClr val="tx1"/>
                </a:solidFill>
                <a:effectLst/>
                <a:latin typeface="+mn-lt"/>
                <a:ea typeface="+mn-ea"/>
                <a:cs typeface="+mn-cs"/>
              </a:rPr>
              <a:t>.וקשת. בבתי הספר ובגני הילדים שנו במיתוס והעשירוהו בשירים ובסיפורים שרובם עוסקים במאבקו של בר כוכבא ב</a:t>
            </a:r>
            <a:r>
              <a:rPr lang="he-IL" sz="1200" b="0" i="0" u="none" strike="noStrike" kern="1200" dirty="0">
                <a:solidFill>
                  <a:schemeClr val="tx1"/>
                </a:solidFill>
                <a:effectLst/>
                <a:latin typeface="+mn-lt"/>
                <a:ea typeface="+mn-ea"/>
                <a:cs typeface="+mn-cs"/>
                <a:hlinkClick r:id="rId21" tooltip="אריה"/>
              </a:rPr>
              <a:t>אריה</a:t>
            </a:r>
            <a:r>
              <a:rPr lang="he-IL" sz="1200" b="0" i="0" kern="1200"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endParaRPr lang="en-US" dirty="0"/>
          </a:p>
          <a:p>
            <a:endParaRPr lang="en-US" dirty="0"/>
          </a:p>
        </p:txBody>
      </p:sp>
      <p:sp>
        <p:nvSpPr>
          <p:cNvPr id="4" name="Slide Number Placeholder 3"/>
          <p:cNvSpPr>
            <a:spLocks noGrp="1"/>
          </p:cNvSpPr>
          <p:nvPr>
            <p:ph type="sldNum" sz="quarter" idx="10"/>
          </p:nvPr>
        </p:nvSpPr>
        <p:spPr/>
        <p:txBody>
          <a:bodyPr/>
          <a:lstStyle/>
          <a:p>
            <a:fld id="{CC1DFC1D-26AF-4CA0-9478-4120CE2D51EE}" type="slidenum">
              <a:rPr lang="en-US" smtClean="0"/>
              <a:t>3</a:t>
            </a:fld>
            <a:endParaRPr lang="en-US"/>
          </a:p>
        </p:txBody>
      </p:sp>
    </p:spTree>
    <p:extLst>
      <p:ext uri="{BB962C8B-B14F-4D97-AF65-F5344CB8AC3E}">
        <p14:creationId xmlns:p14="http://schemas.microsoft.com/office/powerpoint/2010/main" val="1276642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a:t>Click to edit Master title style</a:t>
            </a:r>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19" name="Date Placeholder 18"/>
          <p:cNvSpPr>
            <a:spLocks noGrp="1"/>
          </p:cNvSpPr>
          <p:nvPr>
            <p:ph type="dt" sz="half" idx="10"/>
          </p:nvPr>
        </p:nvSpPr>
        <p:spPr/>
        <p:txBody>
          <a:bodyPr/>
          <a:lstStyle/>
          <a:p>
            <a:fld id="{B2C00D1B-961F-449E-8011-73213405B4A4}" type="datetimeFigureOut">
              <a:rPr lang="en-US" smtClean="0"/>
              <a:t>1/25/2024</a:t>
            </a:fld>
            <a:endParaRPr lang="en-US"/>
          </a:p>
        </p:txBody>
      </p:sp>
      <p:sp>
        <p:nvSpPr>
          <p:cNvPr id="8" name="Footer Placeholder 7"/>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fld id="{730CCE23-0BF6-41EB-9965-AEA0FF3CA01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a:t>Click to edit Master title style</a:t>
            </a:r>
          </a:p>
        </p:txBody>
      </p:sp>
      <p:sp>
        <p:nvSpPr>
          <p:cNvPr id="3" name="Vertical Text Placeholder 2"/>
          <p:cNvSpPr>
            <a:spLocks noGrp="1"/>
          </p:cNvSpPr>
          <p:nvPr>
            <p:ph type="body" orient="vert" idx="1"/>
          </p:nvPr>
        </p:nvSpPr>
        <p:spPr>
          <a:xfrm>
            <a:off x="502920" y="530352"/>
            <a:ext cx="8183880" cy="4187952"/>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C00D1B-961F-449E-8011-73213405B4A4}"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0CCE23-0BF6-41EB-9965-AEA0FF3CA01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533400" y="533402"/>
            <a:ext cx="5943600" cy="525780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C00D1B-961F-449E-8011-73213405B4A4}"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0CCE23-0BF6-41EB-9965-AEA0FF3CA01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a:t>Click to edit Master title style</a:t>
            </a:r>
          </a:p>
        </p:txBody>
      </p:sp>
      <p:sp>
        <p:nvSpPr>
          <p:cNvPr id="3" name="Content Placeholder 2"/>
          <p:cNvSpPr>
            <a:spLocks noGrp="1"/>
          </p:cNvSpPr>
          <p:nvPr>
            <p:ph idx="1"/>
          </p:nvPr>
        </p:nvSpPr>
        <p:spPr>
          <a:xfrm>
            <a:off x="502920" y="530352"/>
            <a:ext cx="8183880" cy="41879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C00D1B-961F-449E-8011-73213405B4A4}"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0CCE23-0BF6-41EB-9965-AEA0FF3CA01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a:t>Click to edit Master title style</a:t>
            </a:r>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2C00D1B-961F-449E-8011-73213405B4A4}"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0CCE23-0BF6-41EB-9965-AEA0FF3CA01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2C00D1B-961F-449E-8011-73213405B4A4}" type="datetimeFigureOut">
              <a:rPr lang="en-US" smtClean="0"/>
              <a:t>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0CCE23-0BF6-41EB-9965-AEA0FF3CA01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a:t>Click to edit Master title style</a:t>
            </a:r>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B2C00D1B-961F-449E-8011-73213405B4A4}" type="datetimeFigureOut">
              <a:rPr lang="en-US" smtClean="0"/>
              <a:t>1/25/2024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0CCE23-0BF6-41EB-9965-AEA0FF3CA01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2C00D1B-961F-449E-8011-73213405B4A4}" type="datetimeFigureOut">
              <a:rPr lang="en-US" smtClean="0"/>
              <a:t>1/25/2024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0CCE23-0BF6-41EB-9965-AEA0FF3CA01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B2C00D1B-961F-449E-8011-73213405B4A4}" type="datetimeFigureOut">
              <a:rPr lang="en-US" smtClean="0"/>
              <a:t>1/25/2024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0CCE23-0BF6-41EB-9965-AEA0FF3CA01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a:t>Click to edit Master title style</a:t>
            </a:r>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2C00D1B-961F-449E-8011-73213405B4A4}" type="datetimeFigureOut">
              <a:rPr lang="en-US" smtClean="0"/>
              <a:t>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0CCE23-0BF6-41EB-9965-AEA0FF3CA01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a:t>Click to edit Master title style</a:t>
            </a:r>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2C00D1B-961F-449E-8011-73213405B4A4}" type="datetimeFigureOut">
              <a:rPr lang="en-US" smtClean="0"/>
              <a:t>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0CCE23-0BF6-41EB-9965-AEA0FF3CA014}"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p>
            <a:r>
              <a:rPr kumimoji="0" lang="en-US"/>
              <a:t>Click to edit Master title style</a:t>
            </a:r>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2C00D1B-961F-449E-8011-73213405B4A4}" type="datetimeFigureOut">
              <a:rPr lang="en-US" smtClean="0"/>
              <a:t>1/25/2024</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30CCE23-0BF6-41EB-9965-AEA0FF3CA01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1470025"/>
          </a:xfrm>
        </p:spPr>
        <p:txBody>
          <a:bodyPr>
            <a:normAutofit fontScale="90000"/>
          </a:bodyPr>
          <a:lstStyle/>
          <a:p>
            <a:pPr algn="ctr"/>
            <a:r>
              <a:rPr lang="en-US" dirty="0"/>
              <a:t>Lag </a:t>
            </a:r>
            <a:r>
              <a:rPr lang="en-US" dirty="0" err="1"/>
              <a:t>Ba’omer</a:t>
            </a:r>
            <a:r>
              <a:rPr lang="en-US" dirty="0"/>
              <a:t> and the 70 anniversary for the end of WW2</a:t>
            </a:r>
          </a:p>
        </p:txBody>
      </p:sp>
      <p:sp>
        <p:nvSpPr>
          <p:cNvPr id="3" name="Subtitle 2"/>
          <p:cNvSpPr>
            <a:spLocks noGrp="1"/>
          </p:cNvSpPr>
          <p:nvPr>
            <p:ph type="subTitle" idx="1"/>
          </p:nvPr>
        </p:nvSpPr>
        <p:spPr>
          <a:xfrm>
            <a:off x="1295400" y="2971800"/>
            <a:ext cx="6400800" cy="1752600"/>
          </a:xfrm>
        </p:spPr>
        <p:txBody>
          <a:bodyPr>
            <a:normAutofit/>
          </a:bodyPr>
          <a:lstStyle/>
          <a:p>
            <a:pPr algn="ctr"/>
            <a:r>
              <a:rPr lang="en-US" sz="4100" b="1" dirty="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rPr>
              <a:t>Heroism</a:t>
            </a:r>
            <a:r>
              <a:rPr lang="en-US" sz="4400" dirty="0">
                <a:solidFill>
                  <a:schemeClr val="tx1"/>
                </a:solidFill>
                <a:latin typeface="+mj-lt"/>
                <a:ea typeface="+mj-ea"/>
                <a:cs typeface="+mj-cs"/>
              </a:rPr>
              <a:t> </a:t>
            </a:r>
          </a:p>
        </p:txBody>
      </p:sp>
      <p:pic>
        <p:nvPicPr>
          <p:cNvPr id="1026" name="Picture 2" descr="http://www.highzy.co.il/Portals/4/%D7%AA%D7%A9%D7%A2%D7%91/%D7%98%D7%A7%D7%A1%D7%99%D7%9D/%D7%9C%D7%92%20%D7%91%D7%A2%D7%95%D7%9E%D7%A8/LGBom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3581400"/>
            <a:ext cx="4857750" cy="2876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0405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183880" cy="1051560"/>
          </a:xfrm>
        </p:spPr>
        <p:txBody>
          <a:bodyPr>
            <a:normAutofit fontScale="90000"/>
          </a:bodyPr>
          <a:lstStyle/>
          <a:p>
            <a:r>
              <a:rPr lang="en-US" dirty="0"/>
              <a:t>The 70 anniversary for the end of WW2</a:t>
            </a:r>
          </a:p>
        </p:txBody>
      </p:sp>
      <p:sp>
        <p:nvSpPr>
          <p:cNvPr id="3" name="Content Placeholder 2"/>
          <p:cNvSpPr>
            <a:spLocks noGrp="1"/>
          </p:cNvSpPr>
          <p:nvPr>
            <p:ph idx="1"/>
          </p:nvPr>
        </p:nvSpPr>
        <p:spPr>
          <a:xfrm>
            <a:off x="381000" y="1143000"/>
            <a:ext cx="8458200" cy="5257800"/>
          </a:xfrm>
        </p:spPr>
        <p:txBody>
          <a:bodyPr>
            <a:noAutofit/>
          </a:bodyPr>
          <a:lstStyle/>
          <a:p>
            <a:pPr marL="0" indent="0">
              <a:buNone/>
            </a:pPr>
            <a:r>
              <a:rPr lang="en-US" sz="2200" b="1" dirty="0">
                <a:latin typeface="Candara" panose="020E0502030303020204" pitchFamily="34" charset="0"/>
              </a:rPr>
              <a:t>This week in History</a:t>
            </a:r>
          </a:p>
          <a:p>
            <a:r>
              <a:rPr lang="en-US" sz="2200" dirty="0">
                <a:latin typeface="Candara" panose="020E0502030303020204" pitchFamily="34" charset="0"/>
              </a:rPr>
              <a:t> May 7</a:t>
            </a:r>
            <a:r>
              <a:rPr lang="en-US" sz="2200" baseline="30000" dirty="0">
                <a:latin typeface="Candara" panose="020E0502030303020204" pitchFamily="34" charset="0"/>
              </a:rPr>
              <a:t>th </a:t>
            </a:r>
            <a:r>
              <a:rPr lang="en-US" sz="2200" dirty="0">
                <a:latin typeface="Candara" panose="020E0502030303020204" pitchFamily="34" charset="0"/>
              </a:rPr>
              <a:t> , 1945 - The </a:t>
            </a:r>
            <a:r>
              <a:rPr lang="en-US" sz="2200" b="1" dirty="0">
                <a:latin typeface="Candara" panose="020E0502030303020204" pitchFamily="34" charset="0"/>
              </a:rPr>
              <a:t>German Instrument of Surrender</a:t>
            </a:r>
            <a:r>
              <a:rPr lang="en-US" sz="2200" dirty="0">
                <a:latin typeface="Candara" panose="020E0502030303020204" pitchFamily="34" charset="0"/>
              </a:rPr>
              <a:t> ended World War II in Europe.  It was signed by representatives of the  OKW and the Allied Force together with the Soviet High Command and French representative signing as witness .</a:t>
            </a:r>
          </a:p>
          <a:p>
            <a:r>
              <a:rPr lang="en-US" sz="2200" dirty="0">
                <a:latin typeface="Candara" panose="020E0502030303020204" pitchFamily="34" charset="0"/>
              </a:rPr>
              <a:t>My 8th, 1943- The Warsaw Ghetto Uprising  that started on 19 April. On May 8, the Germans discovered a large bunker located at </a:t>
            </a:r>
            <a:r>
              <a:rPr lang="en-US" sz="2200" dirty="0" err="1">
                <a:latin typeface="Candara" panose="020E0502030303020204" pitchFamily="34" charset="0"/>
              </a:rPr>
              <a:t>Miła</a:t>
            </a:r>
            <a:r>
              <a:rPr lang="en-US" sz="2200" dirty="0">
                <a:latin typeface="Candara" panose="020E0502030303020204" pitchFamily="34" charset="0"/>
              </a:rPr>
              <a:t> 18 Street, which served as the resistance  main post. Most of the organization's remaining leadership and dozens of others committed a mass suicide . They included the chief commander of ŻOB, Mordechaj Anielewicz. </a:t>
            </a:r>
          </a:p>
          <a:p>
            <a:r>
              <a:rPr lang="en-US" sz="2200" dirty="0">
                <a:latin typeface="Candara" panose="020E0502030303020204" pitchFamily="34" charset="0"/>
              </a:rPr>
              <a:t>May 8</a:t>
            </a:r>
            <a:r>
              <a:rPr lang="en-US" sz="2200" baseline="30000" dirty="0">
                <a:latin typeface="Candara" panose="020E0502030303020204" pitchFamily="34" charset="0"/>
              </a:rPr>
              <a:t>th</a:t>
            </a:r>
            <a:r>
              <a:rPr lang="en-US" sz="2200" dirty="0">
                <a:latin typeface="Candara" panose="020E0502030303020204" pitchFamily="34" charset="0"/>
              </a:rPr>
              <a:t>, 1945- The date is known in the West as Victory in Europe Day, whereas in post-Soviet states the Victory Day is celebrated on 9 May, since it was signed after midnight Moscow time. </a:t>
            </a:r>
          </a:p>
          <a:p>
            <a:endParaRPr lang="en-US" sz="2000" dirty="0">
              <a:latin typeface="Candara" panose="020E0502030303020204" pitchFamily="34" charset="0"/>
            </a:endParaRPr>
          </a:p>
        </p:txBody>
      </p:sp>
    </p:spTree>
    <p:extLst>
      <p:ext uri="{BB962C8B-B14F-4D97-AF65-F5344CB8AC3E}">
        <p14:creationId xmlns:p14="http://schemas.microsoft.com/office/powerpoint/2010/main" val="3831345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
            <a:ext cx="8229600" cy="914400"/>
          </a:xfrm>
        </p:spPr>
        <p:txBody>
          <a:bodyPr/>
          <a:lstStyle/>
          <a:p>
            <a:r>
              <a:rPr lang="en-US" dirty="0"/>
              <a:t>Lag </a:t>
            </a:r>
            <a:r>
              <a:rPr lang="en-US" dirty="0" err="1"/>
              <a:t>Ba’omer</a:t>
            </a:r>
            <a:endParaRPr lang="en-US" dirty="0"/>
          </a:p>
        </p:txBody>
      </p:sp>
      <p:sp>
        <p:nvSpPr>
          <p:cNvPr id="3" name="Content Placeholder 2"/>
          <p:cNvSpPr>
            <a:spLocks noGrp="1"/>
          </p:cNvSpPr>
          <p:nvPr>
            <p:ph idx="1"/>
          </p:nvPr>
        </p:nvSpPr>
        <p:spPr>
          <a:xfrm>
            <a:off x="381000" y="990600"/>
            <a:ext cx="8458200" cy="5638800"/>
          </a:xfrm>
        </p:spPr>
        <p:txBody>
          <a:bodyPr>
            <a:noAutofit/>
          </a:bodyPr>
          <a:lstStyle/>
          <a:p>
            <a:r>
              <a:rPr lang="en-US" sz="1900" dirty="0">
                <a:latin typeface="Candara" panose="020E0502030303020204" pitchFamily="34" charset="0"/>
              </a:rPr>
              <a:t>Lag </a:t>
            </a:r>
            <a:r>
              <a:rPr lang="en-US" sz="1900" dirty="0" err="1">
                <a:latin typeface="Candara" panose="020E0502030303020204" pitchFamily="34" charset="0"/>
              </a:rPr>
              <a:t>Ba’Omer</a:t>
            </a:r>
            <a:r>
              <a:rPr lang="en-US" sz="1900" dirty="0">
                <a:latin typeface="Candara" panose="020E0502030303020204" pitchFamily="34" charset="0"/>
              </a:rPr>
              <a:t> is a Jewish holiday celebrated on the 33rd day of the Counting of the Omer, which occurs on the 18th day of the Hebrew month of Iyar.</a:t>
            </a:r>
          </a:p>
          <a:p>
            <a:r>
              <a:rPr lang="en-US" sz="1900" dirty="0">
                <a:latin typeface="Candara" panose="020E0502030303020204" pitchFamily="34" charset="0"/>
              </a:rPr>
              <a:t>This day marks the hillula  of Rabbi Shimon bar </a:t>
            </a:r>
            <a:r>
              <a:rPr lang="en-US" sz="1900" dirty="0" err="1">
                <a:latin typeface="Candara" panose="020E0502030303020204" pitchFamily="34" charset="0"/>
              </a:rPr>
              <a:t>Yochai</a:t>
            </a:r>
            <a:r>
              <a:rPr lang="en-US" sz="1900" dirty="0">
                <a:latin typeface="Candara" panose="020E0502030303020204" pitchFamily="34" charset="0"/>
              </a:rPr>
              <a:t>, and the day on which he revealed the deepest secrets of kabbalah in the form of the Zohar -a landmark text of Jewish mysticism. </a:t>
            </a:r>
          </a:p>
          <a:p>
            <a:r>
              <a:rPr lang="en-US" sz="1900" dirty="0">
                <a:latin typeface="Candara" panose="020E0502030303020204" pitchFamily="34" charset="0"/>
              </a:rPr>
              <a:t>In modern Israel, early Zionists redefined Lag </a:t>
            </a:r>
            <a:r>
              <a:rPr lang="en-US" sz="1900" dirty="0" err="1">
                <a:latin typeface="Candara" panose="020E0502030303020204" pitchFamily="34" charset="0"/>
              </a:rPr>
              <a:t>BaOmer</a:t>
            </a:r>
            <a:r>
              <a:rPr lang="en-US" sz="1900" dirty="0">
                <a:latin typeface="Candara" panose="020E0502030303020204" pitchFamily="34" charset="0"/>
              </a:rPr>
              <a:t> as a commemoration of the Bar Kokhba revolt against the Roman Empire (132–136 CE). </a:t>
            </a:r>
          </a:p>
          <a:p>
            <a:r>
              <a:rPr lang="en-US" sz="1900" dirty="0">
                <a:latin typeface="Candara" panose="020E0502030303020204" pitchFamily="34" charset="0"/>
              </a:rPr>
              <a:t>Customs:  dancing around bonfires by night and playing with bows and arrows by day to remember the actions of Bar </a:t>
            </a:r>
            <a:r>
              <a:rPr lang="en-US" sz="1900" dirty="0" err="1">
                <a:latin typeface="Candara" panose="020E0502030303020204" pitchFamily="34" charset="0"/>
              </a:rPr>
              <a:t>Kokhba's</a:t>
            </a:r>
            <a:r>
              <a:rPr lang="en-US" sz="1900" dirty="0">
                <a:latin typeface="Candara" panose="020E0502030303020204" pitchFamily="34" charset="0"/>
              </a:rPr>
              <a:t> rebel forces, sitting around an bonfire about a hero "whom the entire nation loved" and focusing on the image of a powerful hero.</a:t>
            </a:r>
          </a:p>
          <a:p>
            <a:r>
              <a:rPr lang="en-US" sz="1900" dirty="0">
                <a:latin typeface="Candara" panose="020E0502030303020204" pitchFamily="34" charset="0"/>
              </a:rPr>
              <a:t>In modern Israel, Lag </a:t>
            </a:r>
            <a:r>
              <a:rPr lang="en-US" sz="1900" dirty="0" err="1">
                <a:latin typeface="Candara" panose="020E0502030303020204" pitchFamily="34" charset="0"/>
              </a:rPr>
              <a:t>BaOmer</a:t>
            </a:r>
            <a:r>
              <a:rPr lang="en-US" sz="1900" dirty="0">
                <a:latin typeface="Candara" panose="020E0502030303020204" pitchFamily="34" charset="0"/>
              </a:rPr>
              <a:t> is "a symbol for the fighting Jewish spirit". The Palmach division of the Haganah was established on Lag </a:t>
            </a:r>
            <a:r>
              <a:rPr lang="en-US" sz="1900" dirty="0" err="1">
                <a:latin typeface="Candara" panose="020E0502030303020204" pitchFamily="34" charset="0"/>
              </a:rPr>
              <a:t>BaOmer</a:t>
            </a:r>
            <a:r>
              <a:rPr lang="en-US" sz="1900" dirty="0">
                <a:latin typeface="Candara" panose="020E0502030303020204" pitchFamily="34" charset="0"/>
              </a:rPr>
              <a:t> 1941, and the government order creating the Israel Defense Forces was issued on Lag </a:t>
            </a:r>
            <a:r>
              <a:rPr lang="en-US" sz="1900" dirty="0" err="1">
                <a:latin typeface="Candara" panose="020E0502030303020204" pitchFamily="34" charset="0"/>
              </a:rPr>
              <a:t>BaOmer</a:t>
            </a:r>
            <a:r>
              <a:rPr lang="en-US" sz="1900" dirty="0">
                <a:latin typeface="Candara" panose="020E0502030303020204" pitchFamily="34" charset="0"/>
              </a:rPr>
              <a:t> 1948. Beginning in 2004, the Israeli government designated Lag </a:t>
            </a:r>
            <a:r>
              <a:rPr lang="en-US" sz="1900" dirty="0" err="1">
                <a:latin typeface="Candara" panose="020E0502030303020204" pitchFamily="34" charset="0"/>
              </a:rPr>
              <a:t>BaOmer</a:t>
            </a:r>
            <a:r>
              <a:rPr lang="en-US" sz="1900" dirty="0">
                <a:latin typeface="Candara" panose="020E0502030303020204" pitchFamily="34" charset="0"/>
              </a:rPr>
              <a:t> as the day for saluting the IDF reserves</a:t>
            </a:r>
          </a:p>
          <a:p>
            <a:endParaRPr lang="en-US" sz="1900" dirty="0"/>
          </a:p>
          <a:p>
            <a:endParaRPr lang="en-US" sz="1900" dirty="0"/>
          </a:p>
          <a:p>
            <a:endParaRPr lang="en-US" sz="1900" dirty="0"/>
          </a:p>
          <a:p>
            <a:endParaRPr lang="en-US" sz="1900" dirty="0"/>
          </a:p>
          <a:p>
            <a:endParaRPr lang="en-US" sz="1900" dirty="0"/>
          </a:p>
        </p:txBody>
      </p:sp>
    </p:spTree>
    <p:extLst>
      <p:ext uri="{BB962C8B-B14F-4D97-AF65-F5344CB8AC3E}">
        <p14:creationId xmlns:p14="http://schemas.microsoft.com/office/powerpoint/2010/main" val="31630892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200</TotalTime>
  <Words>1300</Words>
  <Application>Microsoft Office PowerPoint</Application>
  <PresentationFormat>‫הצגה על המסך (4:3)</PresentationFormat>
  <Paragraphs>48</Paragraphs>
  <Slides>3</Slides>
  <Notes>3</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3</vt:i4>
      </vt:variant>
    </vt:vector>
  </HeadingPairs>
  <TitlesOfParts>
    <vt:vector size="8" baseType="lpstr">
      <vt:lpstr>Calibri</vt:lpstr>
      <vt:lpstr>Candara</vt:lpstr>
      <vt:lpstr>Verdana</vt:lpstr>
      <vt:lpstr>Wingdings 2</vt:lpstr>
      <vt:lpstr>Aspect</vt:lpstr>
      <vt:lpstr>Lag Ba’omer and the 70 anniversary for the end of WW2</vt:lpstr>
      <vt:lpstr>The 70 anniversary for the end of WW2</vt:lpstr>
      <vt:lpstr>Lag Ba’omer</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Lag Baomer and the 70 anniversary for the end of WW2</dc:title>
  <dc:creator>Liron Finkelstein</dc:creator>
  <cp:lastModifiedBy>תמר קלעי</cp:lastModifiedBy>
  <cp:revision>17</cp:revision>
  <dcterms:created xsi:type="dcterms:W3CDTF">2015-05-04T19:26:01Z</dcterms:created>
  <dcterms:modified xsi:type="dcterms:W3CDTF">2024-01-25T10:36:35Z</dcterms:modified>
</cp:coreProperties>
</file>