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8" r:id="rId10"/>
    <p:sldId id="267" r:id="rId11"/>
    <p:sldId id="269" r:id="rId12"/>
    <p:sldId id="270" r:id="rId13"/>
    <p:sldId id="266" r:id="rId14"/>
    <p:sldId id="26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69B2-E830-4B4F-8D4F-ADF6A54A6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F2677-317E-46A0-A12B-B550C485D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BF687-C475-406A-AE5D-B660B5B9FBE6}"/>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3E65094D-0B21-4A94-96B4-4FFBA8154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9372B-71C7-4A31-AA27-4FBE8988073D}"/>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17423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38C0-EEF5-4B77-A49F-3FD602740A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B2DA1-579B-4623-A91A-FCBF253C88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95F32-67C6-441A-81F1-70B904AC0480}"/>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CFD98448-58D7-4196-AC58-B921D4515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929AA-100B-4867-B1AE-864BFDBE4476}"/>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311178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6C1D85-58F8-4FD1-BB74-C087C07EE4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2747B7-8D0C-4320-A514-96F5C175D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75B85-4B2C-41A8-BE15-180E065E79A7}"/>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7AD6F02F-16B9-46CD-8C5B-FE41F10B3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3D804-EA47-4CA6-BD38-3EED210AF444}"/>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376095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3E53-AE56-4FC2-8834-17C7F7F26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912057-E34A-4B12-8C5C-D9CCFB2D5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279E3-342E-4953-806E-0BC4F4863D27}"/>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6B9372A6-A6DF-4EC6-A524-C3E547F01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1641-6D88-412D-9CE8-336B4DDD53AC}"/>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57043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ABD5-6D7C-4865-BD7D-8B1CBD772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CB82F-D2DC-4253-8537-FD8436EA5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DB3AB0-A02A-47B6-B72D-8C986474EC48}"/>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F42B8349-090E-49AE-BCE2-7EC8CEFF4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9662A-DFCF-45B4-9D70-2CC7364E42DA}"/>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191050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DC95-9232-4D5F-8E66-C459DB11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A20F4-7687-4DF3-BE4E-84E98E4A95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88550-633C-4BEC-8F5F-A8B74B6D7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42C6D6-8E11-4F58-9230-1EE1A2F88DDB}"/>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6" name="Footer Placeholder 5">
            <a:extLst>
              <a:ext uri="{FF2B5EF4-FFF2-40B4-BE49-F238E27FC236}">
                <a16:creationId xmlns:a16="http://schemas.microsoft.com/office/drawing/2014/main" id="{B6A955C5-AABB-48C2-BCD0-0A23ACCB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8C1DB-EADF-46C8-84E0-EC694A2EB230}"/>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6174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BB58-E68F-470C-9C50-76C2548E0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0DC623-D5BE-4134-8101-71D9891EA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D5337C-5CD8-471D-8BDE-EF8D746FEF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F5260-3E5A-47D9-8BDE-B318062C2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03569-732B-4284-BEE8-5EBA026FD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95D4F-6BB1-42B9-BC3F-8644F32764C3}"/>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8" name="Footer Placeholder 7">
            <a:extLst>
              <a:ext uri="{FF2B5EF4-FFF2-40B4-BE49-F238E27FC236}">
                <a16:creationId xmlns:a16="http://schemas.microsoft.com/office/drawing/2014/main" id="{E70EA01C-C51C-49F0-891F-C6827A559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8C0D36-5818-4B83-AE0E-A7025218D461}"/>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02209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68F3-2AF0-4A5C-B7C5-4C799973CD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8C8B8-2600-4CA3-B572-870DE57F6E4C}"/>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4" name="Footer Placeholder 3">
            <a:extLst>
              <a:ext uri="{FF2B5EF4-FFF2-40B4-BE49-F238E27FC236}">
                <a16:creationId xmlns:a16="http://schemas.microsoft.com/office/drawing/2014/main" id="{2A80207C-6133-437C-A176-C5D3864479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8BFBCC-AFC8-48A4-847D-37103BBF7E5B}"/>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70631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94402-8E43-42AC-AD0C-9509521C2418}"/>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3" name="Footer Placeholder 2">
            <a:extLst>
              <a:ext uri="{FF2B5EF4-FFF2-40B4-BE49-F238E27FC236}">
                <a16:creationId xmlns:a16="http://schemas.microsoft.com/office/drawing/2014/main" id="{44C105B6-7A4B-45BF-9CFB-55E946EEC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C32429-8908-4543-91AB-3DFDC80DBB3A}"/>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354688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5C16-1296-4F67-95F1-137C0063D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3D0023-F3FF-49BF-9EB1-1808A52B3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2E511-E7AD-401E-8CA3-168CC46DF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63ED8-6D0E-4944-BDE7-3F39228505D0}"/>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6" name="Footer Placeholder 5">
            <a:extLst>
              <a:ext uri="{FF2B5EF4-FFF2-40B4-BE49-F238E27FC236}">
                <a16:creationId xmlns:a16="http://schemas.microsoft.com/office/drawing/2014/main" id="{E1D4473B-02AC-4055-BCEA-5A72401190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BE662-2881-4F78-BA80-A49775E1B621}"/>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195770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C145-12D3-4E51-ADE2-AB9C8F7E6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7678E-3AC6-4AED-9A8C-1FA7B7732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FFC9B0-A9CE-4B48-B946-11EAB99F0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11EA7-F4B9-46FD-8936-6CAFCF201E04}"/>
              </a:ext>
            </a:extLst>
          </p:cNvPr>
          <p:cNvSpPr>
            <a:spLocks noGrp="1"/>
          </p:cNvSpPr>
          <p:nvPr>
            <p:ph type="dt" sz="half" idx="10"/>
          </p:nvPr>
        </p:nvSpPr>
        <p:spPr/>
        <p:txBody>
          <a:bodyPr/>
          <a:lstStyle/>
          <a:p>
            <a:fld id="{6BB7FC71-01BF-4924-9F1B-02FA4F36005F}" type="datetimeFigureOut">
              <a:rPr lang="en-US" smtClean="0"/>
              <a:t>2/11/2022</a:t>
            </a:fld>
            <a:endParaRPr lang="en-US"/>
          </a:p>
        </p:txBody>
      </p:sp>
      <p:sp>
        <p:nvSpPr>
          <p:cNvPr id="6" name="Footer Placeholder 5">
            <a:extLst>
              <a:ext uri="{FF2B5EF4-FFF2-40B4-BE49-F238E27FC236}">
                <a16:creationId xmlns:a16="http://schemas.microsoft.com/office/drawing/2014/main" id="{D5943294-6A33-47D8-8EE6-3A6F356F1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72A81-B19A-45C8-983B-78A4E025F1F6}"/>
              </a:ext>
            </a:extLst>
          </p:cNvPr>
          <p:cNvSpPr>
            <a:spLocks noGrp="1"/>
          </p:cNvSpPr>
          <p:nvPr>
            <p:ph type="sldNum" sz="quarter" idx="12"/>
          </p:nvPr>
        </p:nvSpPr>
        <p:spPr/>
        <p:txBody>
          <a:bodyPr/>
          <a:lstStyle/>
          <a:p>
            <a:fld id="{7DA7A9EE-EF93-491C-ABCD-DEDB12C8CE93}" type="slidenum">
              <a:rPr lang="en-US" smtClean="0"/>
              <a:t>‹#›</a:t>
            </a:fld>
            <a:endParaRPr lang="en-US"/>
          </a:p>
        </p:txBody>
      </p:sp>
    </p:spTree>
    <p:extLst>
      <p:ext uri="{BB962C8B-B14F-4D97-AF65-F5344CB8AC3E}">
        <p14:creationId xmlns:p14="http://schemas.microsoft.com/office/powerpoint/2010/main" val="202804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54BBD-4B86-403F-B15D-216D674C3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4431E2-1FFC-4ABA-AB26-566335FBD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562C2-6EB9-4DC4-8EA6-83489152D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FC71-01BF-4924-9F1B-02FA4F36005F}" type="datetimeFigureOut">
              <a:rPr lang="en-US" smtClean="0"/>
              <a:t>2/11/2022</a:t>
            </a:fld>
            <a:endParaRPr lang="en-US"/>
          </a:p>
        </p:txBody>
      </p:sp>
      <p:sp>
        <p:nvSpPr>
          <p:cNvPr id="5" name="Footer Placeholder 4">
            <a:extLst>
              <a:ext uri="{FF2B5EF4-FFF2-40B4-BE49-F238E27FC236}">
                <a16:creationId xmlns:a16="http://schemas.microsoft.com/office/drawing/2014/main" id="{25DF729D-7BED-4D15-B619-22AB53B1E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514918-CC4B-4986-988C-71424F359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7A9EE-EF93-491C-ABCD-DEDB12C8CE93}" type="slidenum">
              <a:rPr lang="en-US" smtClean="0"/>
              <a:t>‹#›</a:t>
            </a:fld>
            <a:endParaRPr lang="en-US"/>
          </a:p>
        </p:txBody>
      </p:sp>
    </p:spTree>
    <p:extLst>
      <p:ext uri="{BB962C8B-B14F-4D97-AF65-F5344CB8AC3E}">
        <p14:creationId xmlns:p14="http://schemas.microsoft.com/office/powerpoint/2010/main" val="336983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OMgidpu0WJY?feature=oemb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E93D-06C6-4552-8990-415F69F1CBEA}"/>
              </a:ext>
            </a:extLst>
          </p:cNvPr>
          <p:cNvSpPr>
            <a:spLocks noGrp="1"/>
          </p:cNvSpPr>
          <p:nvPr>
            <p:ph type="title"/>
          </p:nvPr>
        </p:nvSpPr>
        <p:spPr/>
        <p:txBody>
          <a:bodyPr/>
          <a:lstStyle/>
          <a:p>
            <a:endParaRPr lang="en-US"/>
          </a:p>
        </p:txBody>
      </p:sp>
      <p:pic>
        <p:nvPicPr>
          <p:cNvPr id="4" name="Online Media 3" title="24 Hours in the Life of Our IDF Soldiers | IDF Stories">
            <a:hlinkClick r:id="" action="ppaction://media"/>
            <a:extLst>
              <a:ext uri="{FF2B5EF4-FFF2-40B4-BE49-F238E27FC236}">
                <a16:creationId xmlns:a16="http://schemas.microsoft.com/office/drawing/2014/main" id="{1B8E1CF0-32C4-4F5C-BC48-B8CDFBF13732}"/>
              </a:ext>
            </a:extLst>
          </p:cNvPr>
          <p:cNvPicPr>
            <a:picLocks noGrp="1" noRot="1" noChangeAspect="1"/>
          </p:cNvPicPr>
          <p:nvPr>
            <p:ph idx="1"/>
            <a:videoFile r:link="rId1"/>
          </p:nvPr>
        </p:nvPicPr>
        <p:blipFill>
          <a:blip r:embed="rId3"/>
          <a:stretch>
            <a:fillRect/>
          </a:stretch>
        </p:blipFill>
        <p:spPr>
          <a:xfrm>
            <a:off x="488712" y="235247"/>
            <a:ext cx="10515600" cy="5941716"/>
          </a:xfrm>
          <a:prstGeom prst="rect">
            <a:avLst/>
          </a:prstGeom>
        </p:spPr>
      </p:pic>
    </p:spTree>
    <p:extLst>
      <p:ext uri="{BB962C8B-B14F-4D97-AF65-F5344CB8AC3E}">
        <p14:creationId xmlns:p14="http://schemas.microsoft.com/office/powerpoint/2010/main" val="780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C3E2F4-4FE8-4285-A180-12678E546FFC}"/>
              </a:ext>
            </a:extLst>
          </p:cNvPr>
          <p:cNvSpPr>
            <a:spLocks noGrp="1"/>
          </p:cNvSpPr>
          <p:nvPr>
            <p:ph type="title"/>
          </p:nvPr>
        </p:nvSpPr>
        <p:spPr>
          <a:xfrm>
            <a:off x="-86436" y="3429000"/>
            <a:ext cx="12364872" cy="1325563"/>
          </a:xfrm>
        </p:spPr>
        <p:txBody>
          <a:bodyPr>
            <a:noAutofit/>
          </a:bodyPr>
          <a:lstStyle/>
          <a:p>
            <a:pPr fontAlgn="ctr"/>
            <a:r>
              <a:rPr lang="en-US" sz="2400" b="1" i="0" dirty="0">
                <a:solidFill>
                  <a:srgbClr val="595959"/>
                </a:solidFill>
                <a:effectLst/>
                <a:latin typeface="NarkisBlock-CondensedThin"/>
              </a:rPr>
              <a:t>Profile 97</a:t>
            </a:r>
            <a:br>
              <a:rPr lang="en-US" sz="2400" b="1" i="0" dirty="0">
                <a:solidFill>
                  <a:srgbClr val="595959"/>
                </a:solidFill>
                <a:effectLst/>
                <a:latin typeface="NarkisBlock-CondensedThin"/>
              </a:rPr>
            </a:br>
            <a:r>
              <a:rPr lang="en-US" sz="2400" i="0" dirty="0">
                <a:solidFill>
                  <a:srgbClr val="595959"/>
                </a:solidFill>
                <a:effectLst/>
                <a:latin typeface="pauzafot-light"/>
              </a:rPr>
              <a:t>Perfectly healthy - fit to serve in various field combat units and in the combat battalions ,as well as in the elite units. </a:t>
            </a:r>
            <a:br>
              <a:rPr lang="en-US" sz="2400" b="1" i="0" dirty="0">
                <a:solidFill>
                  <a:srgbClr val="595959"/>
                </a:solidFill>
                <a:effectLst/>
                <a:latin typeface="pauzafot-light"/>
              </a:rPr>
            </a:br>
            <a:r>
              <a:rPr lang="en-US" sz="2400" b="1" i="0" dirty="0">
                <a:solidFill>
                  <a:srgbClr val="595959"/>
                </a:solidFill>
                <a:effectLst/>
                <a:latin typeface="NarkisBlock-CondensedThin"/>
              </a:rPr>
              <a:t>Profile 82</a:t>
            </a:r>
            <a:br>
              <a:rPr lang="en-US" sz="2400" b="1" i="0" dirty="0">
                <a:solidFill>
                  <a:srgbClr val="595959"/>
                </a:solidFill>
                <a:effectLst/>
                <a:latin typeface="NarkisBlock-CondensedThin"/>
              </a:rPr>
            </a:br>
            <a:r>
              <a:rPr lang="en-US" sz="2400" i="0" dirty="0">
                <a:solidFill>
                  <a:srgbClr val="595959"/>
                </a:solidFill>
                <a:effectLst/>
                <a:latin typeface="pauzafot-light"/>
              </a:rPr>
              <a:t>Healthy with a slight medical impairment - fit to serve in the various field units and infantry according to the impairment type.</a:t>
            </a:r>
            <a:br>
              <a:rPr lang="en-US" sz="2400" b="1" i="0" dirty="0">
                <a:solidFill>
                  <a:srgbClr val="595959"/>
                </a:solidFill>
                <a:effectLst/>
                <a:latin typeface="pauzafot-light"/>
              </a:rPr>
            </a:br>
            <a:r>
              <a:rPr lang="en-US" sz="2400" b="1" i="0" dirty="0">
                <a:solidFill>
                  <a:srgbClr val="595959"/>
                </a:solidFill>
                <a:effectLst/>
                <a:latin typeface="NarkisBlock-CondensedThin"/>
              </a:rPr>
              <a:t>Profile 72</a:t>
            </a:r>
            <a:br>
              <a:rPr lang="en-US" sz="2400" b="1" i="0" dirty="0">
                <a:solidFill>
                  <a:srgbClr val="595959"/>
                </a:solidFill>
                <a:effectLst/>
                <a:latin typeface="pauzafot-light"/>
              </a:rPr>
            </a:br>
            <a:r>
              <a:rPr lang="en-US" sz="2400" i="0" dirty="0">
                <a:solidFill>
                  <a:srgbClr val="595959"/>
                </a:solidFill>
                <a:effectLst/>
                <a:latin typeface="pauzafot-light"/>
              </a:rPr>
              <a:t>Moderate medical impairment (for example mild asthma, knee and back problems, etc.) - qualified for combat service in all combat units except infantry units and elite units.</a:t>
            </a:r>
            <a:br>
              <a:rPr lang="en-US" sz="2400" b="1" i="0" dirty="0">
                <a:solidFill>
                  <a:srgbClr val="595959"/>
                </a:solidFill>
                <a:effectLst/>
                <a:latin typeface="pauzafot-light"/>
              </a:rPr>
            </a:br>
            <a:r>
              <a:rPr lang="en-US" sz="2400" b="1" i="0" dirty="0">
                <a:solidFill>
                  <a:srgbClr val="595959"/>
                </a:solidFill>
                <a:effectLst/>
                <a:latin typeface="NarkisBlock-CondensedThin"/>
              </a:rPr>
              <a:t>Profile 64</a:t>
            </a:r>
            <a:br>
              <a:rPr lang="en-US" sz="2400" b="1" i="0" dirty="0">
                <a:solidFill>
                  <a:srgbClr val="595959"/>
                </a:solidFill>
                <a:effectLst/>
                <a:latin typeface="pauzafot-light"/>
              </a:rPr>
            </a:br>
            <a:r>
              <a:rPr lang="en-US" sz="2400" i="0" dirty="0">
                <a:solidFill>
                  <a:srgbClr val="595959"/>
                </a:solidFill>
                <a:effectLst/>
                <a:latin typeface="pauzafot-light"/>
              </a:rPr>
              <a:t>Eligible for service in combat support units&amp; various combat roles such as a Border Police Combatant - '</a:t>
            </a:r>
            <a:r>
              <a:rPr lang="en-US" sz="2400" i="0" dirty="0" err="1">
                <a:solidFill>
                  <a:srgbClr val="595959"/>
                </a:solidFill>
                <a:effectLst/>
                <a:latin typeface="pauzafot-light"/>
              </a:rPr>
              <a:t>Magav</a:t>
            </a:r>
            <a:r>
              <a:rPr lang="en-US" sz="2400" i="0" dirty="0">
                <a:solidFill>
                  <a:srgbClr val="595959"/>
                </a:solidFill>
                <a:effectLst/>
                <a:latin typeface="pauzafot-light"/>
              </a:rPr>
              <a:t>' ,an Air Defense Command Fighter…</a:t>
            </a:r>
            <a:br>
              <a:rPr lang="en-US" sz="2400" b="1" i="0" dirty="0">
                <a:solidFill>
                  <a:srgbClr val="595959"/>
                </a:solidFill>
                <a:effectLst/>
                <a:latin typeface="pauzafot-light"/>
              </a:rPr>
            </a:br>
            <a:r>
              <a:rPr lang="en-US" sz="2400" b="1" i="0" dirty="0">
                <a:solidFill>
                  <a:srgbClr val="595959"/>
                </a:solidFill>
                <a:effectLst/>
                <a:latin typeface="NarkisBlock-CondensedThin"/>
              </a:rPr>
              <a:t>Profile 25</a:t>
            </a:r>
            <a:br>
              <a:rPr lang="en-US" sz="2400" b="1" i="0" dirty="0">
                <a:solidFill>
                  <a:srgbClr val="595959"/>
                </a:solidFill>
                <a:effectLst/>
                <a:latin typeface="pauzafot-light"/>
              </a:rPr>
            </a:br>
            <a:r>
              <a:rPr lang="en-US" sz="2400" i="0" dirty="0">
                <a:solidFill>
                  <a:srgbClr val="595959"/>
                </a:solidFill>
                <a:effectLst/>
                <a:latin typeface="pauzafot-light"/>
              </a:rPr>
              <a:t>A profile given to volunteers with medical or mental health problems</a:t>
            </a:r>
            <a:br>
              <a:rPr lang="en-US" sz="2400" b="1" i="0" dirty="0">
                <a:solidFill>
                  <a:srgbClr val="595959"/>
                </a:solidFill>
                <a:effectLst/>
                <a:latin typeface="pauzafot-light"/>
              </a:rPr>
            </a:br>
            <a:r>
              <a:rPr lang="en-US" sz="2400" b="1" i="0" dirty="0">
                <a:solidFill>
                  <a:srgbClr val="595959"/>
                </a:solidFill>
                <a:effectLst/>
                <a:latin typeface="NarkisBlock-CondensedThin"/>
              </a:rPr>
              <a:t>Profile 24</a:t>
            </a:r>
            <a:br>
              <a:rPr lang="en-US" sz="2400" b="1" i="0" dirty="0">
                <a:solidFill>
                  <a:srgbClr val="595959"/>
                </a:solidFill>
                <a:effectLst/>
                <a:latin typeface="pauzafot-light"/>
              </a:rPr>
            </a:br>
            <a:r>
              <a:rPr lang="en-US" sz="2400" i="0" dirty="0">
                <a:solidFill>
                  <a:srgbClr val="595959"/>
                </a:solidFill>
                <a:effectLst/>
                <a:latin typeface="pauzafot-light"/>
              </a:rPr>
              <a:t>temporarily unfit for military service - for example, after a surgery</a:t>
            </a:r>
            <a:br>
              <a:rPr lang="en-US" sz="2400" b="1" i="0" dirty="0">
                <a:solidFill>
                  <a:srgbClr val="595959"/>
                </a:solidFill>
                <a:effectLst/>
                <a:latin typeface="pauzafot-light"/>
              </a:rPr>
            </a:br>
            <a:r>
              <a:rPr lang="en-US" sz="2400" b="1" i="0" dirty="0">
                <a:solidFill>
                  <a:srgbClr val="595959"/>
                </a:solidFill>
                <a:effectLst/>
                <a:latin typeface="NarkisBlock-CondensedThin"/>
              </a:rPr>
              <a:t>Profile 21</a:t>
            </a:r>
            <a:br>
              <a:rPr lang="en-US" sz="2400" b="1" i="0" dirty="0">
                <a:solidFill>
                  <a:srgbClr val="595959"/>
                </a:solidFill>
                <a:effectLst/>
                <a:latin typeface="pauzafot-light"/>
              </a:rPr>
            </a:br>
            <a:r>
              <a:rPr lang="en-US" sz="2400" i="0" dirty="0">
                <a:solidFill>
                  <a:srgbClr val="595959"/>
                </a:solidFill>
                <a:effectLst/>
                <a:latin typeface="pauzafot-light"/>
              </a:rPr>
              <a:t>Totally unfit for service for medical health reasons (physical or mental). There is an option to apply for volunteering</a:t>
            </a:r>
            <a:br>
              <a:rPr lang="en-US" sz="3200" i="0" dirty="0">
                <a:solidFill>
                  <a:srgbClr val="595959"/>
                </a:solidFill>
                <a:effectLst/>
                <a:latin typeface="pauzafot-light"/>
              </a:rPr>
            </a:br>
            <a:br>
              <a:rPr lang="en-US" dirty="0"/>
            </a:br>
            <a:endParaRPr lang="en-US" dirty="0"/>
          </a:p>
        </p:txBody>
      </p:sp>
    </p:spTree>
    <p:extLst>
      <p:ext uri="{BB962C8B-B14F-4D97-AF65-F5344CB8AC3E}">
        <p14:creationId xmlns:p14="http://schemas.microsoft.com/office/powerpoint/2010/main" val="418453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5B49-1E70-464A-B0CA-D0A92BFC6B00}"/>
              </a:ext>
            </a:extLst>
          </p:cNvPr>
          <p:cNvSpPr>
            <a:spLocks noGrp="1"/>
          </p:cNvSpPr>
          <p:nvPr>
            <p:ph type="title"/>
          </p:nvPr>
        </p:nvSpPr>
        <p:spPr/>
        <p:txBody>
          <a:bodyPr/>
          <a:lstStyle/>
          <a:p>
            <a:r>
              <a:rPr lang="en-US" dirty="0"/>
              <a:t>DAPAR- KIND OF LIKE THE SAT</a:t>
            </a:r>
          </a:p>
        </p:txBody>
      </p:sp>
      <p:sp>
        <p:nvSpPr>
          <p:cNvPr id="3" name="Content Placeholder 2">
            <a:extLst>
              <a:ext uri="{FF2B5EF4-FFF2-40B4-BE49-F238E27FC236}">
                <a16:creationId xmlns:a16="http://schemas.microsoft.com/office/drawing/2014/main" id="{E416CCCA-4222-463D-9CC4-4CB31AA2F728}"/>
              </a:ext>
            </a:extLst>
          </p:cNvPr>
          <p:cNvSpPr>
            <a:spLocks noGrp="1"/>
          </p:cNvSpPr>
          <p:nvPr>
            <p:ph idx="1"/>
          </p:nvPr>
        </p:nvSpPr>
        <p:spPr>
          <a:xfrm>
            <a:off x="941695" y="2100404"/>
            <a:ext cx="10971663" cy="4757596"/>
          </a:xfrm>
        </p:spPr>
        <p:txBody>
          <a:bodyPr/>
          <a:lstStyle/>
          <a:p>
            <a:pPr marL="0" indent="0">
              <a:buNone/>
            </a:pPr>
            <a:r>
              <a:rPr lang="en-US" b="1" i="0" dirty="0">
                <a:solidFill>
                  <a:srgbClr val="595959"/>
                </a:solidFill>
                <a:effectLst/>
                <a:latin typeface="pauzafot-light"/>
              </a:rPr>
              <a:t>Psychotechnics tests, which examine your thinking process and problem solving abilities by conducting quantitative, verbal and formal tests. At the end of the psychotechnics tests, conducted at the Recruitment Center, the grade of the '</a:t>
            </a:r>
            <a:r>
              <a:rPr lang="en-US" b="1" i="0" dirty="0" err="1">
                <a:solidFill>
                  <a:srgbClr val="595959"/>
                </a:solidFill>
                <a:effectLst/>
                <a:latin typeface="pauzafot-light"/>
              </a:rPr>
              <a:t>Dapar</a:t>
            </a:r>
            <a:r>
              <a:rPr lang="en-US" b="1" i="0" dirty="0">
                <a:solidFill>
                  <a:srgbClr val="595959"/>
                </a:solidFill>
                <a:effectLst/>
                <a:latin typeface="pauzafot-light"/>
              </a:rPr>
              <a:t>' will be determined. The scores range from 10 (the lowest grade) to 90 (the highest grade) - at 10 point intervals.</a:t>
            </a:r>
            <a:endParaRPr lang="en-US" dirty="0"/>
          </a:p>
        </p:txBody>
      </p:sp>
    </p:spTree>
    <p:extLst>
      <p:ext uri="{BB962C8B-B14F-4D97-AF65-F5344CB8AC3E}">
        <p14:creationId xmlns:p14="http://schemas.microsoft.com/office/powerpoint/2010/main" val="409207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E6FE-7CD2-4B26-9477-2AC83B8BA8C2}"/>
              </a:ext>
            </a:extLst>
          </p:cNvPr>
          <p:cNvSpPr>
            <a:spLocks noGrp="1"/>
          </p:cNvSpPr>
          <p:nvPr>
            <p:ph type="title"/>
          </p:nvPr>
        </p:nvSpPr>
        <p:spPr>
          <a:xfrm>
            <a:off x="838200" y="83845"/>
            <a:ext cx="10515600" cy="1325563"/>
          </a:xfrm>
        </p:spPr>
        <p:txBody>
          <a:bodyPr/>
          <a:lstStyle/>
          <a:p>
            <a:r>
              <a:rPr lang="en-US" dirty="0"/>
              <a:t>K.A.B.A-</a:t>
            </a:r>
            <a:r>
              <a:rPr lang="he-IL" dirty="0"/>
              <a:t>קבוצת איכות- </a:t>
            </a:r>
            <a:r>
              <a:rPr lang="he-IL" dirty="0" err="1"/>
              <a:t>קב"א</a:t>
            </a:r>
            <a:r>
              <a:rPr lang="he-IL" dirty="0"/>
              <a:t> </a:t>
            </a:r>
            <a:r>
              <a:rPr lang="en-US" dirty="0"/>
              <a:t> “Quality Team”</a:t>
            </a:r>
          </a:p>
        </p:txBody>
      </p:sp>
      <p:sp>
        <p:nvSpPr>
          <p:cNvPr id="3" name="Content Placeholder 2">
            <a:extLst>
              <a:ext uri="{FF2B5EF4-FFF2-40B4-BE49-F238E27FC236}">
                <a16:creationId xmlns:a16="http://schemas.microsoft.com/office/drawing/2014/main" id="{C38BF1A3-656C-4D8B-AB7B-4B6C6055044E}"/>
              </a:ext>
            </a:extLst>
          </p:cNvPr>
          <p:cNvSpPr>
            <a:spLocks noGrp="1"/>
          </p:cNvSpPr>
          <p:nvPr>
            <p:ph idx="1"/>
          </p:nvPr>
        </p:nvSpPr>
        <p:spPr>
          <a:xfrm>
            <a:off x="838200" y="1097254"/>
            <a:ext cx="10515600" cy="4351338"/>
          </a:xfrm>
        </p:spPr>
        <p:txBody>
          <a:bodyPr/>
          <a:lstStyle/>
          <a:p>
            <a:pPr marL="0" indent="0">
              <a:buNone/>
            </a:pPr>
            <a:r>
              <a:rPr lang="en-US" b="1" dirty="0">
                <a:solidFill>
                  <a:srgbClr val="595959"/>
                </a:solidFill>
                <a:latin typeface="pauzafot-light"/>
              </a:rPr>
              <a:t>The</a:t>
            </a:r>
            <a:r>
              <a:rPr lang="en-US" b="1" i="0" dirty="0">
                <a:solidFill>
                  <a:srgbClr val="595959"/>
                </a:solidFill>
                <a:effectLst/>
                <a:latin typeface="pauzafot-light"/>
              </a:rPr>
              <a:t> '</a:t>
            </a:r>
            <a:r>
              <a:rPr lang="en-US" b="1" i="0" dirty="0" err="1">
                <a:solidFill>
                  <a:srgbClr val="595959"/>
                </a:solidFill>
                <a:effectLst/>
                <a:latin typeface="pauzafot-light"/>
              </a:rPr>
              <a:t>Kaba</a:t>
            </a:r>
            <a:r>
              <a:rPr lang="en-US" b="1" i="0" dirty="0">
                <a:solidFill>
                  <a:srgbClr val="595959"/>
                </a:solidFill>
                <a:effectLst/>
                <a:latin typeface="pauzafot-light"/>
              </a:rPr>
              <a:t>' is a numeric figure used by the IDF to assist in the initial placement in military positions, which makes it possible to match the qualifications of the IDF candidate - '</a:t>
            </a:r>
            <a:r>
              <a:rPr lang="en-US" b="1" i="0" dirty="0" err="1">
                <a:solidFill>
                  <a:srgbClr val="595959"/>
                </a:solidFill>
                <a:effectLst/>
                <a:latin typeface="pauzafot-light"/>
              </a:rPr>
              <a:t>Malshab</a:t>
            </a:r>
            <a:r>
              <a:rPr lang="en-US" b="1" i="0" dirty="0">
                <a:solidFill>
                  <a:srgbClr val="595959"/>
                </a:solidFill>
                <a:effectLst/>
                <a:latin typeface="pauzafot-light"/>
              </a:rPr>
              <a:t>' - with the requirements of the military roles, and  according to the needs of the army. The '</a:t>
            </a:r>
            <a:r>
              <a:rPr lang="en-US" b="1" i="0" dirty="0" err="1">
                <a:solidFill>
                  <a:srgbClr val="595959"/>
                </a:solidFill>
                <a:effectLst/>
                <a:latin typeface="pauzafot-light"/>
              </a:rPr>
              <a:t>Kaba</a:t>
            </a:r>
            <a:r>
              <a:rPr lang="en-US" b="1" i="0" dirty="0">
                <a:solidFill>
                  <a:srgbClr val="595959"/>
                </a:solidFill>
                <a:effectLst/>
                <a:latin typeface="pauzafot-light"/>
              </a:rPr>
              <a:t>' score ranges from 41 (the lowest grade) to 56 (the highest grade)</a:t>
            </a:r>
            <a:endParaRPr lang="en-US" dirty="0"/>
          </a:p>
        </p:txBody>
      </p:sp>
      <p:pic>
        <p:nvPicPr>
          <p:cNvPr id="5" name="Picture 4">
            <a:extLst>
              <a:ext uri="{FF2B5EF4-FFF2-40B4-BE49-F238E27FC236}">
                <a16:creationId xmlns:a16="http://schemas.microsoft.com/office/drawing/2014/main" id="{B512C979-F988-429D-ABC6-54FF00B5CB8C}"/>
              </a:ext>
            </a:extLst>
          </p:cNvPr>
          <p:cNvPicPr>
            <a:picLocks noChangeAspect="1"/>
          </p:cNvPicPr>
          <p:nvPr/>
        </p:nvPicPr>
        <p:blipFill rotWithShape="1">
          <a:blip r:embed="rId2"/>
          <a:srcRect l="9692" t="20088" r="10923" b="34556"/>
          <a:stretch/>
        </p:blipFill>
        <p:spPr>
          <a:xfrm>
            <a:off x="1256714" y="3585077"/>
            <a:ext cx="9678572" cy="3108960"/>
          </a:xfrm>
          <a:prstGeom prst="rect">
            <a:avLst/>
          </a:prstGeom>
        </p:spPr>
      </p:pic>
    </p:spTree>
    <p:extLst>
      <p:ext uri="{BB962C8B-B14F-4D97-AF65-F5344CB8AC3E}">
        <p14:creationId xmlns:p14="http://schemas.microsoft.com/office/powerpoint/2010/main" val="427066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E64B8F4-87B5-48F3-A9C4-59FCCDD9A04D}"/>
              </a:ext>
            </a:extLst>
          </p:cNvPr>
          <p:cNvSpPr/>
          <p:nvPr/>
        </p:nvSpPr>
        <p:spPr>
          <a:xfrm>
            <a:off x="2481701" y="3562653"/>
            <a:ext cx="3081266" cy="364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ARMY- Field troops</a:t>
            </a:r>
          </a:p>
        </p:txBody>
      </p:sp>
      <p:sp>
        <p:nvSpPr>
          <p:cNvPr id="6" name="Oval 5">
            <a:extLst>
              <a:ext uri="{FF2B5EF4-FFF2-40B4-BE49-F238E27FC236}">
                <a16:creationId xmlns:a16="http://schemas.microsoft.com/office/drawing/2014/main" id="{A0647841-F110-4F7F-883A-1C4DD6F45146}"/>
              </a:ext>
            </a:extLst>
          </p:cNvPr>
          <p:cNvSpPr/>
          <p:nvPr/>
        </p:nvSpPr>
        <p:spPr>
          <a:xfrm>
            <a:off x="687503" y="111458"/>
            <a:ext cx="5199797" cy="364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AIRFORCE</a:t>
            </a:r>
          </a:p>
        </p:txBody>
      </p:sp>
      <p:sp>
        <p:nvSpPr>
          <p:cNvPr id="7" name="Oval 6">
            <a:extLst>
              <a:ext uri="{FF2B5EF4-FFF2-40B4-BE49-F238E27FC236}">
                <a16:creationId xmlns:a16="http://schemas.microsoft.com/office/drawing/2014/main" id="{B3FC086E-1A5B-434D-AC7B-44EC7900327F}"/>
              </a:ext>
            </a:extLst>
          </p:cNvPr>
          <p:cNvSpPr/>
          <p:nvPr/>
        </p:nvSpPr>
        <p:spPr>
          <a:xfrm>
            <a:off x="2081853" y="1852563"/>
            <a:ext cx="3167139" cy="364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NAVY</a:t>
            </a:r>
          </a:p>
        </p:txBody>
      </p:sp>
      <p:sp>
        <p:nvSpPr>
          <p:cNvPr id="8" name="Oval 7">
            <a:extLst>
              <a:ext uri="{FF2B5EF4-FFF2-40B4-BE49-F238E27FC236}">
                <a16:creationId xmlns:a16="http://schemas.microsoft.com/office/drawing/2014/main" id="{A6C5FF81-31F9-48F2-9915-843B02431C79}"/>
              </a:ext>
            </a:extLst>
          </p:cNvPr>
          <p:cNvSpPr/>
          <p:nvPr/>
        </p:nvSpPr>
        <p:spPr>
          <a:xfrm>
            <a:off x="8624247" y="164915"/>
            <a:ext cx="1537647" cy="723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POLICE</a:t>
            </a:r>
          </a:p>
        </p:txBody>
      </p:sp>
      <p:sp>
        <p:nvSpPr>
          <p:cNvPr id="9" name="Oval 8">
            <a:extLst>
              <a:ext uri="{FF2B5EF4-FFF2-40B4-BE49-F238E27FC236}">
                <a16:creationId xmlns:a16="http://schemas.microsoft.com/office/drawing/2014/main" id="{3EBE6DE6-158C-4D99-BBC1-0614287CB99C}"/>
              </a:ext>
            </a:extLst>
          </p:cNvPr>
          <p:cNvSpPr/>
          <p:nvPr/>
        </p:nvSpPr>
        <p:spPr>
          <a:xfrm>
            <a:off x="8433176" y="3396587"/>
            <a:ext cx="1537647" cy="723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a:t>
            </a:r>
          </a:p>
        </p:txBody>
      </p:sp>
      <p:sp>
        <p:nvSpPr>
          <p:cNvPr id="10" name="Oval 9">
            <a:extLst>
              <a:ext uri="{FF2B5EF4-FFF2-40B4-BE49-F238E27FC236}">
                <a16:creationId xmlns:a16="http://schemas.microsoft.com/office/drawing/2014/main" id="{45418709-6BAC-4065-9628-7E2A55969697}"/>
              </a:ext>
            </a:extLst>
          </p:cNvPr>
          <p:cNvSpPr/>
          <p:nvPr/>
        </p:nvSpPr>
        <p:spPr>
          <a:xfrm>
            <a:off x="10317707" y="475953"/>
            <a:ext cx="1771935" cy="4122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INTELLEGENCE</a:t>
            </a:r>
            <a:endParaRPr lang="en-US" dirty="0"/>
          </a:p>
        </p:txBody>
      </p:sp>
      <p:sp>
        <p:nvSpPr>
          <p:cNvPr id="11" name="Oval 10">
            <a:extLst>
              <a:ext uri="{FF2B5EF4-FFF2-40B4-BE49-F238E27FC236}">
                <a16:creationId xmlns:a16="http://schemas.microsoft.com/office/drawing/2014/main" id="{A17B8C8D-DFFC-473E-91E4-28AE9AC5D210}"/>
              </a:ext>
            </a:extLst>
          </p:cNvPr>
          <p:cNvSpPr/>
          <p:nvPr/>
        </p:nvSpPr>
        <p:spPr>
          <a:xfrm>
            <a:off x="10238661" y="3396342"/>
            <a:ext cx="1861218" cy="723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12" name="Rectangle 11">
            <a:extLst>
              <a:ext uri="{FF2B5EF4-FFF2-40B4-BE49-F238E27FC236}">
                <a16:creationId xmlns:a16="http://schemas.microsoft.com/office/drawing/2014/main" id="{CE8B590B-4F8F-4A42-9210-B7903317DE15}"/>
              </a:ext>
            </a:extLst>
          </p:cNvPr>
          <p:cNvSpPr/>
          <p:nvPr/>
        </p:nvSpPr>
        <p:spPr>
          <a:xfrm>
            <a:off x="8534401" y="971839"/>
            <a:ext cx="1783306" cy="2373568"/>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285750" indent="-285750">
              <a:buFontTx/>
              <a:buChar char="-"/>
            </a:pPr>
            <a:r>
              <a:rPr lang="en-US" sz="1600" dirty="0">
                <a:latin typeface="Gill Sans Nova" panose="020B0602020104020203" pitchFamily="34" charset="0"/>
              </a:rPr>
              <a:t>Police ‘soldier’</a:t>
            </a:r>
          </a:p>
          <a:p>
            <a:pPr marL="285750" indent="-285750">
              <a:buFontTx/>
              <a:buChar char="-"/>
            </a:pPr>
            <a:r>
              <a:rPr lang="en-US" sz="1600" dirty="0">
                <a:latin typeface="Gill Sans Nova" panose="020B0602020104020203" pitchFamily="34" charset="0"/>
              </a:rPr>
              <a:t>MAGAV </a:t>
            </a:r>
          </a:p>
          <a:p>
            <a:pPr marL="285750" indent="-285750">
              <a:buFontTx/>
              <a:buChar char="-"/>
            </a:pPr>
            <a:r>
              <a:rPr lang="en-US" sz="1600" dirty="0">
                <a:latin typeface="Gill Sans Nova" panose="020B0602020104020203" pitchFamily="34" charset="0"/>
              </a:rPr>
              <a:t> border fighter</a:t>
            </a:r>
          </a:p>
          <a:p>
            <a:pPr marL="285750" indent="-285750">
              <a:buFontTx/>
              <a:buChar char="-"/>
            </a:pPr>
            <a:r>
              <a:rPr lang="en-US" sz="1600" dirty="0">
                <a:latin typeface="Gill Sans Nova" panose="020B0602020104020203" pitchFamily="34" charset="0"/>
              </a:rPr>
              <a:t>Army police</a:t>
            </a:r>
          </a:p>
          <a:p>
            <a:pPr marL="285750" indent="-285750">
              <a:buFontTx/>
              <a:buChar char="-"/>
            </a:pPr>
            <a:r>
              <a:rPr lang="en-US" sz="1600" dirty="0">
                <a:latin typeface="Gill Sans Nova" panose="020B0602020104020203" pitchFamily="34" charset="0"/>
              </a:rPr>
              <a:t>Army prison department </a:t>
            </a:r>
          </a:p>
          <a:p>
            <a:pPr marL="285750" indent="-285750">
              <a:buFontTx/>
              <a:buChar char="-"/>
            </a:pPr>
            <a:r>
              <a:rPr lang="en-US" sz="1600" dirty="0">
                <a:latin typeface="Gill Sans Nova" panose="020B0602020104020203" pitchFamily="34" charset="0"/>
              </a:rPr>
              <a:t>Army investigator</a:t>
            </a:r>
            <a:br>
              <a:rPr lang="en-US" sz="1600" dirty="0">
                <a:latin typeface="Gill Sans Nova" panose="020B0602020104020203" pitchFamily="34" charset="0"/>
              </a:rPr>
            </a:br>
            <a:r>
              <a:rPr lang="en-US" sz="1600" dirty="0">
                <a:latin typeface="Gill Sans Nova" panose="020B0602020104020203" pitchFamily="34" charset="0"/>
              </a:rPr>
              <a:t>\prosecutor ..</a:t>
            </a:r>
          </a:p>
          <a:p>
            <a:pPr marL="285750" indent="-285750">
              <a:buFontTx/>
              <a:buChar char="-"/>
            </a:pPr>
            <a:endParaRPr lang="en-US" sz="1600" dirty="0">
              <a:latin typeface="Gill Sans Nova" panose="020B0602020104020203" pitchFamily="34" charset="0"/>
            </a:endParaRPr>
          </a:p>
        </p:txBody>
      </p:sp>
      <p:sp>
        <p:nvSpPr>
          <p:cNvPr id="14" name="Rectangle 13">
            <a:extLst>
              <a:ext uri="{FF2B5EF4-FFF2-40B4-BE49-F238E27FC236}">
                <a16:creationId xmlns:a16="http://schemas.microsoft.com/office/drawing/2014/main" id="{4485E3A4-28FE-429E-AC25-09AFA0E90AC6}"/>
              </a:ext>
            </a:extLst>
          </p:cNvPr>
          <p:cNvSpPr/>
          <p:nvPr/>
        </p:nvSpPr>
        <p:spPr>
          <a:xfrm>
            <a:off x="7965171" y="4174512"/>
            <a:ext cx="2151795" cy="2686901"/>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285750" indent="-285750">
              <a:buFontTx/>
              <a:buChar char="-"/>
            </a:pPr>
            <a:r>
              <a:rPr lang="en-US" sz="1600" dirty="0">
                <a:latin typeface="Gill Sans Nova" panose="020B0602020104020203" pitchFamily="34" charset="0"/>
              </a:rPr>
              <a:t>Medical </a:t>
            </a:r>
            <a:br>
              <a:rPr lang="en-US" sz="1600" dirty="0">
                <a:latin typeface="Gill Sans Nova" panose="020B0602020104020203" pitchFamily="34" charset="0"/>
              </a:rPr>
            </a:br>
            <a:r>
              <a:rPr lang="en-US" sz="1600" dirty="0">
                <a:latin typeface="Gill Sans Nova" panose="020B0602020104020203" pitchFamily="34" charset="0"/>
              </a:rPr>
              <a:t>(first med, doctor, dentist, fighter medical, mental health)</a:t>
            </a:r>
          </a:p>
          <a:p>
            <a:pPr marL="285750" indent="-285750">
              <a:buFontTx/>
              <a:buChar char="-"/>
            </a:pPr>
            <a:r>
              <a:rPr lang="en-US" sz="1600" dirty="0">
                <a:latin typeface="Gill Sans Nova" panose="020B0602020104020203" pitchFamily="34" charset="0"/>
              </a:rPr>
              <a:t>Logistic </a:t>
            </a:r>
            <a:br>
              <a:rPr lang="en-US" sz="1600" dirty="0">
                <a:latin typeface="Gill Sans Nova" panose="020B0602020104020203" pitchFamily="34" charset="0"/>
              </a:rPr>
            </a:br>
            <a:r>
              <a:rPr lang="en-US" sz="1600" dirty="0">
                <a:latin typeface="Gill Sans Nova" panose="020B0602020104020203" pitchFamily="34" charset="0"/>
              </a:rPr>
              <a:t>(gun keeper, driver, security guard, cook)</a:t>
            </a:r>
          </a:p>
          <a:p>
            <a:pPr marL="285750" indent="-285750">
              <a:buFontTx/>
              <a:buChar char="-"/>
            </a:pPr>
            <a:r>
              <a:rPr lang="en-US" sz="1400" dirty="0">
                <a:latin typeface="Gill Sans Nova" panose="020B0602020104020203" pitchFamily="34" charset="0"/>
              </a:rPr>
              <a:t>HR\DIAGNOSIS</a:t>
            </a:r>
          </a:p>
        </p:txBody>
      </p:sp>
      <p:sp>
        <p:nvSpPr>
          <p:cNvPr id="15" name="Rectangle 14">
            <a:extLst>
              <a:ext uri="{FF2B5EF4-FFF2-40B4-BE49-F238E27FC236}">
                <a16:creationId xmlns:a16="http://schemas.microsoft.com/office/drawing/2014/main" id="{9737F7EF-E42A-4DC3-8203-C2E948E3CD57}"/>
              </a:ext>
            </a:extLst>
          </p:cNvPr>
          <p:cNvSpPr/>
          <p:nvPr/>
        </p:nvSpPr>
        <p:spPr>
          <a:xfrm>
            <a:off x="10172131" y="4171101"/>
            <a:ext cx="1927748" cy="26869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285750" indent="-285750">
              <a:buFontTx/>
              <a:buChar char="-"/>
            </a:pPr>
            <a:r>
              <a:rPr lang="en-US" sz="1600" dirty="0">
                <a:latin typeface="Gill Sans Nova" panose="020B0602020104020203" pitchFamily="34" charset="0"/>
              </a:rPr>
              <a:t>School\boarding school teacher</a:t>
            </a:r>
          </a:p>
          <a:p>
            <a:pPr marL="285750" indent="-285750">
              <a:buFontTx/>
              <a:buChar char="-"/>
            </a:pPr>
            <a:r>
              <a:rPr lang="en-US" sz="1600" dirty="0">
                <a:latin typeface="Gill Sans Nova" panose="020B0602020104020203" pitchFamily="34" charset="0"/>
              </a:rPr>
              <a:t>Army training school commander </a:t>
            </a:r>
          </a:p>
          <a:p>
            <a:pPr marL="285750" indent="-285750">
              <a:buFontTx/>
              <a:buChar char="-"/>
            </a:pPr>
            <a:r>
              <a:rPr lang="en-US" sz="1600" dirty="0">
                <a:latin typeface="Gill Sans Nova" panose="020B0602020104020203" pitchFamily="34" charset="0"/>
              </a:rPr>
              <a:t>Training commander</a:t>
            </a:r>
          </a:p>
          <a:p>
            <a:pPr marL="285750" indent="-285750">
              <a:buFontTx/>
              <a:buChar char="-"/>
            </a:pPr>
            <a:r>
              <a:rPr lang="en-US" sz="1600" dirty="0">
                <a:latin typeface="Gill Sans Nova" panose="020B0602020104020203" pitchFamily="34" charset="0"/>
              </a:rPr>
              <a:t>sport instructor</a:t>
            </a:r>
          </a:p>
          <a:p>
            <a:pPr marL="285750" indent="-285750">
              <a:buFontTx/>
              <a:buChar char="-"/>
            </a:pPr>
            <a:r>
              <a:rPr lang="en-US" sz="1600" dirty="0">
                <a:latin typeface="Gill Sans Nova" panose="020B0602020104020203" pitchFamily="34" charset="0"/>
              </a:rPr>
              <a:t>Special population</a:t>
            </a:r>
          </a:p>
        </p:txBody>
      </p:sp>
      <p:sp>
        <p:nvSpPr>
          <p:cNvPr id="16" name="Rectangle 15">
            <a:extLst>
              <a:ext uri="{FF2B5EF4-FFF2-40B4-BE49-F238E27FC236}">
                <a16:creationId xmlns:a16="http://schemas.microsoft.com/office/drawing/2014/main" id="{04A10865-1532-4355-8405-8968E2EF0E8F}"/>
              </a:ext>
            </a:extLst>
          </p:cNvPr>
          <p:cNvSpPr/>
          <p:nvPr/>
        </p:nvSpPr>
        <p:spPr>
          <a:xfrm>
            <a:off x="10440537" y="971838"/>
            <a:ext cx="1649105" cy="2373569"/>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pPr marL="285750" indent="-285750">
              <a:buFontTx/>
              <a:buChar char="-"/>
            </a:pPr>
            <a:r>
              <a:rPr lang="en-US" sz="1600" dirty="0">
                <a:latin typeface="Gill Sans Nova" panose="020B0602020104020203" pitchFamily="34" charset="0"/>
              </a:rPr>
              <a:t>Intelligence collector</a:t>
            </a:r>
          </a:p>
          <a:p>
            <a:pPr marL="285750" indent="-285750">
              <a:buFontTx/>
              <a:buChar char="-"/>
            </a:pPr>
            <a:r>
              <a:rPr lang="en-US" sz="1600" dirty="0">
                <a:latin typeface="Gill Sans Nova" panose="020B0602020104020203" pitchFamily="34" charset="0"/>
              </a:rPr>
              <a:t>Surveillance</a:t>
            </a:r>
          </a:p>
          <a:p>
            <a:pPr marL="285750" indent="-285750">
              <a:buFontTx/>
              <a:buChar char="-"/>
            </a:pPr>
            <a:r>
              <a:rPr lang="en-US" sz="1600" dirty="0">
                <a:latin typeface="Gill Sans Nova" panose="020B0602020104020203" pitchFamily="34" charset="0"/>
              </a:rPr>
              <a:t>Monitor on borders</a:t>
            </a:r>
          </a:p>
          <a:p>
            <a:pPr marL="285750" indent="-285750">
              <a:buFontTx/>
              <a:buChar char="-"/>
            </a:pPr>
            <a:r>
              <a:rPr lang="en-US" sz="1600" dirty="0">
                <a:latin typeface="Gill Sans Nova" panose="020B0602020104020203" pitchFamily="34" charset="0"/>
              </a:rPr>
              <a:t>Field intelligence collect</a:t>
            </a:r>
          </a:p>
          <a:p>
            <a:pPr marL="285750" indent="-285750">
              <a:buFontTx/>
              <a:buChar char="-"/>
            </a:pPr>
            <a:r>
              <a:rPr lang="en-US" sz="1600" dirty="0">
                <a:latin typeface="Gill Sans Nova" panose="020B0602020104020203" pitchFamily="34" charset="0"/>
              </a:rPr>
              <a:t>Decoder</a:t>
            </a:r>
          </a:p>
        </p:txBody>
      </p:sp>
      <p:sp>
        <p:nvSpPr>
          <p:cNvPr id="17" name="Rectangle 16">
            <a:extLst>
              <a:ext uri="{FF2B5EF4-FFF2-40B4-BE49-F238E27FC236}">
                <a16:creationId xmlns:a16="http://schemas.microsoft.com/office/drawing/2014/main" id="{53890A81-796A-45B0-8BC7-8B75AD99E4CB}"/>
              </a:ext>
            </a:extLst>
          </p:cNvPr>
          <p:cNvSpPr/>
          <p:nvPr/>
        </p:nvSpPr>
        <p:spPr>
          <a:xfrm>
            <a:off x="1151744" y="3744901"/>
            <a:ext cx="1277197" cy="364496"/>
          </a:xfrm>
          <a:prstGeom prst="rect">
            <a:avLst/>
          </a:prstGeom>
          <a:solidFill>
            <a:schemeClr val="accent4">
              <a:lumMod val="50000"/>
            </a:schemeClr>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en-US" sz="1600" dirty="0">
                <a:latin typeface="Gill Sans Nova" panose="020B0602020104020203" pitchFamily="34" charset="0"/>
              </a:rPr>
              <a:t>GOLANI</a:t>
            </a:r>
          </a:p>
          <a:p>
            <a:pPr marL="285750" indent="-285750">
              <a:buFontTx/>
              <a:buChar char="-"/>
            </a:pPr>
            <a:endParaRPr lang="en-US" sz="1600" dirty="0">
              <a:latin typeface="Gill Sans Nova" panose="020B0602020104020203" pitchFamily="34" charset="0"/>
            </a:endParaRPr>
          </a:p>
        </p:txBody>
      </p:sp>
      <p:sp>
        <p:nvSpPr>
          <p:cNvPr id="18" name="Rectangle 17">
            <a:extLst>
              <a:ext uri="{FF2B5EF4-FFF2-40B4-BE49-F238E27FC236}">
                <a16:creationId xmlns:a16="http://schemas.microsoft.com/office/drawing/2014/main" id="{8C8B0C9E-E14A-4E58-B995-7562EB02EB64}"/>
              </a:ext>
            </a:extLst>
          </p:cNvPr>
          <p:cNvSpPr/>
          <p:nvPr/>
        </p:nvSpPr>
        <p:spPr>
          <a:xfrm>
            <a:off x="0" y="3758008"/>
            <a:ext cx="1011069" cy="364496"/>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rtlCol="0" anchor="t"/>
          <a:lstStyle/>
          <a:p>
            <a:pPr algn="ctr"/>
            <a:r>
              <a:rPr lang="en-US" sz="1600" dirty="0">
                <a:latin typeface="Gill Sans Nova" panose="020B0602020104020203" pitchFamily="34" charset="0"/>
              </a:rPr>
              <a:t>KFIR</a:t>
            </a:r>
          </a:p>
          <a:p>
            <a:pPr marL="285750" indent="-285750">
              <a:buFontTx/>
              <a:buChar char="-"/>
            </a:pPr>
            <a:endParaRPr lang="en-US" sz="1600" dirty="0">
              <a:latin typeface="Gill Sans Nova" panose="020B0602020104020203" pitchFamily="34" charset="0"/>
            </a:endParaRPr>
          </a:p>
        </p:txBody>
      </p:sp>
      <p:sp>
        <p:nvSpPr>
          <p:cNvPr id="19" name="Rectangle 18">
            <a:extLst>
              <a:ext uri="{FF2B5EF4-FFF2-40B4-BE49-F238E27FC236}">
                <a16:creationId xmlns:a16="http://schemas.microsoft.com/office/drawing/2014/main" id="{6FEF8D5A-B646-4740-BDCD-F8366A4AD491}"/>
              </a:ext>
            </a:extLst>
          </p:cNvPr>
          <p:cNvSpPr/>
          <p:nvPr/>
        </p:nvSpPr>
        <p:spPr>
          <a:xfrm>
            <a:off x="5651999" y="3613167"/>
            <a:ext cx="1783306" cy="36449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en-US" sz="1600" dirty="0">
                <a:latin typeface="Gill Sans Nova" panose="020B0602020104020203" pitchFamily="34" charset="0"/>
              </a:rPr>
              <a:t>PARATROOPERS</a:t>
            </a:r>
          </a:p>
          <a:p>
            <a:pPr marL="285750" indent="-285750">
              <a:buFontTx/>
              <a:buChar char="-"/>
            </a:pPr>
            <a:endParaRPr lang="en-US" sz="1600" dirty="0">
              <a:latin typeface="Gill Sans Nova" panose="020B0602020104020203" pitchFamily="34" charset="0"/>
            </a:endParaRPr>
          </a:p>
        </p:txBody>
      </p:sp>
      <p:sp>
        <p:nvSpPr>
          <p:cNvPr id="20" name="Rectangle 19">
            <a:extLst>
              <a:ext uri="{FF2B5EF4-FFF2-40B4-BE49-F238E27FC236}">
                <a16:creationId xmlns:a16="http://schemas.microsoft.com/office/drawing/2014/main" id="{DAC05138-485F-44B3-8272-DF18FCC0E2C0}"/>
              </a:ext>
            </a:extLst>
          </p:cNvPr>
          <p:cNvSpPr/>
          <p:nvPr/>
        </p:nvSpPr>
        <p:spPr>
          <a:xfrm>
            <a:off x="2520579" y="3927149"/>
            <a:ext cx="1081017" cy="364496"/>
          </a:xfrm>
          <a:prstGeom prst="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t"/>
          <a:lstStyle/>
          <a:p>
            <a:pPr algn="ctr"/>
            <a:r>
              <a:rPr lang="en-US" sz="1600" dirty="0">
                <a:latin typeface="Gill Sans Nova" panose="020B0602020104020203" pitchFamily="34" charset="0"/>
              </a:rPr>
              <a:t>GIVATI</a:t>
            </a:r>
          </a:p>
          <a:p>
            <a:pPr marL="285750" indent="-285750">
              <a:buFontTx/>
              <a:buChar char="-"/>
            </a:pPr>
            <a:endParaRPr lang="en-US" sz="1600" dirty="0">
              <a:latin typeface="Gill Sans Nova" panose="020B0602020104020203" pitchFamily="34" charset="0"/>
            </a:endParaRPr>
          </a:p>
        </p:txBody>
      </p:sp>
      <p:sp>
        <p:nvSpPr>
          <p:cNvPr id="21" name="Rectangle 20">
            <a:extLst>
              <a:ext uri="{FF2B5EF4-FFF2-40B4-BE49-F238E27FC236}">
                <a16:creationId xmlns:a16="http://schemas.microsoft.com/office/drawing/2014/main" id="{0EB99F43-FFBA-4D49-9702-B2BA66A40A92}"/>
              </a:ext>
            </a:extLst>
          </p:cNvPr>
          <p:cNvSpPr/>
          <p:nvPr/>
        </p:nvSpPr>
        <p:spPr>
          <a:xfrm>
            <a:off x="3831678" y="3953547"/>
            <a:ext cx="1277197" cy="364496"/>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pPr algn="ctr"/>
            <a:r>
              <a:rPr lang="en-US" sz="1600" dirty="0">
                <a:latin typeface="Gill Sans Nova" panose="020B0602020104020203" pitchFamily="34" charset="0"/>
              </a:rPr>
              <a:t>NAHAL</a:t>
            </a:r>
          </a:p>
          <a:p>
            <a:pPr marL="285750" indent="-285750">
              <a:buFontTx/>
              <a:buChar char="-"/>
            </a:pPr>
            <a:endParaRPr lang="en-US" sz="1600" dirty="0">
              <a:latin typeface="Gill Sans Nova" panose="020B0602020104020203" pitchFamily="34" charset="0"/>
            </a:endParaRPr>
          </a:p>
        </p:txBody>
      </p:sp>
      <p:sp>
        <p:nvSpPr>
          <p:cNvPr id="22" name="Rectangle: Top Corners Snipped 21">
            <a:extLst>
              <a:ext uri="{FF2B5EF4-FFF2-40B4-BE49-F238E27FC236}">
                <a16:creationId xmlns:a16="http://schemas.microsoft.com/office/drawing/2014/main" id="{F5D30BD1-4FF3-4773-92DC-5F4A1D80C20F}"/>
              </a:ext>
            </a:extLst>
          </p:cNvPr>
          <p:cNvSpPr/>
          <p:nvPr/>
        </p:nvSpPr>
        <p:spPr>
          <a:xfrm>
            <a:off x="48904" y="4448918"/>
            <a:ext cx="1277197" cy="573206"/>
          </a:xfrm>
          <a:prstGeom prst="snip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Armed battalion </a:t>
            </a:r>
          </a:p>
        </p:txBody>
      </p:sp>
      <p:sp>
        <p:nvSpPr>
          <p:cNvPr id="23" name="Rectangle: Top Corners Snipped 22">
            <a:extLst>
              <a:ext uri="{FF2B5EF4-FFF2-40B4-BE49-F238E27FC236}">
                <a16:creationId xmlns:a16="http://schemas.microsoft.com/office/drawing/2014/main" id="{04D89D79-33A2-452F-B42E-3EFBF4C2C38F}"/>
              </a:ext>
            </a:extLst>
          </p:cNvPr>
          <p:cNvSpPr/>
          <p:nvPr/>
        </p:nvSpPr>
        <p:spPr>
          <a:xfrm>
            <a:off x="1367784" y="4446216"/>
            <a:ext cx="1277197" cy="573206"/>
          </a:xfrm>
          <a:prstGeom prst="snip2Same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Search &amp; Rescue</a:t>
            </a:r>
          </a:p>
        </p:txBody>
      </p:sp>
      <p:sp>
        <p:nvSpPr>
          <p:cNvPr id="26" name="Rectangle: Top Corners Snipped 25">
            <a:extLst>
              <a:ext uri="{FF2B5EF4-FFF2-40B4-BE49-F238E27FC236}">
                <a16:creationId xmlns:a16="http://schemas.microsoft.com/office/drawing/2014/main" id="{8BF95908-606F-4D1F-A796-E872D0CD493E}"/>
              </a:ext>
            </a:extLst>
          </p:cNvPr>
          <p:cNvSpPr/>
          <p:nvPr/>
        </p:nvSpPr>
        <p:spPr>
          <a:xfrm>
            <a:off x="2694071" y="4448918"/>
            <a:ext cx="1277197" cy="573206"/>
          </a:xfrm>
          <a:prstGeom prst="snip2SameRect">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Board field troop</a:t>
            </a:r>
          </a:p>
        </p:txBody>
      </p:sp>
      <p:sp>
        <p:nvSpPr>
          <p:cNvPr id="27" name="Rectangle: Top Corners Snipped 26">
            <a:extLst>
              <a:ext uri="{FF2B5EF4-FFF2-40B4-BE49-F238E27FC236}">
                <a16:creationId xmlns:a16="http://schemas.microsoft.com/office/drawing/2014/main" id="{5C034BD5-0527-4170-ABE5-5C6A556DE4D1}"/>
              </a:ext>
            </a:extLst>
          </p:cNvPr>
          <p:cNvSpPr/>
          <p:nvPr/>
        </p:nvSpPr>
        <p:spPr>
          <a:xfrm>
            <a:off x="5490321" y="4394010"/>
            <a:ext cx="1277197" cy="573206"/>
          </a:xfrm>
          <a:prstGeom prst="snip2Same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Instructor</a:t>
            </a:r>
          </a:p>
        </p:txBody>
      </p:sp>
      <p:sp>
        <p:nvSpPr>
          <p:cNvPr id="28" name="Rectangle: Top Corners Snipped 27">
            <a:extLst>
              <a:ext uri="{FF2B5EF4-FFF2-40B4-BE49-F238E27FC236}">
                <a16:creationId xmlns:a16="http://schemas.microsoft.com/office/drawing/2014/main" id="{2DABE3CF-F8F1-40AC-AA07-D19356FE2117}"/>
              </a:ext>
            </a:extLst>
          </p:cNvPr>
          <p:cNvSpPr/>
          <p:nvPr/>
        </p:nvSpPr>
        <p:spPr>
          <a:xfrm>
            <a:off x="4114883" y="4423963"/>
            <a:ext cx="1277197" cy="573206"/>
          </a:xfrm>
          <a:prstGeom prst="snip2Same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0" i="0" dirty="0">
                <a:solidFill>
                  <a:srgbClr val="333232"/>
                </a:solidFill>
                <a:effectLst/>
                <a:latin typeface="NarkisBlock-CondensedThin"/>
              </a:rPr>
              <a:t>Artillery Corps</a:t>
            </a:r>
          </a:p>
        </p:txBody>
      </p:sp>
      <p:sp>
        <p:nvSpPr>
          <p:cNvPr id="31" name="Rectangle: Rounded Corners 30">
            <a:extLst>
              <a:ext uri="{FF2B5EF4-FFF2-40B4-BE49-F238E27FC236}">
                <a16:creationId xmlns:a16="http://schemas.microsoft.com/office/drawing/2014/main" id="{729CCFD9-0082-4FA0-A657-3A9CBA7D44A4}"/>
              </a:ext>
            </a:extLst>
          </p:cNvPr>
          <p:cNvSpPr/>
          <p:nvPr/>
        </p:nvSpPr>
        <p:spPr>
          <a:xfrm>
            <a:off x="6855012" y="4325192"/>
            <a:ext cx="1011918" cy="59367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Field observe</a:t>
            </a:r>
          </a:p>
        </p:txBody>
      </p:sp>
      <p:sp>
        <p:nvSpPr>
          <p:cNvPr id="32" name="Cloud 31">
            <a:extLst>
              <a:ext uri="{FF2B5EF4-FFF2-40B4-BE49-F238E27FC236}">
                <a16:creationId xmlns:a16="http://schemas.microsoft.com/office/drawing/2014/main" id="{50423D12-6445-4789-A346-7B964A814CFB}"/>
              </a:ext>
            </a:extLst>
          </p:cNvPr>
          <p:cNvSpPr/>
          <p:nvPr/>
        </p:nvSpPr>
        <p:spPr>
          <a:xfrm>
            <a:off x="0" y="1393371"/>
            <a:ext cx="1622154"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Iron Dome</a:t>
            </a:r>
          </a:p>
        </p:txBody>
      </p:sp>
      <p:sp>
        <p:nvSpPr>
          <p:cNvPr id="33" name="Cloud 32">
            <a:extLst>
              <a:ext uri="{FF2B5EF4-FFF2-40B4-BE49-F238E27FC236}">
                <a16:creationId xmlns:a16="http://schemas.microsoft.com/office/drawing/2014/main" id="{3918CD0F-5EB5-4CDC-8656-EBAC0C6E8A5E}"/>
              </a:ext>
            </a:extLst>
          </p:cNvPr>
          <p:cNvSpPr/>
          <p:nvPr/>
        </p:nvSpPr>
        <p:spPr>
          <a:xfrm>
            <a:off x="4290469" y="1291975"/>
            <a:ext cx="1819643"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Combat plain</a:t>
            </a:r>
          </a:p>
        </p:txBody>
      </p:sp>
      <p:sp>
        <p:nvSpPr>
          <p:cNvPr id="34" name="Cloud 33">
            <a:extLst>
              <a:ext uri="{FF2B5EF4-FFF2-40B4-BE49-F238E27FC236}">
                <a16:creationId xmlns:a16="http://schemas.microsoft.com/office/drawing/2014/main" id="{6FC0D0D5-B94E-4495-BC52-59194C761DA1}"/>
              </a:ext>
            </a:extLst>
          </p:cNvPr>
          <p:cNvSpPr/>
          <p:nvPr/>
        </p:nvSpPr>
        <p:spPr>
          <a:xfrm>
            <a:off x="332416" y="682099"/>
            <a:ext cx="1967213"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helicopter</a:t>
            </a:r>
          </a:p>
        </p:txBody>
      </p:sp>
      <p:sp>
        <p:nvSpPr>
          <p:cNvPr id="35" name="Cloud 34">
            <a:extLst>
              <a:ext uri="{FF2B5EF4-FFF2-40B4-BE49-F238E27FC236}">
                <a16:creationId xmlns:a16="http://schemas.microsoft.com/office/drawing/2014/main" id="{7F251B7A-1487-4E67-81C5-F76A8CFCBE30}"/>
              </a:ext>
            </a:extLst>
          </p:cNvPr>
          <p:cNvSpPr/>
          <p:nvPr/>
        </p:nvSpPr>
        <p:spPr>
          <a:xfrm>
            <a:off x="4971225" y="616856"/>
            <a:ext cx="1016697"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pilot</a:t>
            </a:r>
          </a:p>
        </p:txBody>
      </p:sp>
      <p:sp>
        <p:nvSpPr>
          <p:cNvPr id="36" name="Cloud 35">
            <a:extLst>
              <a:ext uri="{FF2B5EF4-FFF2-40B4-BE49-F238E27FC236}">
                <a16:creationId xmlns:a16="http://schemas.microsoft.com/office/drawing/2014/main" id="{48E3186A-48AB-4294-B134-A232B273C789}"/>
              </a:ext>
            </a:extLst>
          </p:cNvPr>
          <p:cNvSpPr/>
          <p:nvPr/>
        </p:nvSpPr>
        <p:spPr>
          <a:xfrm>
            <a:off x="6052458" y="628354"/>
            <a:ext cx="2177143" cy="106981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MAZLAT-</a:t>
            </a:r>
            <a:br>
              <a:rPr lang="en-US" dirty="0"/>
            </a:br>
            <a:r>
              <a:rPr lang="en-US" dirty="0"/>
              <a:t>tiny </a:t>
            </a:r>
            <a:r>
              <a:rPr lang="en-US" dirty="0" err="1"/>
              <a:t>airplain</a:t>
            </a:r>
            <a:endParaRPr lang="en-US" dirty="0"/>
          </a:p>
        </p:txBody>
      </p:sp>
      <p:sp>
        <p:nvSpPr>
          <p:cNvPr id="38" name="Cloud 37">
            <a:extLst>
              <a:ext uri="{FF2B5EF4-FFF2-40B4-BE49-F238E27FC236}">
                <a16:creationId xmlns:a16="http://schemas.microsoft.com/office/drawing/2014/main" id="{A7ABBEC5-8AA9-4782-9F54-725C6B897D22}"/>
              </a:ext>
            </a:extLst>
          </p:cNvPr>
          <p:cNvSpPr/>
          <p:nvPr/>
        </p:nvSpPr>
        <p:spPr>
          <a:xfrm>
            <a:off x="1919360" y="1189651"/>
            <a:ext cx="1726138"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navigator</a:t>
            </a:r>
          </a:p>
        </p:txBody>
      </p:sp>
      <p:sp>
        <p:nvSpPr>
          <p:cNvPr id="39" name="Cloud 38">
            <a:extLst>
              <a:ext uri="{FF2B5EF4-FFF2-40B4-BE49-F238E27FC236}">
                <a16:creationId xmlns:a16="http://schemas.microsoft.com/office/drawing/2014/main" id="{DF4EF7EE-E086-4E90-88DF-502A422775D3}"/>
              </a:ext>
            </a:extLst>
          </p:cNvPr>
          <p:cNvSpPr/>
          <p:nvPr/>
        </p:nvSpPr>
        <p:spPr>
          <a:xfrm>
            <a:off x="2604429" y="615669"/>
            <a:ext cx="2292040" cy="6096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Flight controller</a:t>
            </a:r>
          </a:p>
        </p:txBody>
      </p:sp>
      <p:sp>
        <p:nvSpPr>
          <p:cNvPr id="40" name="Flowchart: Punched Tape 39">
            <a:extLst>
              <a:ext uri="{FF2B5EF4-FFF2-40B4-BE49-F238E27FC236}">
                <a16:creationId xmlns:a16="http://schemas.microsoft.com/office/drawing/2014/main" id="{E9EF1E68-6B08-4638-B470-FF633AC12565}"/>
              </a:ext>
            </a:extLst>
          </p:cNvPr>
          <p:cNvSpPr/>
          <p:nvPr/>
        </p:nvSpPr>
        <p:spPr>
          <a:xfrm>
            <a:off x="90587" y="2137715"/>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Navy border</a:t>
            </a:r>
          </a:p>
        </p:txBody>
      </p:sp>
      <p:sp>
        <p:nvSpPr>
          <p:cNvPr id="41" name="Flowchart: Punched Tape 40">
            <a:extLst>
              <a:ext uri="{FF2B5EF4-FFF2-40B4-BE49-F238E27FC236}">
                <a16:creationId xmlns:a16="http://schemas.microsoft.com/office/drawing/2014/main" id="{D33E145B-A1DE-43A2-B11B-FD77B3A3C590}"/>
              </a:ext>
            </a:extLst>
          </p:cNvPr>
          <p:cNvSpPr/>
          <p:nvPr/>
        </p:nvSpPr>
        <p:spPr>
          <a:xfrm>
            <a:off x="4495406" y="2143935"/>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Navy border</a:t>
            </a:r>
          </a:p>
        </p:txBody>
      </p:sp>
      <p:sp>
        <p:nvSpPr>
          <p:cNvPr id="42" name="Flowchart: Punched Tape 41">
            <a:extLst>
              <a:ext uri="{FF2B5EF4-FFF2-40B4-BE49-F238E27FC236}">
                <a16:creationId xmlns:a16="http://schemas.microsoft.com/office/drawing/2014/main" id="{A608AFC4-0421-4F94-B3BA-CA7FDBBE4B99}"/>
              </a:ext>
            </a:extLst>
          </p:cNvPr>
          <p:cNvSpPr/>
          <p:nvPr/>
        </p:nvSpPr>
        <p:spPr>
          <a:xfrm>
            <a:off x="2915719" y="2249410"/>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Captain</a:t>
            </a:r>
          </a:p>
        </p:txBody>
      </p:sp>
      <p:sp>
        <p:nvSpPr>
          <p:cNvPr id="43" name="Flowchart: Punched Tape 42">
            <a:extLst>
              <a:ext uri="{FF2B5EF4-FFF2-40B4-BE49-F238E27FC236}">
                <a16:creationId xmlns:a16="http://schemas.microsoft.com/office/drawing/2014/main" id="{19E3352D-5163-4000-AAA6-BCA012FE733C}"/>
              </a:ext>
            </a:extLst>
          </p:cNvPr>
          <p:cNvSpPr/>
          <p:nvPr/>
        </p:nvSpPr>
        <p:spPr>
          <a:xfrm>
            <a:off x="1520184" y="2273096"/>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Rocket ship</a:t>
            </a:r>
          </a:p>
        </p:txBody>
      </p:sp>
      <p:sp>
        <p:nvSpPr>
          <p:cNvPr id="44" name="Flowchart: Punched Tape 43">
            <a:extLst>
              <a:ext uri="{FF2B5EF4-FFF2-40B4-BE49-F238E27FC236}">
                <a16:creationId xmlns:a16="http://schemas.microsoft.com/office/drawing/2014/main" id="{4A8F3307-F329-44C5-9428-06DBA1354F7D}"/>
              </a:ext>
            </a:extLst>
          </p:cNvPr>
          <p:cNvSpPr/>
          <p:nvPr/>
        </p:nvSpPr>
        <p:spPr>
          <a:xfrm>
            <a:off x="3442181" y="2701724"/>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sailor</a:t>
            </a:r>
          </a:p>
        </p:txBody>
      </p:sp>
      <p:sp>
        <p:nvSpPr>
          <p:cNvPr id="45" name="Flowchart: Punched Tape 44">
            <a:extLst>
              <a:ext uri="{FF2B5EF4-FFF2-40B4-BE49-F238E27FC236}">
                <a16:creationId xmlns:a16="http://schemas.microsoft.com/office/drawing/2014/main" id="{57954372-BB26-4488-B185-7A4A06A78817}"/>
              </a:ext>
            </a:extLst>
          </p:cNvPr>
          <p:cNvSpPr/>
          <p:nvPr/>
        </p:nvSpPr>
        <p:spPr>
          <a:xfrm>
            <a:off x="5456404" y="2637876"/>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Submarines </a:t>
            </a:r>
          </a:p>
        </p:txBody>
      </p:sp>
      <p:sp>
        <p:nvSpPr>
          <p:cNvPr id="46" name="Flowchart: Punched Tape 45">
            <a:extLst>
              <a:ext uri="{FF2B5EF4-FFF2-40B4-BE49-F238E27FC236}">
                <a16:creationId xmlns:a16="http://schemas.microsoft.com/office/drawing/2014/main" id="{654E965E-1FCB-4CF0-8CDD-0DF3931C018B}"/>
              </a:ext>
            </a:extLst>
          </p:cNvPr>
          <p:cNvSpPr/>
          <p:nvPr/>
        </p:nvSpPr>
        <p:spPr>
          <a:xfrm>
            <a:off x="7094479" y="2654245"/>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NAVAL CONTROLL</a:t>
            </a:r>
          </a:p>
        </p:txBody>
      </p:sp>
      <p:sp>
        <p:nvSpPr>
          <p:cNvPr id="47" name="Flowchart: Punched Tape 46">
            <a:extLst>
              <a:ext uri="{FF2B5EF4-FFF2-40B4-BE49-F238E27FC236}">
                <a16:creationId xmlns:a16="http://schemas.microsoft.com/office/drawing/2014/main" id="{BA69110E-2665-4E75-91AC-455EAEF7294C}"/>
              </a:ext>
            </a:extLst>
          </p:cNvPr>
          <p:cNvSpPr/>
          <p:nvPr/>
        </p:nvSpPr>
        <p:spPr>
          <a:xfrm>
            <a:off x="6248469" y="2137715"/>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sp>
        <p:nvSpPr>
          <p:cNvPr id="48" name="Flowchart: Punched Tape 47">
            <a:extLst>
              <a:ext uri="{FF2B5EF4-FFF2-40B4-BE49-F238E27FC236}">
                <a16:creationId xmlns:a16="http://schemas.microsoft.com/office/drawing/2014/main" id="{8D2B96EB-2B8B-48E1-AED8-8A48B89B00D3}"/>
              </a:ext>
            </a:extLst>
          </p:cNvPr>
          <p:cNvSpPr/>
          <p:nvPr/>
        </p:nvSpPr>
        <p:spPr>
          <a:xfrm>
            <a:off x="377218" y="2717706"/>
            <a:ext cx="127719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comando</a:t>
            </a:r>
            <a:endParaRPr lang="en-US" dirty="0"/>
          </a:p>
        </p:txBody>
      </p:sp>
      <p:sp>
        <p:nvSpPr>
          <p:cNvPr id="49" name="Flowchart: Punched Tape 48">
            <a:extLst>
              <a:ext uri="{FF2B5EF4-FFF2-40B4-BE49-F238E27FC236}">
                <a16:creationId xmlns:a16="http://schemas.microsoft.com/office/drawing/2014/main" id="{21EBD50B-98A3-4C5D-9ED1-C584450BE9AE}"/>
              </a:ext>
            </a:extLst>
          </p:cNvPr>
          <p:cNvSpPr/>
          <p:nvPr/>
        </p:nvSpPr>
        <p:spPr>
          <a:xfrm>
            <a:off x="1790343" y="2806678"/>
            <a:ext cx="1365207" cy="81642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Snapir</a:t>
            </a:r>
            <a:r>
              <a:rPr lang="en-US" dirty="0"/>
              <a:t>- FINN</a:t>
            </a:r>
          </a:p>
        </p:txBody>
      </p:sp>
      <p:sp>
        <p:nvSpPr>
          <p:cNvPr id="50" name="Star: 7 Points 49">
            <a:extLst>
              <a:ext uri="{FF2B5EF4-FFF2-40B4-BE49-F238E27FC236}">
                <a16:creationId xmlns:a16="http://schemas.microsoft.com/office/drawing/2014/main" id="{37DD5625-12A9-4AE6-823A-3D01787DB158}"/>
              </a:ext>
            </a:extLst>
          </p:cNvPr>
          <p:cNvSpPr/>
          <p:nvPr/>
        </p:nvSpPr>
        <p:spPr>
          <a:xfrm>
            <a:off x="6433541" y="4967216"/>
            <a:ext cx="1321876" cy="1016001"/>
          </a:xfrm>
          <a:prstGeom prst="star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Army news team</a:t>
            </a:r>
          </a:p>
        </p:txBody>
      </p:sp>
      <p:sp>
        <p:nvSpPr>
          <p:cNvPr id="51" name="Star: 7 Points 50">
            <a:extLst>
              <a:ext uri="{FF2B5EF4-FFF2-40B4-BE49-F238E27FC236}">
                <a16:creationId xmlns:a16="http://schemas.microsoft.com/office/drawing/2014/main" id="{4C50EF5C-6BA6-4BC1-B7CE-C680941346A8}"/>
              </a:ext>
            </a:extLst>
          </p:cNvPr>
          <p:cNvSpPr/>
          <p:nvPr/>
        </p:nvSpPr>
        <p:spPr>
          <a:xfrm>
            <a:off x="5165217" y="5655571"/>
            <a:ext cx="1790203" cy="1217068"/>
          </a:xfrm>
          <a:prstGeom prst="star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Army Band\ course</a:t>
            </a:r>
            <a:br>
              <a:rPr lang="en-US" dirty="0"/>
            </a:br>
            <a:r>
              <a:rPr lang="en-US" dirty="0"/>
              <a:t>\theater</a:t>
            </a:r>
          </a:p>
        </p:txBody>
      </p:sp>
      <p:sp>
        <p:nvSpPr>
          <p:cNvPr id="53" name="Star: 7 Points 52">
            <a:extLst>
              <a:ext uri="{FF2B5EF4-FFF2-40B4-BE49-F238E27FC236}">
                <a16:creationId xmlns:a16="http://schemas.microsoft.com/office/drawing/2014/main" id="{1771DD67-674B-41E4-87E4-C683CA8543B8}"/>
              </a:ext>
            </a:extLst>
          </p:cNvPr>
          <p:cNvSpPr/>
          <p:nvPr/>
        </p:nvSpPr>
        <p:spPr>
          <a:xfrm>
            <a:off x="6666310" y="5924990"/>
            <a:ext cx="1321876" cy="1016001"/>
          </a:xfrm>
          <a:prstGeom prst="star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IDF youtubers </a:t>
            </a:r>
          </a:p>
        </p:txBody>
      </p:sp>
      <p:sp>
        <p:nvSpPr>
          <p:cNvPr id="54" name="Star: 7 Points 53">
            <a:extLst>
              <a:ext uri="{FF2B5EF4-FFF2-40B4-BE49-F238E27FC236}">
                <a16:creationId xmlns:a16="http://schemas.microsoft.com/office/drawing/2014/main" id="{83469DDA-6FDD-4E81-A7D7-05563F4B63AA}"/>
              </a:ext>
            </a:extLst>
          </p:cNvPr>
          <p:cNvSpPr/>
          <p:nvPr/>
        </p:nvSpPr>
        <p:spPr>
          <a:xfrm>
            <a:off x="5395336" y="4844570"/>
            <a:ext cx="1300368" cy="903695"/>
          </a:xfrm>
          <a:prstGeom prst="star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IDF</a:t>
            </a:r>
            <a:br>
              <a:rPr lang="en-US" dirty="0"/>
            </a:br>
            <a:r>
              <a:rPr lang="en-US" dirty="0" err="1"/>
              <a:t>raidio</a:t>
            </a:r>
            <a:endParaRPr lang="en-US" dirty="0"/>
          </a:p>
        </p:txBody>
      </p:sp>
      <p:sp>
        <p:nvSpPr>
          <p:cNvPr id="55" name="Diamond 54">
            <a:extLst>
              <a:ext uri="{FF2B5EF4-FFF2-40B4-BE49-F238E27FC236}">
                <a16:creationId xmlns:a16="http://schemas.microsoft.com/office/drawing/2014/main" id="{A7C25EB9-26F2-43F1-B909-09E1F5A633DA}"/>
              </a:ext>
            </a:extLst>
          </p:cNvPr>
          <p:cNvSpPr/>
          <p:nvPr/>
        </p:nvSpPr>
        <p:spPr>
          <a:xfrm>
            <a:off x="0" y="5296417"/>
            <a:ext cx="1654415" cy="121706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IDF spokesman</a:t>
            </a:r>
          </a:p>
        </p:txBody>
      </p:sp>
      <p:sp>
        <p:nvSpPr>
          <p:cNvPr id="58" name="Diamond 57">
            <a:extLst>
              <a:ext uri="{FF2B5EF4-FFF2-40B4-BE49-F238E27FC236}">
                <a16:creationId xmlns:a16="http://schemas.microsoft.com/office/drawing/2014/main" id="{22A88749-57C9-406B-8F2B-A87EB4ACE12D}"/>
              </a:ext>
            </a:extLst>
          </p:cNvPr>
          <p:cNvSpPr/>
          <p:nvPr/>
        </p:nvSpPr>
        <p:spPr>
          <a:xfrm>
            <a:off x="1502697" y="5392143"/>
            <a:ext cx="3116780" cy="162859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IDF legal system (attorney, </a:t>
            </a:r>
            <a:r>
              <a:rPr lang="en-US" dirty="0" err="1"/>
              <a:t>investagetor</a:t>
            </a:r>
            <a:r>
              <a:rPr lang="en-US" dirty="0"/>
              <a:t>..)</a:t>
            </a:r>
          </a:p>
        </p:txBody>
      </p:sp>
      <p:sp>
        <p:nvSpPr>
          <p:cNvPr id="59" name="Diamond 58">
            <a:extLst>
              <a:ext uri="{FF2B5EF4-FFF2-40B4-BE49-F238E27FC236}">
                <a16:creationId xmlns:a16="http://schemas.microsoft.com/office/drawing/2014/main" id="{1EB9B1E9-E68E-422A-8592-5B2F61DFF150}"/>
              </a:ext>
            </a:extLst>
          </p:cNvPr>
          <p:cNvSpPr/>
          <p:nvPr/>
        </p:nvSpPr>
        <p:spPr>
          <a:xfrm>
            <a:off x="1177703" y="5019421"/>
            <a:ext cx="1321999" cy="96379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animator</a:t>
            </a:r>
          </a:p>
        </p:txBody>
      </p:sp>
      <p:sp>
        <p:nvSpPr>
          <p:cNvPr id="60" name="Diamond 59">
            <a:extLst>
              <a:ext uri="{FF2B5EF4-FFF2-40B4-BE49-F238E27FC236}">
                <a16:creationId xmlns:a16="http://schemas.microsoft.com/office/drawing/2014/main" id="{00075DED-2822-4020-A23C-D7AAC4CF331E}"/>
              </a:ext>
            </a:extLst>
          </p:cNvPr>
          <p:cNvSpPr/>
          <p:nvPr/>
        </p:nvSpPr>
        <p:spPr>
          <a:xfrm>
            <a:off x="4165205" y="5019421"/>
            <a:ext cx="1321999" cy="121706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IDF website </a:t>
            </a:r>
          </a:p>
        </p:txBody>
      </p:sp>
    </p:spTree>
    <p:extLst>
      <p:ext uri="{BB962C8B-B14F-4D97-AF65-F5344CB8AC3E}">
        <p14:creationId xmlns:p14="http://schemas.microsoft.com/office/powerpoint/2010/main" val="173735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B3A8-99AC-473A-89DC-CC51EC03E7BD}"/>
              </a:ext>
            </a:extLst>
          </p:cNvPr>
          <p:cNvSpPr>
            <a:spLocks noGrp="1"/>
          </p:cNvSpPr>
          <p:nvPr>
            <p:ph type="title"/>
          </p:nvPr>
        </p:nvSpPr>
        <p:spPr>
          <a:xfrm>
            <a:off x="237698" y="1702605"/>
            <a:ext cx="3201537" cy="1325563"/>
          </a:xfrm>
        </p:spPr>
        <p:txBody>
          <a:bodyPr>
            <a:normAutofit fontScale="90000"/>
          </a:bodyPr>
          <a:lstStyle/>
          <a:p>
            <a:r>
              <a:rPr lang="en-US" dirty="0"/>
              <a:t>What do soldiers get on the drafting day?</a:t>
            </a:r>
          </a:p>
        </p:txBody>
      </p:sp>
      <p:graphicFrame>
        <p:nvGraphicFramePr>
          <p:cNvPr id="4" name="Content Placeholder 3">
            <a:extLst>
              <a:ext uri="{FF2B5EF4-FFF2-40B4-BE49-F238E27FC236}">
                <a16:creationId xmlns:a16="http://schemas.microsoft.com/office/drawing/2014/main" id="{9FB1A9E9-5496-46E0-99BD-ECEDC9F6D7DE}"/>
              </a:ext>
            </a:extLst>
          </p:cNvPr>
          <p:cNvGraphicFramePr>
            <a:graphicFrameLocks noGrp="1"/>
          </p:cNvGraphicFramePr>
          <p:nvPr>
            <p:ph idx="1"/>
            <p:extLst>
              <p:ext uri="{D42A27DB-BD31-4B8C-83A1-F6EECF244321}">
                <p14:modId xmlns:p14="http://schemas.microsoft.com/office/powerpoint/2010/main" val="3843698247"/>
              </p:ext>
            </p:extLst>
          </p:nvPr>
        </p:nvGraphicFramePr>
        <p:xfrm>
          <a:off x="3439235" y="245660"/>
          <a:ext cx="5786652" cy="6247214"/>
        </p:xfrm>
        <a:graphic>
          <a:graphicData uri="http://schemas.openxmlformats.org/drawingml/2006/table">
            <a:tbl>
              <a:tblPr/>
              <a:tblGrid>
                <a:gridCol w="2893326">
                  <a:extLst>
                    <a:ext uri="{9D8B030D-6E8A-4147-A177-3AD203B41FA5}">
                      <a16:colId xmlns:a16="http://schemas.microsoft.com/office/drawing/2014/main" val="939318122"/>
                    </a:ext>
                  </a:extLst>
                </a:gridCol>
                <a:gridCol w="2893326">
                  <a:extLst>
                    <a:ext uri="{9D8B030D-6E8A-4147-A177-3AD203B41FA5}">
                      <a16:colId xmlns:a16="http://schemas.microsoft.com/office/drawing/2014/main" val="2630523612"/>
                    </a:ext>
                  </a:extLst>
                </a:gridCol>
              </a:tblGrid>
              <a:tr h="337740">
                <a:tc>
                  <a:txBody>
                    <a:bodyPr/>
                    <a:lstStyle/>
                    <a:p>
                      <a:pPr fontAlgn="t"/>
                      <a:r>
                        <a:rPr lang="en-US" sz="800" b="1">
                          <a:solidFill>
                            <a:srgbClr val="0A273F"/>
                          </a:solidFill>
                          <a:effectLst/>
                          <a:latin typeface="NarkisBlock-CondensedThin"/>
                        </a:rPr>
                        <a:t>Men’s kit</a:t>
                      </a:r>
                    </a:p>
                  </a:txBody>
                  <a:tcPr marL="123337" marR="41112" marT="61669" marB="61669">
                    <a:lnL>
                      <a:noFill/>
                    </a:lnL>
                    <a:lnR>
                      <a:noFill/>
                    </a:lnR>
                    <a:lnT>
                      <a:noFill/>
                    </a:lnT>
                    <a:lnB>
                      <a:noFill/>
                    </a:lnB>
                    <a:solidFill>
                      <a:srgbClr val="F4F4F4"/>
                    </a:solidFill>
                  </a:tcPr>
                </a:tc>
                <a:tc>
                  <a:txBody>
                    <a:bodyPr/>
                    <a:lstStyle/>
                    <a:p>
                      <a:pPr fontAlgn="t"/>
                      <a:r>
                        <a:rPr lang="en-US" sz="800" b="1">
                          <a:solidFill>
                            <a:srgbClr val="0A273F"/>
                          </a:solidFill>
                          <a:effectLst/>
                          <a:latin typeface="NarkisBlock-CondensedThin"/>
                        </a:rPr>
                        <a:t>Women’s kit</a:t>
                      </a: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550151119"/>
                  </a:ext>
                </a:extLst>
              </a:tr>
              <a:tr h="505634">
                <a:tc>
                  <a:txBody>
                    <a:bodyPr/>
                    <a:lstStyle/>
                    <a:p>
                      <a:pPr fontAlgn="t"/>
                      <a:r>
                        <a:rPr lang="en-US" sz="800" b="1">
                          <a:effectLst/>
                          <a:latin typeface="NarkisBlock-CondensedThin"/>
                        </a:rPr>
                        <a:t>Shaving cream Hygiene products</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Hygiene products</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2709897096"/>
                  </a:ext>
                </a:extLst>
              </a:tr>
              <a:tr h="337740">
                <a:tc>
                  <a:txBody>
                    <a:bodyPr/>
                    <a:lstStyle/>
                    <a:p>
                      <a:pPr fontAlgn="t"/>
                      <a:r>
                        <a:rPr lang="en-US" sz="800" b="1">
                          <a:effectLst/>
                          <a:latin typeface="NarkisBlock-CondensedThin"/>
                        </a:rPr>
                        <a:t>Razor</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Razor</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504965900"/>
                  </a:ext>
                </a:extLst>
              </a:tr>
              <a:tr h="337740">
                <a:tc>
                  <a:txBody>
                    <a:bodyPr/>
                    <a:lstStyle/>
                    <a:p>
                      <a:pPr fontAlgn="t"/>
                      <a:r>
                        <a:rPr lang="en-US" sz="800" b="1">
                          <a:effectLst/>
                          <a:latin typeface="NarkisBlock-CondensedThin"/>
                        </a:rPr>
                        <a:t>Deodorant</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Deodorant</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26857990"/>
                  </a:ext>
                </a:extLst>
              </a:tr>
              <a:tr h="337740">
                <a:tc>
                  <a:txBody>
                    <a:bodyPr/>
                    <a:lstStyle/>
                    <a:p>
                      <a:pPr fontAlgn="t"/>
                      <a:r>
                        <a:rPr lang="en-US" sz="800" b="1" dirty="0">
                          <a:effectLst/>
                          <a:latin typeface="NarkisBlock-CondensedThin"/>
                        </a:rPr>
                        <a:t>Body soap</a:t>
                      </a:r>
                      <a:endParaRPr lang="en-US" sz="800" dirty="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Body soap</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3462498150"/>
                  </a:ext>
                </a:extLst>
              </a:tr>
              <a:tr h="337740">
                <a:tc>
                  <a:txBody>
                    <a:bodyPr/>
                    <a:lstStyle/>
                    <a:p>
                      <a:pPr fontAlgn="t"/>
                      <a:r>
                        <a:rPr lang="en-US" sz="800" b="1">
                          <a:effectLst/>
                          <a:latin typeface="NarkisBlock-CondensedThin"/>
                        </a:rPr>
                        <a:t>Shampoo</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Shampoo</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409231508"/>
                  </a:ext>
                </a:extLst>
              </a:tr>
              <a:tr h="337740">
                <a:tc>
                  <a:txBody>
                    <a:bodyPr/>
                    <a:lstStyle/>
                    <a:p>
                      <a:pPr fontAlgn="t"/>
                      <a:r>
                        <a:rPr lang="en-US" sz="800" b="1">
                          <a:effectLst/>
                          <a:latin typeface="NarkisBlock-CondensedThin"/>
                        </a:rPr>
                        <a:t>Toiletry kit</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Toiletry kit</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1294549520"/>
                  </a:ext>
                </a:extLst>
              </a:tr>
              <a:tr h="337740">
                <a:tc>
                  <a:txBody>
                    <a:bodyPr/>
                    <a:lstStyle/>
                    <a:p>
                      <a:pPr fontAlgn="t"/>
                      <a:r>
                        <a:rPr lang="en-US" sz="800" b="1">
                          <a:effectLst/>
                          <a:latin typeface="NarkisBlock-CondensedThin"/>
                        </a:rPr>
                        <a:t>Earphones</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Earphones</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2536330262"/>
                  </a:ext>
                </a:extLst>
              </a:tr>
              <a:tr h="337740">
                <a:tc>
                  <a:txBody>
                    <a:bodyPr/>
                    <a:lstStyle/>
                    <a:p>
                      <a:pPr fontAlgn="t"/>
                      <a:r>
                        <a:rPr lang="en-US" sz="800" b="1">
                          <a:effectLst/>
                          <a:latin typeface="NarkisBlock-CondensedThin"/>
                        </a:rPr>
                        <a:t>Toothpaste</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Toothpaste</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528158577"/>
                  </a:ext>
                </a:extLst>
              </a:tr>
              <a:tr h="337740">
                <a:tc>
                  <a:txBody>
                    <a:bodyPr/>
                    <a:lstStyle/>
                    <a:p>
                      <a:pPr fontAlgn="t"/>
                      <a:r>
                        <a:rPr lang="en-US" sz="800" b="1">
                          <a:effectLst/>
                          <a:latin typeface="NarkisBlock-CondensedThin"/>
                        </a:rPr>
                        <a:t>A holder for your ‘Hoger’</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A holder for your ‘Hoger’</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3775147805"/>
                  </a:ext>
                </a:extLst>
              </a:tr>
              <a:tr h="337740">
                <a:tc>
                  <a:txBody>
                    <a:bodyPr/>
                    <a:lstStyle/>
                    <a:p>
                      <a:pPr fontAlgn="t"/>
                      <a:r>
                        <a:rPr lang="en-US" sz="800" b="1">
                          <a:effectLst/>
                          <a:latin typeface="NarkisBlock-CondensedThin"/>
                        </a:rPr>
                        <a:t>Bamba</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Bamba</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2421922653"/>
                  </a:ext>
                </a:extLst>
              </a:tr>
              <a:tr h="337740">
                <a:tc>
                  <a:txBody>
                    <a:bodyPr/>
                    <a:lstStyle/>
                    <a:p>
                      <a:pPr fontAlgn="t"/>
                      <a:r>
                        <a:rPr lang="en-US" sz="800" b="1">
                          <a:effectLst/>
                          <a:latin typeface="NarkisBlock-CondensedThin"/>
                        </a:rPr>
                        <a:t>Bisli</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Bisli</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2876440464"/>
                  </a:ext>
                </a:extLst>
              </a:tr>
              <a:tr h="337740">
                <a:tc>
                  <a:txBody>
                    <a:bodyPr/>
                    <a:lstStyle/>
                    <a:p>
                      <a:pPr fontAlgn="t"/>
                      <a:r>
                        <a:rPr lang="en-US" sz="800" b="1">
                          <a:effectLst/>
                          <a:latin typeface="NarkisBlock-CondensedThin"/>
                        </a:rPr>
                        <a:t>Chips</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Chips</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3981156669"/>
                  </a:ext>
                </a:extLst>
              </a:tr>
              <a:tr h="337740">
                <a:tc>
                  <a:txBody>
                    <a:bodyPr/>
                    <a:lstStyle/>
                    <a:p>
                      <a:pPr fontAlgn="t"/>
                      <a:r>
                        <a:rPr lang="en-US" sz="800" b="1">
                          <a:effectLst/>
                          <a:latin typeface="NarkisBlock-CondensedThin"/>
                        </a:rPr>
                        <a:t>Soup in a Cup</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Soup in a Cup</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2376569871"/>
                  </a:ext>
                </a:extLst>
              </a:tr>
              <a:tr h="337740">
                <a:tc>
                  <a:txBody>
                    <a:bodyPr/>
                    <a:lstStyle/>
                    <a:p>
                      <a:pPr fontAlgn="t"/>
                      <a:r>
                        <a:rPr lang="en-US" sz="800" b="1">
                          <a:effectLst/>
                          <a:latin typeface="NarkisBlock-CondensedThin"/>
                        </a:rPr>
                        <a:t>Coffee</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Coffee</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1110843624"/>
                  </a:ext>
                </a:extLst>
              </a:tr>
              <a:tr h="337740">
                <a:tc>
                  <a:txBody>
                    <a:bodyPr/>
                    <a:lstStyle/>
                    <a:p>
                      <a:pPr fontAlgn="t"/>
                      <a:r>
                        <a:rPr lang="en-US" sz="800" b="1">
                          <a:effectLst/>
                          <a:latin typeface="NarkisBlock-CondensedThin"/>
                        </a:rPr>
                        <a:t>Cereal</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a:effectLst/>
                          <a:latin typeface="NarkisBlock-CondensedThin"/>
                        </a:rPr>
                        <a:t>Cereal</a:t>
                      </a:r>
                      <a:endParaRPr lang="en-US" sz="80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970863965"/>
                  </a:ext>
                </a:extLst>
              </a:tr>
              <a:tr h="337740">
                <a:tc>
                  <a:txBody>
                    <a:bodyPr/>
                    <a:lstStyle/>
                    <a:p>
                      <a:pPr fontAlgn="t"/>
                      <a:r>
                        <a:rPr lang="en-US" sz="800" b="1">
                          <a:effectLst/>
                          <a:latin typeface="NarkisBlock-CondensedThin"/>
                        </a:rPr>
                        <a:t>Chocolates</a:t>
                      </a:r>
                      <a:endParaRPr lang="en-US" sz="800">
                        <a:effectLst/>
                      </a:endParaRPr>
                    </a:p>
                  </a:txBody>
                  <a:tcPr marL="123337" marR="41112" marT="61669" marB="61669">
                    <a:lnL>
                      <a:noFill/>
                    </a:lnL>
                    <a:lnR>
                      <a:noFill/>
                    </a:lnR>
                    <a:lnT>
                      <a:noFill/>
                    </a:lnT>
                    <a:lnB>
                      <a:noFill/>
                    </a:lnB>
                    <a:solidFill>
                      <a:srgbClr val="F4F4F4"/>
                    </a:solidFill>
                  </a:tcPr>
                </a:tc>
                <a:tc>
                  <a:txBody>
                    <a:bodyPr/>
                    <a:lstStyle/>
                    <a:p>
                      <a:pPr fontAlgn="t"/>
                      <a:r>
                        <a:rPr lang="en-US" sz="800" b="1">
                          <a:effectLst/>
                          <a:latin typeface="NarkisBlock-CondensedThin"/>
                        </a:rPr>
                        <a:t>Chocolates</a:t>
                      </a:r>
                      <a:endParaRPr lang="en-US" sz="800">
                        <a:effectLst/>
                      </a:endParaRPr>
                    </a:p>
                  </a:txBody>
                  <a:tcPr marL="123337" marR="41112" marT="61669" marB="61669">
                    <a:lnL>
                      <a:noFill/>
                    </a:lnL>
                    <a:lnR>
                      <a:noFill/>
                    </a:lnR>
                    <a:lnT>
                      <a:noFill/>
                    </a:lnT>
                    <a:lnB>
                      <a:noFill/>
                    </a:lnB>
                    <a:solidFill>
                      <a:srgbClr val="F4F4F4"/>
                    </a:solidFill>
                  </a:tcPr>
                </a:tc>
                <a:extLst>
                  <a:ext uri="{0D108BD9-81ED-4DB2-BD59-A6C34878D82A}">
                    <a16:rowId xmlns:a16="http://schemas.microsoft.com/office/drawing/2014/main" val="1221093514"/>
                  </a:ext>
                </a:extLst>
              </a:tr>
              <a:tr h="337740">
                <a:tc>
                  <a:txBody>
                    <a:bodyPr/>
                    <a:lstStyle/>
                    <a:p>
                      <a:pPr fontAlgn="t"/>
                      <a:r>
                        <a:rPr lang="en-US" sz="800" b="1">
                          <a:effectLst/>
                          <a:latin typeface="NarkisBlock-CondensedThin"/>
                        </a:rPr>
                        <a:t>Mentos</a:t>
                      </a:r>
                      <a:endParaRPr lang="en-US" sz="800">
                        <a:effectLst/>
                      </a:endParaRPr>
                    </a:p>
                  </a:txBody>
                  <a:tcPr marL="123337" marR="41112" marT="61669" marB="61669">
                    <a:lnL>
                      <a:noFill/>
                    </a:lnL>
                    <a:lnR>
                      <a:noFill/>
                    </a:lnR>
                    <a:lnT>
                      <a:noFill/>
                    </a:lnT>
                    <a:lnB>
                      <a:noFill/>
                    </a:lnB>
                    <a:solidFill>
                      <a:srgbClr val="FFFFFF"/>
                    </a:solidFill>
                  </a:tcPr>
                </a:tc>
                <a:tc>
                  <a:txBody>
                    <a:bodyPr/>
                    <a:lstStyle/>
                    <a:p>
                      <a:pPr fontAlgn="t"/>
                      <a:r>
                        <a:rPr lang="en-US" sz="800" b="1" dirty="0">
                          <a:effectLst/>
                          <a:latin typeface="NarkisBlock-CondensedThin"/>
                        </a:rPr>
                        <a:t>Mentos</a:t>
                      </a:r>
                      <a:endParaRPr lang="en-US" sz="800" dirty="0">
                        <a:effectLst/>
                      </a:endParaRPr>
                    </a:p>
                  </a:txBody>
                  <a:tcPr marL="123337" marR="41112" marT="61669" marB="61669">
                    <a:lnL>
                      <a:noFill/>
                    </a:lnL>
                    <a:lnR>
                      <a:noFill/>
                    </a:lnR>
                    <a:lnT>
                      <a:noFill/>
                    </a:lnT>
                    <a:lnB>
                      <a:noFill/>
                    </a:lnB>
                    <a:solidFill>
                      <a:srgbClr val="FFFFFF"/>
                    </a:solidFill>
                  </a:tcPr>
                </a:tc>
                <a:extLst>
                  <a:ext uri="{0D108BD9-81ED-4DB2-BD59-A6C34878D82A}">
                    <a16:rowId xmlns:a16="http://schemas.microsoft.com/office/drawing/2014/main" val="1105290258"/>
                  </a:ext>
                </a:extLst>
              </a:tr>
            </a:tbl>
          </a:graphicData>
        </a:graphic>
      </p:graphicFrame>
    </p:spTree>
    <p:extLst>
      <p:ext uri="{BB962C8B-B14F-4D97-AF65-F5344CB8AC3E}">
        <p14:creationId xmlns:p14="http://schemas.microsoft.com/office/powerpoint/2010/main" val="340872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08AF-C485-49A4-BE72-7AA90310D79D}"/>
              </a:ext>
            </a:extLst>
          </p:cNvPr>
          <p:cNvSpPr>
            <a:spLocks noGrp="1"/>
          </p:cNvSpPr>
          <p:nvPr>
            <p:ph type="title"/>
          </p:nvPr>
        </p:nvSpPr>
        <p:spPr>
          <a:xfrm>
            <a:off x="237698" y="1154871"/>
            <a:ext cx="5999329" cy="1325563"/>
          </a:xfrm>
        </p:spPr>
        <p:txBody>
          <a:bodyPr>
            <a:normAutofit fontScale="90000"/>
          </a:bodyPr>
          <a:lstStyle/>
          <a:p>
            <a:r>
              <a:rPr lang="en-US" b="1" dirty="0">
                <a:effectLst/>
                <a:highlight>
                  <a:srgbClr val="FFFF00"/>
                </a:highlight>
                <a:latin typeface="pauzafot-bold"/>
              </a:rPr>
              <a:t>'Tzav Rishon’ </a:t>
            </a:r>
            <a:br>
              <a:rPr lang="en-US" dirty="0">
                <a:effectLst/>
                <a:latin typeface="pauzafot-bold"/>
              </a:rPr>
            </a:br>
            <a:r>
              <a:rPr lang="en-US" dirty="0">
                <a:effectLst/>
                <a:latin typeface="pauzafot-bold"/>
              </a:rPr>
              <a:t>From that moment on you are a candidate of the Israel Defense Force, or as they say - “</a:t>
            </a:r>
            <a:r>
              <a:rPr lang="en-US" dirty="0" err="1">
                <a:effectLst/>
                <a:latin typeface="pauzafot-bold"/>
              </a:rPr>
              <a:t>Malshab</a:t>
            </a:r>
            <a:r>
              <a:rPr lang="en-US" dirty="0">
                <a:effectLst/>
                <a:latin typeface="pauzafot-bold"/>
              </a:rPr>
              <a:t>”</a:t>
            </a:r>
            <a:br>
              <a:rPr lang="en-US" dirty="0"/>
            </a:br>
            <a:endParaRPr lang="en-US" dirty="0"/>
          </a:p>
        </p:txBody>
      </p:sp>
      <p:pic>
        <p:nvPicPr>
          <p:cNvPr id="2050" name="Picture 2" descr="מסמך הצו הראשון כבר לא נראה כמו שזכרתם אותו. אז מה השתנה?">
            <a:extLst>
              <a:ext uri="{FF2B5EF4-FFF2-40B4-BE49-F238E27FC236}">
                <a16:creationId xmlns:a16="http://schemas.microsoft.com/office/drawing/2014/main" id="{D46EAEB4-9631-4812-89F0-D4FB011F0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7" t="853" r="787" b="21732"/>
          <a:stretch/>
        </p:blipFill>
        <p:spPr bwMode="auto">
          <a:xfrm rot="16200000">
            <a:off x="848750" y="2538514"/>
            <a:ext cx="3021095" cy="42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הכנה לצה&amp;quot;ל">
            <a:extLst>
              <a:ext uri="{FF2B5EF4-FFF2-40B4-BE49-F238E27FC236}">
                <a16:creationId xmlns:a16="http://schemas.microsoft.com/office/drawing/2014/main" id="{68621E9D-CAC8-487B-BCF7-6FC8620B3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79" t="22153" r="38043" b="54206"/>
          <a:stretch/>
        </p:blipFill>
        <p:spPr bwMode="auto">
          <a:xfrm>
            <a:off x="7962315" y="344219"/>
            <a:ext cx="3991988" cy="56106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D9A195-AA60-47D8-90F6-8E1853603A5C}"/>
              </a:ext>
            </a:extLst>
          </p:cNvPr>
          <p:cNvSpPr txBox="1"/>
          <p:nvPr/>
        </p:nvSpPr>
        <p:spPr>
          <a:xfrm>
            <a:off x="4572001" y="2846370"/>
            <a:ext cx="3390314" cy="3108543"/>
          </a:xfrm>
          <a:prstGeom prst="rect">
            <a:avLst/>
          </a:prstGeom>
          <a:noFill/>
        </p:spPr>
        <p:txBody>
          <a:bodyPr wrap="square" rtlCol="0">
            <a:spAutoFit/>
          </a:bodyPr>
          <a:lstStyle/>
          <a:p>
            <a:r>
              <a:rPr lang="en-US" sz="2800" dirty="0"/>
              <a:t>Personal Information</a:t>
            </a:r>
          </a:p>
          <a:p>
            <a:endParaRPr lang="en-US" sz="2800" dirty="0"/>
          </a:p>
          <a:p>
            <a:r>
              <a:rPr lang="en-US" sz="2800" dirty="0"/>
              <a:t>Personal Interview</a:t>
            </a:r>
            <a:br>
              <a:rPr lang="en-US" sz="2800" dirty="0"/>
            </a:br>
            <a:endParaRPr lang="en-US" sz="2800" dirty="0"/>
          </a:p>
          <a:p>
            <a:r>
              <a:rPr lang="en-US" sz="2800" dirty="0"/>
              <a:t>Medical exams </a:t>
            </a:r>
          </a:p>
          <a:p>
            <a:endParaRPr lang="en-US" sz="2800" dirty="0"/>
          </a:p>
          <a:p>
            <a:r>
              <a:rPr lang="en-US" sz="2800" dirty="0"/>
              <a:t>Tech-</a:t>
            </a:r>
            <a:r>
              <a:rPr lang="en-US" sz="2800" dirty="0" err="1"/>
              <a:t>sychology</a:t>
            </a:r>
            <a:r>
              <a:rPr lang="en-US" sz="2800" dirty="0"/>
              <a:t> exams </a:t>
            </a:r>
          </a:p>
        </p:txBody>
      </p:sp>
    </p:spTree>
    <p:extLst>
      <p:ext uri="{BB962C8B-B14F-4D97-AF65-F5344CB8AC3E}">
        <p14:creationId xmlns:p14="http://schemas.microsoft.com/office/powerpoint/2010/main" val="337791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3C35-A5A0-4B5D-8A9B-0E3AB72B68C5}"/>
              </a:ext>
            </a:extLst>
          </p:cNvPr>
          <p:cNvSpPr>
            <a:spLocks noGrp="1"/>
          </p:cNvSpPr>
          <p:nvPr>
            <p:ph type="title"/>
          </p:nvPr>
        </p:nvSpPr>
        <p:spPr>
          <a:xfrm>
            <a:off x="237699" y="842797"/>
            <a:ext cx="7555173" cy="1325563"/>
          </a:xfrm>
        </p:spPr>
        <p:txBody>
          <a:bodyPr>
            <a:normAutofit fontScale="90000"/>
          </a:bodyPr>
          <a:lstStyle/>
          <a:p>
            <a:r>
              <a:rPr lang="en-US" dirty="0">
                <a:highlight>
                  <a:srgbClr val="FFFF00"/>
                </a:highlight>
                <a:latin typeface="pauzafot-bold"/>
              </a:rPr>
              <a:t>Y</a:t>
            </a:r>
            <a:r>
              <a:rPr lang="en-US" b="0" i="0" dirty="0">
                <a:effectLst/>
                <a:highlight>
                  <a:srgbClr val="FFFF00"/>
                </a:highlight>
                <a:latin typeface="pauzafot-bold"/>
              </a:rPr>
              <a:t>om </a:t>
            </a:r>
            <a:r>
              <a:rPr lang="en-US" b="0" i="0" dirty="0" err="1">
                <a:effectLst/>
                <a:highlight>
                  <a:srgbClr val="FFFF00"/>
                </a:highlight>
                <a:latin typeface="pauzafot-bold"/>
              </a:rPr>
              <a:t>Hame’a</a:t>
            </a:r>
            <a:br>
              <a:rPr lang="en-US" dirty="0">
                <a:latin typeface="pauzafot-bold"/>
              </a:rPr>
            </a:br>
            <a:r>
              <a:rPr lang="en-US" b="0" i="0" dirty="0">
                <a:effectLst/>
                <a:latin typeface="pauzafot-bold"/>
              </a:rPr>
              <a:t> a day of selection, evaluation and Matching; gives you another chance to prove your personal skills and abilities</a:t>
            </a:r>
            <a:endParaRPr lang="en-US" dirty="0"/>
          </a:p>
        </p:txBody>
      </p:sp>
      <p:pic>
        <p:nvPicPr>
          <p:cNvPr id="4" name="Picture 2" descr="הכנה לצה&amp;quot;ל">
            <a:extLst>
              <a:ext uri="{FF2B5EF4-FFF2-40B4-BE49-F238E27FC236}">
                <a16:creationId xmlns:a16="http://schemas.microsoft.com/office/drawing/2014/main" id="{4511AFBE-D85D-4148-8DF4-B29CB32227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928" t="21250" r="5923" b="47477"/>
          <a:stretch/>
        </p:blipFill>
        <p:spPr bwMode="auto">
          <a:xfrm>
            <a:off x="8562647" y="171450"/>
            <a:ext cx="3153104" cy="5772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2839BD-B3DA-4721-9B6F-F9036DD85E65}"/>
              </a:ext>
            </a:extLst>
          </p:cNvPr>
          <p:cNvSpPr txBox="1"/>
          <p:nvPr/>
        </p:nvSpPr>
        <p:spPr>
          <a:xfrm>
            <a:off x="4598445" y="2390943"/>
            <a:ext cx="6093724" cy="4467057"/>
          </a:xfrm>
          <a:prstGeom prst="rect">
            <a:avLst/>
          </a:prstGeom>
          <a:noFill/>
        </p:spPr>
        <p:txBody>
          <a:bodyPr wrap="square">
            <a:spAutoFit/>
          </a:bodyPr>
          <a:lstStyle/>
          <a:p>
            <a:pPr algn="l" rtl="0">
              <a:lnSpc>
                <a:spcPct val="150000"/>
              </a:lnSpc>
            </a:pPr>
            <a:r>
              <a:rPr lang="en-US" sz="2400" b="1" dirty="0">
                <a:solidFill>
                  <a:srgbClr val="0A273F"/>
                </a:solidFill>
                <a:effectLst/>
                <a:latin typeface="NarkisBlock-CondensedThin"/>
              </a:rPr>
              <a:t>Technical</a:t>
            </a:r>
          </a:p>
          <a:p>
            <a:pPr algn="l" rtl="0">
              <a:lnSpc>
                <a:spcPct val="150000"/>
              </a:lnSpc>
            </a:pPr>
            <a:r>
              <a:rPr lang="en-US" sz="2400" b="1" dirty="0">
                <a:solidFill>
                  <a:srgbClr val="0A273F"/>
                </a:solidFill>
                <a:effectLst/>
                <a:latin typeface="NarkisBlock-CondensedThin"/>
              </a:rPr>
              <a:t>Command and Guidance</a:t>
            </a:r>
          </a:p>
          <a:p>
            <a:pPr algn="l" rtl="0">
              <a:lnSpc>
                <a:spcPct val="150000"/>
              </a:lnSpc>
            </a:pPr>
            <a:r>
              <a:rPr lang="en-US" sz="2400" b="1" dirty="0">
                <a:solidFill>
                  <a:srgbClr val="0A273F"/>
                </a:solidFill>
                <a:effectLst/>
                <a:latin typeface="NarkisBlock-CondensedThin"/>
              </a:rPr>
              <a:t>Human Relations</a:t>
            </a:r>
          </a:p>
          <a:p>
            <a:pPr algn="l" rtl="0">
              <a:lnSpc>
                <a:spcPct val="150000"/>
              </a:lnSpc>
            </a:pPr>
            <a:r>
              <a:rPr lang="en-US" sz="2400" b="1" dirty="0">
                <a:solidFill>
                  <a:srgbClr val="0A273F"/>
                </a:solidFill>
                <a:effectLst/>
                <a:latin typeface="NarkisBlock-CondensedThin"/>
              </a:rPr>
              <a:t>Data processing</a:t>
            </a:r>
          </a:p>
          <a:p>
            <a:pPr algn="l" rtl="0">
              <a:lnSpc>
                <a:spcPct val="150000"/>
              </a:lnSpc>
            </a:pPr>
            <a:r>
              <a:rPr lang="en-US" sz="2400" b="1" dirty="0">
                <a:solidFill>
                  <a:srgbClr val="0A273F"/>
                </a:solidFill>
                <a:effectLst/>
                <a:latin typeface="NarkisBlock-CondensedThin"/>
              </a:rPr>
              <a:t>Management and organizing</a:t>
            </a:r>
          </a:p>
          <a:p>
            <a:pPr algn="l" rtl="0">
              <a:lnSpc>
                <a:spcPct val="150000"/>
              </a:lnSpc>
            </a:pPr>
            <a:r>
              <a:rPr lang="en-US" sz="2400" b="1" dirty="0">
                <a:solidFill>
                  <a:srgbClr val="0A273F"/>
                </a:solidFill>
                <a:effectLst/>
                <a:latin typeface="NarkisBlock-CondensedThin"/>
              </a:rPr>
              <a:t>Teamwork</a:t>
            </a:r>
          </a:p>
          <a:p>
            <a:pPr>
              <a:lnSpc>
                <a:spcPct val="150000"/>
              </a:lnSpc>
            </a:pPr>
            <a:br>
              <a:rPr lang="en-US" sz="2400" b="1" i="0" dirty="0">
                <a:solidFill>
                  <a:srgbClr val="595959"/>
                </a:solidFill>
                <a:effectLst/>
                <a:latin typeface="pauzafot-light"/>
              </a:rPr>
            </a:br>
            <a:endParaRPr lang="en-US" sz="2400" dirty="0"/>
          </a:p>
        </p:txBody>
      </p:sp>
    </p:spTree>
    <p:extLst>
      <p:ext uri="{BB962C8B-B14F-4D97-AF65-F5344CB8AC3E}">
        <p14:creationId xmlns:p14="http://schemas.microsoft.com/office/powerpoint/2010/main" val="51281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B79-CB36-41E3-BAB2-B7C22ABB6721}"/>
              </a:ext>
            </a:extLst>
          </p:cNvPr>
          <p:cNvSpPr>
            <a:spLocks noGrp="1"/>
          </p:cNvSpPr>
          <p:nvPr>
            <p:ph type="title"/>
          </p:nvPr>
        </p:nvSpPr>
        <p:spPr>
          <a:xfrm>
            <a:off x="0" y="1648014"/>
            <a:ext cx="8147713" cy="1325563"/>
          </a:xfrm>
        </p:spPr>
        <p:txBody>
          <a:bodyPr>
            <a:normAutofit fontScale="90000"/>
          </a:bodyPr>
          <a:lstStyle/>
          <a:p>
            <a:r>
              <a:rPr lang="en-US" dirty="0">
                <a:highlight>
                  <a:srgbClr val="FFFF00"/>
                </a:highlight>
              </a:rPr>
              <a:t>Yom </a:t>
            </a:r>
            <a:r>
              <a:rPr lang="en-US" dirty="0" err="1">
                <a:highlight>
                  <a:srgbClr val="FFFF00"/>
                </a:highlight>
              </a:rPr>
              <a:t>Sayarot</a:t>
            </a:r>
            <a:r>
              <a:rPr lang="en-US" dirty="0">
                <a:highlight>
                  <a:srgbClr val="FFFF00"/>
                </a:highlight>
              </a:rPr>
              <a:t> </a:t>
            </a:r>
            <a:br>
              <a:rPr lang="en-US" dirty="0"/>
            </a:br>
            <a:r>
              <a:rPr lang="en-US" dirty="0"/>
              <a:t>Patrol Day is designed to test your suitability for various combat roles as outlined in the Patrol Model. Therefore, it is mandatory to sleep at least 7 hours before the screening day and not to perform intense physical activity in the week before.</a:t>
            </a:r>
          </a:p>
        </p:txBody>
      </p:sp>
      <p:pic>
        <p:nvPicPr>
          <p:cNvPr id="3074" name="Picture 2" descr="מדריך אקסלנט המלא והמקיף על ימי סיירות – Excellent Israel">
            <a:extLst>
              <a:ext uri="{FF2B5EF4-FFF2-40B4-BE49-F238E27FC236}">
                <a16:creationId xmlns:a16="http://schemas.microsoft.com/office/drawing/2014/main" id="{124F202E-399E-4D90-901F-46D1771D1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758" y="405795"/>
            <a:ext cx="3851673" cy="25677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הטעויות הנפוצות ביותר בתהליך ההכנה לקראת ימי הסיירות – Excellent Israel">
            <a:extLst>
              <a:ext uri="{FF2B5EF4-FFF2-40B4-BE49-F238E27FC236}">
                <a16:creationId xmlns:a16="http://schemas.microsoft.com/office/drawing/2014/main" id="{814F1698-B691-45FA-8A9A-CCA59D9E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809" y="3618132"/>
            <a:ext cx="4500196" cy="300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72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4123-2A8D-45EE-9938-71137C77BC26}"/>
              </a:ext>
            </a:extLst>
          </p:cNvPr>
          <p:cNvSpPr>
            <a:spLocks noGrp="1"/>
          </p:cNvSpPr>
          <p:nvPr>
            <p:ph type="title"/>
          </p:nvPr>
        </p:nvSpPr>
        <p:spPr>
          <a:xfrm>
            <a:off x="204970" y="787156"/>
            <a:ext cx="7095978" cy="1325563"/>
          </a:xfrm>
        </p:spPr>
        <p:txBody>
          <a:bodyPr>
            <a:normAutofit fontScale="90000"/>
          </a:bodyPr>
          <a:lstStyle/>
          <a:p>
            <a:r>
              <a:rPr lang="en-US" dirty="0">
                <a:highlight>
                  <a:srgbClr val="FFFF00"/>
                </a:highlight>
              </a:rPr>
              <a:t>Sorting &amp; Selection process </a:t>
            </a:r>
            <a:br>
              <a:rPr lang="en-US" dirty="0"/>
            </a:br>
            <a:r>
              <a:rPr lang="en-US" dirty="0"/>
              <a:t>Getting different </a:t>
            </a:r>
            <a:r>
              <a:rPr lang="en-US" dirty="0" err="1"/>
              <a:t>sumens</a:t>
            </a:r>
            <a:r>
              <a:rPr lang="en-US" dirty="0"/>
              <a:t> to come to selective weeks\days. </a:t>
            </a:r>
            <a:br>
              <a:rPr lang="en-US" dirty="0"/>
            </a:br>
            <a:r>
              <a:rPr lang="en-US" dirty="0"/>
              <a:t>Some are mandatory(showing up).</a:t>
            </a:r>
          </a:p>
        </p:txBody>
      </p:sp>
      <p:pic>
        <p:nvPicPr>
          <p:cNvPr id="5122" name="Picture 2" descr="מסלול מיון חדש הופיע פתאום - FXP">
            <a:extLst>
              <a:ext uri="{FF2B5EF4-FFF2-40B4-BE49-F238E27FC236}">
                <a16:creationId xmlns:a16="http://schemas.microsoft.com/office/drawing/2014/main" id="{3F1481B6-8721-4703-A6EA-6C4A5D545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58" y="4008169"/>
            <a:ext cx="2998519" cy="24847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סוף לקב&amp;quot;א: אלו השינויים הדרמטיים של צה&amp;quot;ל בתהליך מיון המתגייסים | חדשות מעריב">
            <a:extLst>
              <a:ext uri="{FF2B5EF4-FFF2-40B4-BE49-F238E27FC236}">
                <a16:creationId xmlns:a16="http://schemas.microsoft.com/office/drawing/2014/main" id="{72BF47E9-B2C2-483B-9582-837B25B66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353" y="3429000"/>
            <a:ext cx="5662538" cy="3182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הכנה לצה&amp;quot;ל">
            <a:extLst>
              <a:ext uri="{FF2B5EF4-FFF2-40B4-BE49-F238E27FC236}">
                <a16:creationId xmlns:a16="http://schemas.microsoft.com/office/drawing/2014/main" id="{FE05D807-038F-4C71-A2D5-F90F1C46BE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45" t="59354" r="70309" b="19026"/>
          <a:stretch/>
        </p:blipFill>
        <p:spPr bwMode="auto">
          <a:xfrm>
            <a:off x="9419114" y="207965"/>
            <a:ext cx="2513109" cy="322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459B-1267-45BF-A081-C01246D30B3E}"/>
              </a:ext>
            </a:extLst>
          </p:cNvPr>
          <p:cNvSpPr>
            <a:spLocks noGrp="1"/>
          </p:cNvSpPr>
          <p:nvPr>
            <p:ph type="title"/>
          </p:nvPr>
        </p:nvSpPr>
        <p:spPr>
          <a:xfrm>
            <a:off x="182879" y="519869"/>
            <a:ext cx="10515600" cy="1325563"/>
          </a:xfrm>
        </p:spPr>
        <p:txBody>
          <a:bodyPr/>
          <a:lstStyle/>
          <a:p>
            <a:r>
              <a:rPr lang="en-US" dirty="0">
                <a:highlight>
                  <a:srgbClr val="FFFF00"/>
                </a:highlight>
              </a:rPr>
              <a:t>Manila</a:t>
            </a:r>
            <a:br>
              <a:rPr lang="en-US" dirty="0"/>
            </a:br>
            <a:r>
              <a:rPr lang="en-US" dirty="0"/>
              <a:t>ranking the jobs you are offered</a:t>
            </a:r>
          </a:p>
        </p:txBody>
      </p:sp>
      <p:pic>
        <p:nvPicPr>
          <p:cNvPr id="4" name="Picture 2" descr="הכנה לצה&amp;quot;ל">
            <a:extLst>
              <a:ext uri="{FF2B5EF4-FFF2-40B4-BE49-F238E27FC236}">
                <a16:creationId xmlns:a16="http://schemas.microsoft.com/office/drawing/2014/main" id="{D7B915B3-80BE-4036-8A9F-A1DC7D993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97" t="58757" r="37957" b="19623"/>
          <a:stretch/>
        </p:blipFill>
        <p:spPr bwMode="auto">
          <a:xfrm>
            <a:off x="8614129" y="151694"/>
            <a:ext cx="339499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פרוגי - על מדים - מדרגים: כך תדעו למלא את המנילה">
            <a:extLst>
              <a:ext uri="{FF2B5EF4-FFF2-40B4-BE49-F238E27FC236}">
                <a16:creationId xmlns:a16="http://schemas.microsoft.com/office/drawing/2014/main" id="{84EE6B74-5703-45E4-B8EE-7BF9A741E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385" t="22410" r="36692" b="15168"/>
          <a:stretch/>
        </p:blipFill>
        <p:spPr bwMode="auto">
          <a:xfrm>
            <a:off x="9551969" y="4742729"/>
            <a:ext cx="1519311" cy="1813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פרוגי - על מדים - מדרגים: כך תדעו למלא את המנילה">
            <a:extLst>
              <a:ext uri="{FF2B5EF4-FFF2-40B4-BE49-F238E27FC236}">
                <a16:creationId xmlns:a16="http://schemas.microsoft.com/office/drawing/2014/main" id="{283E934F-A096-49D4-B307-57B7877739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39" r="19423" b="16250"/>
          <a:stretch/>
        </p:blipFill>
        <p:spPr bwMode="auto">
          <a:xfrm>
            <a:off x="4417256" y="4161495"/>
            <a:ext cx="3629464" cy="241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0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71E99-6B52-41C4-8FEC-EB67DD45A4F5}"/>
              </a:ext>
            </a:extLst>
          </p:cNvPr>
          <p:cNvSpPr>
            <a:spLocks noGrp="1"/>
          </p:cNvSpPr>
          <p:nvPr>
            <p:ph type="title"/>
          </p:nvPr>
        </p:nvSpPr>
        <p:spPr>
          <a:xfrm>
            <a:off x="640080" y="640080"/>
            <a:ext cx="3566160" cy="3580330"/>
          </a:xfrm>
        </p:spPr>
        <p:txBody>
          <a:bodyPr vert="horz" lIns="91440" tIns="45720" rIns="91440" bIns="45720" rtlCol="0" anchor="b">
            <a:normAutofit/>
          </a:bodyPr>
          <a:lstStyle/>
          <a:p>
            <a:r>
              <a:rPr lang="en-US" sz="3000">
                <a:highlight>
                  <a:srgbClr val="FFFF00"/>
                </a:highlight>
              </a:rPr>
              <a:t>Drafting Day!!</a:t>
            </a:r>
            <a:br>
              <a:rPr lang="en-US" sz="3000"/>
            </a:br>
            <a:r>
              <a:rPr lang="en-US" sz="3000"/>
              <a:t>Where ___________</a:t>
            </a:r>
            <a:br>
              <a:rPr lang="en-US" sz="3000"/>
            </a:br>
            <a:r>
              <a:rPr lang="en-US" sz="3000"/>
              <a:t>what happens there?_______________________</a:t>
            </a:r>
            <a:br>
              <a:rPr lang="en-US" sz="3000"/>
            </a:br>
            <a:r>
              <a:rPr lang="en-US" sz="3000"/>
              <a:t>where do you go after?__________________</a:t>
            </a:r>
          </a:p>
        </p:txBody>
      </p:sp>
      <p:pic>
        <p:nvPicPr>
          <p:cNvPr id="4" name="Picture 2" descr="הכנה לצה&amp;quot;ל">
            <a:extLst>
              <a:ext uri="{FF2B5EF4-FFF2-40B4-BE49-F238E27FC236}">
                <a16:creationId xmlns:a16="http://schemas.microsoft.com/office/drawing/2014/main" id="{B76344B4-2108-41BE-A422-F7C426C01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229" t="53026" r="5827" b="3641"/>
          <a:stretch/>
        </p:blipFill>
        <p:spPr bwMode="auto">
          <a:xfrm>
            <a:off x="5950634" y="146303"/>
            <a:ext cx="1842942" cy="4525205"/>
          </a:xfrm>
          <a:prstGeom prst="rect">
            <a:avLst/>
          </a:prstGeom>
          <a:extLst>
            <a:ext uri="{909E8E84-426E-40DD-AFC4-6F175D3DCCD1}">
              <a14:hiddenFill xmlns:a14="http://schemas.microsoft.com/office/drawing/2010/main">
                <a:solidFill>
                  <a:srgbClr val="FFFFFF"/>
                </a:solidFill>
              </a14:hiddenFill>
            </a:ext>
          </a:extLst>
        </p:spPr>
      </p:pic>
      <p:pic>
        <p:nvPicPr>
          <p:cNvPr id="7174" name="Picture 6" descr="אין תיאור זמין לתמונה.">
            <a:extLst>
              <a:ext uri="{FF2B5EF4-FFF2-40B4-BE49-F238E27FC236}">
                <a16:creationId xmlns:a16="http://schemas.microsoft.com/office/drawing/2014/main" id="{0B33DC03-851B-4698-AE44-48FFC95E5E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47145" y="60344"/>
            <a:ext cx="3023016" cy="4030688"/>
          </a:xfrm>
          <a:prstGeom prst="rect">
            <a:avLst/>
          </a:prstGeom>
          <a:extLst>
            <a:ext uri="{909E8E84-426E-40DD-AFC4-6F175D3DCCD1}">
              <a14:hiddenFill xmlns:a14="http://schemas.microsoft.com/office/drawing/2010/main">
                <a:solidFill>
                  <a:srgbClr val="FFFFFF"/>
                </a:solidFill>
              </a14:hiddenFill>
            </a:ext>
          </a:extLst>
        </p:spPr>
      </p:pic>
      <p:sp>
        <p:nvSpPr>
          <p:cNvPr id="78"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5 דברים שצריך לדעת על יום הגיוס | T5">
            <a:extLst>
              <a:ext uri="{FF2B5EF4-FFF2-40B4-BE49-F238E27FC236}">
                <a16:creationId xmlns:a16="http://schemas.microsoft.com/office/drawing/2014/main" id="{81453A4C-044A-49CA-81C1-F4FCD1E2E9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094892" y="4700016"/>
            <a:ext cx="4215125" cy="2011680"/>
          </a:xfrm>
          <a:prstGeom prst="rect">
            <a:avLst/>
          </a:prstGeom>
          <a:extLst>
            <a:ext uri="{909E8E84-426E-40DD-AFC4-6F175D3DCCD1}">
              <a14:hiddenFill xmlns:a14="http://schemas.microsoft.com/office/drawing/2010/main">
                <a:solidFill>
                  <a:srgbClr val="FFFFFF"/>
                </a:solidFill>
              </a14:hiddenFill>
            </a:ext>
          </a:extLst>
        </p:spPr>
      </p:pic>
      <p:pic>
        <p:nvPicPr>
          <p:cNvPr id="7172" name="Picture 4" descr="מה להביא ליום הגיוס?">
            <a:extLst>
              <a:ext uri="{FF2B5EF4-FFF2-40B4-BE49-F238E27FC236}">
                <a16:creationId xmlns:a16="http://schemas.microsoft.com/office/drawing/2014/main" id="{D4E005D4-AE64-4E8C-8B23-9FE36D25AE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94745" y="4469306"/>
            <a:ext cx="3023016" cy="2011680"/>
          </a:xfrm>
          <a:prstGeom prst="rect">
            <a:avLst/>
          </a:prstGeom>
          <a:extLst>
            <a:ext uri="{909E8E84-426E-40DD-AFC4-6F175D3DCCD1}">
              <a14:hiddenFill xmlns:a14="http://schemas.microsoft.com/office/drawing/2010/main">
                <a:solidFill>
                  <a:srgbClr val="FFFFFF"/>
                </a:solidFill>
              </a14:hiddenFill>
            </a:ext>
          </a:extLst>
        </p:spPr>
      </p:pic>
      <p:sp>
        <p:nvSpPr>
          <p:cNvPr id="5" name="AutoShape 8">
            <a:extLst>
              <a:ext uri="{FF2B5EF4-FFF2-40B4-BE49-F238E27FC236}">
                <a16:creationId xmlns:a16="http://schemas.microsoft.com/office/drawing/2014/main" id="{F57A84FB-5D62-4258-A240-289FECFD60D7}"/>
              </a:ext>
            </a:extLst>
          </p:cNvPr>
          <p:cNvSpPr>
            <a:spLocks noChangeAspect="1" noChangeArrowheads="1"/>
          </p:cNvSpPr>
          <p:nvPr/>
        </p:nvSpPr>
        <p:spPr bwMode="auto">
          <a:xfrm>
            <a:off x="6096000" y="300228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782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9341-BF9E-4C11-B730-DB0AD6C1BF2F}"/>
              </a:ext>
            </a:extLst>
          </p:cNvPr>
          <p:cNvSpPr>
            <a:spLocks noGrp="1"/>
          </p:cNvSpPr>
          <p:nvPr>
            <p:ph type="title"/>
          </p:nvPr>
        </p:nvSpPr>
        <p:spPr/>
        <p:txBody>
          <a:bodyPr/>
          <a:lstStyle/>
          <a:p>
            <a:r>
              <a:rPr lang="en-US" dirty="0" err="1"/>
              <a:t>Quizz</a:t>
            </a:r>
            <a:r>
              <a:rPr lang="en-US" dirty="0"/>
              <a:t> – which IDF job will you have?</a:t>
            </a:r>
          </a:p>
        </p:txBody>
      </p:sp>
      <p:pic>
        <p:nvPicPr>
          <p:cNvPr id="11" name="Content Placeholder 10" descr="Qr code&#10;&#10;Description automatically generated">
            <a:extLst>
              <a:ext uri="{FF2B5EF4-FFF2-40B4-BE49-F238E27FC236}">
                <a16:creationId xmlns:a16="http://schemas.microsoft.com/office/drawing/2014/main" id="{4F949946-38FF-4E81-8E3B-E0E70E3D1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7" name="TextBox 6">
            <a:extLst>
              <a:ext uri="{FF2B5EF4-FFF2-40B4-BE49-F238E27FC236}">
                <a16:creationId xmlns:a16="http://schemas.microsoft.com/office/drawing/2014/main" id="{A12070B1-D6D3-451E-A921-3AC025F0986B}"/>
              </a:ext>
            </a:extLst>
          </p:cNvPr>
          <p:cNvSpPr txBox="1"/>
          <p:nvPr/>
        </p:nvSpPr>
        <p:spPr>
          <a:xfrm>
            <a:off x="3046863" y="3247746"/>
            <a:ext cx="6093724"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28540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E66F-C9B0-4E66-BDEF-B1F098B9A8B1}"/>
              </a:ext>
            </a:extLst>
          </p:cNvPr>
          <p:cNvSpPr>
            <a:spLocks noGrp="1"/>
          </p:cNvSpPr>
          <p:nvPr>
            <p:ph type="title"/>
          </p:nvPr>
        </p:nvSpPr>
        <p:spPr/>
        <p:txBody>
          <a:bodyPr/>
          <a:lstStyle/>
          <a:p>
            <a:r>
              <a:rPr lang="en-US" dirty="0"/>
              <a:t>Medical Profile</a:t>
            </a:r>
          </a:p>
        </p:txBody>
      </p:sp>
      <p:sp>
        <p:nvSpPr>
          <p:cNvPr id="3" name="Content Placeholder 2">
            <a:extLst>
              <a:ext uri="{FF2B5EF4-FFF2-40B4-BE49-F238E27FC236}">
                <a16:creationId xmlns:a16="http://schemas.microsoft.com/office/drawing/2014/main" id="{33885B83-04B4-4D83-8774-729E8657B39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1CE802A-E632-4431-9DA1-3757719CC255}"/>
              </a:ext>
            </a:extLst>
          </p:cNvPr>
          <p:cNvPicPr>
            <a:picLocks noChangeAspect="1"/>
          </p:cNvPicPr>
          <p:nvPr/>
        </p:nvPicPr>
        <p:blipFill rotWithShape="1">
          <a:blip r:embed="rId2"/>
          <a:srcRect l="9576" t="17010" r="19461" b="33941"/>
          <a:stretch/>
        </p:blipFill>
        <p:spPr>
          <a:xfrm>
            <a:off x="1280160" y="1825625"/>
            <a:ext cx="8651631" cy="3362179"/>
          </a:xfrm>
          <a:prstGeom prst="rect">
            <a:avLst/>
          </a:prstGeom>
        </p:spPr>
      </p:pic>
    </p:spTree>
    <p:extLst>
      <p:ext uri="{BB962C8B-B14F-4D97-AF65-F5344CB8AC3E}">
        <p14:creationId xmlns:p14="http://schemas.microsoft.com/office/powerpoint/2010/main" val="888274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756</Words>
  <Application>Microsoft Office PowerPoint</Application>
  <PresentationFormat>Widescreen</PresentationFormat>
  <Paragraphs>125</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Gill Sans Nova</vt:lpstr>
      <vt:lpstr>NarkisBlock-CondensedThin</vt:lpstr>
      <vt:lpstr>pauzafot-bold</vt:lpstr>
      <vt:lpstr>pauzafot-light</vt:lpstr>
      <vt:lpstr>Office Theme</vt:lpstr>
      <vt:lpstr>PowerPoint Presentation</vt:lpstr>
      <vt:lpstr>'Tzav Rishon’  From that moment on you are a candidate of the Israel Defense Force, or as they say - “Malshab” </vt:lpstr>
      <vt:lpstr>Yom Hame’a  a day of selection, evaluation and Matching; gives you another chance to prove your personal skills and abilities</vt:lpstr>
      <vt:lpstr>Yom Sayarot  Patrol Day is designed to test your suitability for various combat roles as outlined in the Patrol Model. Therefore, it is mandatory to sleep at least 7 hours before the screening day and not to perform intense physical activity in the week before.</vt:lpstr>
      <vt:lpstr>Sorting &amp; Selection process  Getting different sumens to come to selective weeks\days.  Some are mandatory(showing up).</vt:lpstr>
      <vt:lpstr>Manila ranking the jobs you are offered</vt:lpstr>
      <vt:lpstr>Drafting Day!! Where ___________ what happens there?_______________________ where do you go after?__________________</vt:lpstr>
      <vt:lpstr>Quizz – which IDF job will you have?</vt:lpstr>
      <vt:lpstr>Medical Profile</vt:lpstr>
      <vt:lpstr>Profile 97 Perfectly healthy - fit to serve in various field combat units and in the combat battalions ,as well as in the elite units.  Profile 82 Healthy with a slight medical impairment - fit to serve in the various field units and infantry according to the impairment type. Profile 72 Moderate medical impairment (for example mild asthma, knee and back problems, etc.) - qualified for combat service in all combat units except infantry units and elite units. Profile 64 Eligible for service in combat support units&amp; various combat roles such as a Border Police Combatant - 'Magav' ,an Air Defense Command Fighter… Profile 25 A profile given to volunteers with medical or mental health problems Profile 24 temporarily unfit for military service - for example, after a surgery Profile 21 Totally unfit for service for medical health reasons (physical or mental). There is an option to apply for volunteering  </vt:lpstr>
      <vt:lpstr>DAPAR- KIND OF LIKE THE SAT</vt:lpstr>
      <vt:lpstr>K.A.B.A-קבוצת איכות- קב"א  “Quality Team”</vt:lpstr>
      <vt:lpstr>PowerPoint Presentation</vt:lpstr>
      <vt:lpstr>What do soldiers get on the drafting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'Tzav Rishon’  From that moment on you are a candidate of the Israel Defense Force, or as they say - “Malshab” </dc:title>
  <dc:creator>Mala Hod</dc:creator>
  <cp:lastModifiedBy>Mala Hod</cp:lastModifiedBy>
  <cp:revision>2</cp:revision>
  <cp:lastPrinted>2022-02-11T17:46:47Z</cp:lastPrinted>
  <dcterms:created xsi:type="dcterms:W3CDTF">2022-02-02T18:47:35Z</dcterms:created>
  <dcterms:modified xsi:type="dcterms:W3CDTF">2022-02-11T19:41:31Z</dcterms:modified>
</cp:coreProperties>
</file>