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58" r:id="rId5"/>
    <p:sldId id="259" r:id="rId6"/>
    <p:sldId id="260" r:id="rId7"/>
    <p:sldId id="261" r:id="rId8"/>
    <p:sldId id="262" r:id="rId9"/>
    <p:sldId id="266" r:id="rId10"/>
    <p:sldId id="257"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3" d="100"/>
          <a:sy n="73" d="100"/>
        </p:scale>
        <p:origin x="-1076" y="-1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D2BB46-09CD-4484-9CCA-677C99499BE4}" type="datetimeFigureOut">
              <a:rPr lang="en-US" smtClean="0"/>
              <a:t>13-Jan-14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A8BBF-2A66-4377-8A99-C0C5A3C0EC36}" type="slidenum">
              <a:rPr lang="en-US" smtClean="0"/>
              <a:t>‹#›</a:t>
            </a:fld>
            <a:endParaRPr lang="en-US"/>
          </a:p>
        </p:txBody>
      </p:sp>
    </p:spTree>
    <p:extLst>
      <p:ext uri="{BB962C8B-B14F-4D97-AF65-F5344CB8AC3E}">
        <p14:creationId xmlns:p14="http://schemas.microsoft.com/office/powerpoint/2010/main" val="718826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2BB46-09CD-4484-9CCA-677C99499BE4}" type="datetimeFigureOut">
              <a:rPr lang="en-US" smtClean="0"/>
              <a:t>13-Jan-14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A8BBF-2A66-4377-8A99-C0C5A3C0EC36}" type="slidenum">
              <a:rPr lang="en-US" smtClean="0"/>
              <a:t>‹#›</a:t>
            </a:fld>
            <a:endParaRPr lang="en-US"/>
          </a:p>
        </p:txBody>
      </p:sp>
    </p:spTree>
    <p:extLst>
      <p:ext uri="{BB962C8B-B14F-4D97-AF65-F5344CB8AC3E}">
        <p14:creationId xmlns:p14="http://schemas.microsoft.com/office/powerpoint/2010/main" val="709892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2BB46-09CD-4484-9CCA-677C99499BE4}" type="datetimeFigureOut">
              <a:rPr lang="en-US" smtClean="0"/>
              <a:t>13-Jan-14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A8BBF-2A66-4377-8A99-C0C5A3C0EC36}" type="slidenum">
              <a:rPr lang="en-US" smtClean="0"/>
              <a:t>‹#›</a:t>
            </a:fld>
            <a:endParaRPr lang="en-US"/>
          </a:p>
        </p:txBody>
      </p:sp>
    </p:spTree>
    <p:extLst>
      <p:ext uri="{BB962C8B-B14F-4D97-AF65-F5344CB8AC3E}">
        <p14:creationId xmlns:p14="http://schemas.microsoft.com/office/powerpoint/2010/main" val="34240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2BB46-09CD-4484-9CCA-677C99499BE4}" type="datetimeFigureOut">
              <a:rPr lang="en-US" smtClean="0"/>
              <a:t>13-Jan-14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A8BBF-2A66-4377-8A99-C0C5A3C0EC36}" type="slidenum">
              <a:rPr lang="en-US" smtClean="0"/>
              <a:t>‹#›</a:t>
            </a:fld>
            <a:endParaRPr lang="en-US"/>
          </a:p>
        </p:txBody>
      </p:sp>
    </p:spTree>
    <p:extLst>
      <p:ext uri="{BB962C8B-B14F-4D97-AF65-F5344CB8AC3E}">
        <p14:creationId xmlns:p14="http://schemas.microsoft.com/office/powerpoint/2010/main" val="2854888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D2BB46-09CD-4484-9CCA-677C99499BE4}" type="datetimeFigureOut">
              <a:rPr lang="en-US" smtClean="0"/>
              <a:t>13-Jan-14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A8BBF-2A66-4377-8A99-C0C5A3C0EC36}" type="slidenum">
              <a:rPr lang="en-US" smtClean="0"/>
              <a:t>‹#›</a:t>
            </a:fld>
            <a:endParaRPr lang="en-US"/>
          </a:p>
        </p:txBody>
      </p:sp>
    </p:spTree>
    <p:extLst>
      <p:ext uri="{BB962C8B-B14F-4D97-AF65-F5344CB8AC3E}">
        <p14:creationId xmlns:p14="http://schemas.microsoft.com/office/powerpoint/2010/main" val="1531033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D2BB46-09CD-4484-9CCA-677C99499BE4}" type="datetimeFigureOut">
              <a:rPr lang="en-US" smtClean="0"/>
              <a:t>13-Jan-14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A8BBF-2A66-4377-8A99-C0C5A3C0EC36}" type="slidenum">
              <a:rPr lang="en-US" smtClean="0"/>
              <a:t>‹#›</a:t>
            </a:fld>
            <a:endParaRPr lang="en-US"/>
          </a:p>
        </p:txBody>
      </p:sp>
    </p:spTree>
    <p:extLst>
      <p:ext uri="{BB962C8B-B14F-4D97-AF65-F5344CB8AC3E}">
        <p14:creationId xmlns:p14="http://schemas.microsoft.com/office/powerpoint/2010/main" val="2768208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D2BB46-09CD-4484-9CCA-677C99499BE4}" type="datetimeFigureOut">
              <a:rPr lang="en-US" smtClean="0"/>
              <a:t>13-Jan-14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0A8BBF-2A66-4377-8A99-C0C5A3C0EC36}" type="slidenum">
              <a:rPr lang="en-US" smtClean="0"/>
              <a:t>‹#›</a:t>
            </a:fld>
            <a:endParaRPr lang="en-US"/>
          </a:p>
        </p:txBody>
      </p:sp>
    </p:spTree>
    <p:extLst>
      <p:ext uri="{BB962C8B-B14F-4D97-AF65-F5344CB8AC3E}">
        <p14:creationId xmlns:p14="http://schemas.microsoft.com/office/powerpoint/2010/main" val="1817619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D2BB46-09CD-4484-9CCA-677C99499BE4}" type="datetimeFigureOut">
              <a:rPr lang="en-US" smtClean="0"/>
              <a:t>13-Jan-14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0A8BBF-2A66-4377-8A99-C0C5A3C0EC36}" type="slidenum">
              <a:rPr lang="en-US" smtClean="0"/>
              <a:t>‹#›</a:t>
            </a:fld>
            <a:endParaRPr lang="en-US"/>
          </a:p>
        </p:txBody>
      </p:sp>
    </p:spTree>
    <p:extLst>
      <p:ext uri="{BB962C8B-B14F-4D97-AF65-F5344CB8AC3E}">
        <p14:creationId xmlns:p14="http://schemas.microsoft.com/office/powerpoint/2010/main" val="803799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2BB46-09CD-4484-9CCA-677C99499BE4}" type="datetimeFigureOut">
              <a:rPr lang="en-US" smtClean="0"/>
              <a:t>13-Jan-14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0A8BBF-2A66-4377-8A99-C0C5A3C0EC36}" type="slidenum">
              <a:rPr lang="en-US" smtClean="0"/>
              <a:t>‹#›</a:t>
            </a:fld>
            <a:endParaRPr lang="en-US"/>
          </a:p>
        </p:txBody>
      </p:sp>
    </p:spTree>
    <p:extLst>
      <p:ext uri="{BB962C8B-B14F-4D97-AF65-F5344CB8AC3E}">
        <p14:creationId xmlns:p14="http://schemas.microsoft.com/office/powerpoint/2010/main" val="380656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2BB46-09CD-4484-9CCA-677C99499BE4}" type="datetimeFigureOut">
              <a:rPr lang="en-US" smtClean="0"/>
              <a:t>13-Jan-14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A8BBF-2A66-4377-8A99-C0C5A3C0EC36}" type="slidenum">
              <a:rPr lang="en-US" smtClean="0"/>
              <a:t>‹#›</a:t>
            </a:fld>
            <a:endParaRPr lang="en-US"/>
          </a:p>
        </p:txBody>
      </p:sp>
    </p:spTree>
    <p:extLst>
      <p:ext uri="{BB962C8B-B14F-4D97-AF65-F5344CB8AC3E}">
        <p14:creationId xmlns:p14="http://schemas.microsoft.com/office/powerpoint/2010/main" val="4277530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2BB46-09CD-4484-9CCA-677C99499BE4}" type="datetimeFigureOut">
              <a:rPr lang="en-US" smtClean="0"/>
              <a:t>13-Jan-14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A8BBF-2A66-4377-8A99-C0C5A3C0EC36}" type="slidenum">
              <a:rPr lang="en-US" smtClean="0"/>
              <a:t>‹#›</a:t>
            </a:fld>
            <a:endParaRPr lang="en-US"/>
          </a:p>
        </p:txBody>
      </p:sp>
    </p:spTree>
    <p:extLst>
      <p:ext uri="{BB962C8B-B14F-4D97-AF65-F5344CB8AC3E}">
        <p14:creationId xmlns:p14="http://schemas.microsoft.com/office/powerpoint/2010/main" val="419420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D2BB46-09CD-4484-9CCA-677C99499BE4}" type="datetimeFigureOut">
              <a:rPr lang="en-US" smtClean="0"/>
              <a:t>13-Jan-14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0A8BBF-2A66-4377-8A99-C0C5A3C0EC36}" type="slidenum">
              <a:rPr lang="en-US" smtClean="0"/>
              <a:t>‹#›</a:t>
            </a:fld>
            <a:endParaRPr lang="en-US"/>
          </a:p>
        </p:txBody>
      </p:sp>
    </p:spTree>
    <p:extLst>
      <p:ext uri="{BB962C8B-B14F-4D97-AF65-F5344CB8AC3E}">
        <p14:creationId xmlns:p14="http://schemas.microsoft.com/office/powerpoint/2010/main" val="867128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 Id="rId9" Type="http://schemas.microsoft.com/office/2007/relationships/hdphoto" Target="../media/hdphoto3.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839200" cy="4893647"/>
          </a:xfrm>
          <a:prstGeom prst="rect">
            <a:avLst/>
          </a:prstGeom>
          <a:noFill/>
        </p:spPr>
        <p:txBody>
          <a:bodyPr wrap="square" rtlCol="0">
            <a:spAutoFit/>
          </a:bodyPr>
          <a:lstStyle/>
          <a:p>
            <a:pPr algn="r" rtl="1">
              <a:lnSpc>
                <a:spcPct val="150000"/>
              </a:lnSpc>
            </a:pPr>
            <a:r>
              <a:rPr lang="he-IL" sz="1600" b="1" u="sng" dirty="0" smtClean="0">
                <a:cs typeface="+mj-cs"/>
              </a:rPr>
              <a:t>פעילות ט"ו בשבט (גילאים: חטיבה+תיכון):</a:t>
            </a:r>
          </a:p>
          <a:p>
            <a:pPr algn="r" rtl="1">
              <a:lnSpc>
                <a:spcPct val="150000"/>
              </a:lnSpc>
            </a:pPr>
            <a:r>
              <a:rPr lang="he-IL" sz="1600" dirty="0" smtClean="0">
                <a:cs typeface="+mj-cs"/>
              </a:rPr>
              <a:t>מטרה: הרחבת הידע הכללי הקשור לט"ו בשבט והסביבה בישראל, מתוך ההנחה שהילדים יודעים מעט על ט"ו בשבט.</a:t>
            </a:r>
          </a:p>
          <a:p>
            <a:pPr algn="r" rtl="1">
              <a:lnSpc>
                <a:spcPct val="150000"/>
              </a:lnSpc>
            </a:pPr>
            <a:endParaRPr lang="he-IL" sz="1600" dirty="0" smtClean="0">
              <a:cs typeface="+mj-cs"/>
            </a:endParaRPr>
          </a:p>
          <a:p>
            <a:pPr algn="r" rtl="1">
              <a:lnSpc>
                <a:spcPct val="150000"/>
              </a:lnSpc>
            </a:pPr>
            <a:r>
              <a:rPr lang="he-IL" sz="1600" b="1" u="sng" dirty="0" smtClean="0">
                <a:cs typeface="+mj-cs"/>
              </a:rPr>
              <a:t>מהלך-</a:t>
            </a:r>
          </a:p>
          <a:p>
            <a:pPr marL="342900" indent="-342900" algn="r" rtl="1">
              <a:lnSpc>
                <a:spcPct val="150000"/>
              </a:lnSpc>
              <a:buAutoNum type="arabicPeriod"/>
            </a:pPr>
            <a:r>
              <a:rPr lang="he-IL" sz="1600" dirty="0" smtClean="0">
                <a:cs typeface="+mj-cs"/>
              </a:rPr>
              <a:t>חלוקה לקבוצות לפי חיות- כל אחד מקבל חיה וצריך לחקות אותה כדי למצוא את שאר הקבוצה, אסור לדבר ואסור להראות את הפתק. (</a:t>
            </a:r>
            <a:r>
              <a:rPr lang="he-IL" sz="1600" dirty="0" smtClean="0">
                <a:cs typeface="+mj-cs"/>
              </a:rPr>
              <a:t>כרטיסיות בסוף המצגת)</a:t>
            </a:r>
            <a:endParaRPr lang="he-IL" sz="1600" dirty="0" smtClean="0">
              <a:cs typeface="+mj-cs"/>
            </a:endParaRPr>
          </a:p>
          <a:p>
            <a:pPr marL="342900" indent="-342900" algn="r" rtl="1">
              <a:lnSpc>
                <a:spcPct val="150000"/>
              </a:lnSpc>
              <a:buAutoNum type="arabicPeriod"/>
            </a:pPr>
            <a:r>
              <a:rPr lang="he-IL" sz="1600" i="1" u="sng" dirty="0" smtClean="0">
                <a:cs typeface="+mj-cs"/>
              </a:rPr>
              <a:t>ארבעה בשורה עם שאלות </a:t>
            </a:r>
            <a:r>
              <a:rPr lang="he-IL" sz="1600" dirty="0" smtClean="0">
                <a:cs typeface="+mj-cs"/>
              </a:rPr>
              <a:t>(קטעים מפוזרים על הקירות, על כל ריבוע יש שאלה וצריך לעבור בין הקטעים ולגלות את התשובה- חוקים בהמשך.)</a:t>
            </a:r>
          </a:p>
          <a:p>
            <a:pPr marL="342900" indent="-342900" algn="r" rtl="1">
              <a:lnSpc>
                <a:spcPct val="150000"/>
              </a:lnSpc>
              <a:buAutoNum type="arabicPeriod"/>
            </a:pPr>
            <a:r>
              <a:rPr lang="he-IL" sz="1600" i="1" u="sng" dirty="0" smtClean="0">
                <a:cs typeface="+mj-cs"/>
              </a:rPr>
              <a:t>כלב עצם במעגל- </a:t>
            </a:r>
            <a:r>
              <a:rPr lang="he-IL" sz="1600" dirty="0" smtClean="0">
                <a:cs typeface="+mj-cs"/>
              </a:rPr>
              <a:t>כל אחד מקבל שם של פרי יבש שקיים, באמצע המעגל יש עצם כלשהו ואני קוראת לשני פירות להילחם על העצם. המנצח הוא מי שחוזר למקום שלו במעגל עם העצם ביד. ניתן לנסות לגנוב את העצם עד הרגע האחרון. </a:t>
            </a:r>
            <a:r>
              <a:rPr lang="he-IL" sz="1600" b="1" dirty="0" smtClean="0">
                <a:cs typeface="+mj-cs"/>
              </a:rPr>
              <a:t>הערה:</a:t>
            </a:r>
            <a:r>
              <a:rPr lang="he-IL" sz="1600" dirty="0" smtClean="0">
                <a:cs typeface="+mj-cs"/>
              </a:rPr>
              <a:t> כדאי לוודא שהמעגל מאוד מאוד גדול ומרווח, ואם לא ניתן לשחק החצי עיגול כשהעצם בחלק החסר של העיגול ורחוק יחסית.</a:t>
            </a:r>
          </a:p>
          <a:p>
            <a:pPr marL="342900" indent="-342900" algn="r" rtl="1">
              <a:lnSpc>
                <a:spcPct val="150000"/>
              </a:lnSpc>
              <a:buAutoNum type="arabicPeriod"/>
            </a:pPr>
            <a:r>
              <a:rPr lang="he-IL" sz="1600" dirty="0" smtClean="0">
                <a:cs typeface="+mj-cs"/>
              </a:rPr>
              <a:t>ניתן לסיים עם המשחק סלט פירות או כיסאות מוזיקליים עם מוזיקה של ט"ו בשבט.</a:t>
            </a:r>
          </a:p>
        </p:txBody>
      </p:sp>
    </p:spTree>
    <p:extLst>
      <p:ext uri="{BB962C8B-B14F-4D97-AF65-F5344CB8AC3E}">
        <p14:creationId xmlns:p14="http://schemas.microsoft.com/office/powerpoint/2010/main" val="21077383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37908" y="5342896"/>
            <a:ext cx="1194431" cy="1286504"/>
            <a:chOff x="7620000" y="530628"/>
            <a:chExt cx="1194431" cy="1286504"/>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30628"/>
              <a:ext cx="1194431" cy="10358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7739826" y="1447800"/>
              <a:ext cx="954778" cy="369332"/>
            </a:xfrm>
            <a:prstGeom prst="rect">
              <a:avLst/>
            </a:prstGeom>
            <a:noFill/>
          </p:spPr>
          <p:txBody>
            <a:bodyPr wrap="square" rtlCol="0">
              <a:spAutoFit/>
            </a:bodyPr>
            <a:lstStyle/>
            <a:p>
              <a:pPr algn="ctr"/>
              <a:r>
                <a:rPr lang="en-US" b="1" dirty="0" smtClean="0"/>
                <a:t>Frog </a:t>
              </a:r>
              <a:endParaRPr lang="en-US" b="1" dirty="0"/>
            </a:p>
          </p:txBody>
        </p:sp>
      </p:grpSp>
      <p:grpSp>
        <p:nvGrpSpPr>
          <p:cNvPr id="5" name="Group 4"/>
          <p:cNvGrpSpPr/>
          <p:nvPr/>
        </p:nvGrpSpPr>
        <p:grpSpPr>
          <a:xfrm>
            <a:off x="207537" y="3703315"/>
            <a:ext cx="1116399" cy="1402085"/>
            <a:chOff x="3850481" y="3099394"/>
            <a:chExt cx="1116399" cy="1402085"/>
          </a:xfrm>
        </p:grpSpPr>
        <p:pic>
          <p:nvPicPr>
            <p:cNvPr id="1031" name="Picture 7"/>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3850481" y="3099394"/>
              <a:ext cx="1116399" cy="12174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3931291" y="4132147"/>
              <a:ext cx="954778" cy="369332"/>
            </a:xfrm>
            <a:prstGeom prst="rect">
              <a:avLst/>
            </a:prstGeom>
            <a:noFill/>
          </p:spPr>
          <p:txBody>
            <a:bodyPr wrap="square" rtlCol="0">
              <a:spAutoFit/>
            </a:bodyPr>
            <a:lstStyle/>
            <a:p>
              <a:pPr algn="ctr"/>
              <a:r>
                <a:rPr lang="en-US" b="1" dirty="0" smtClean="0"/>
                <a:t>Monkey </a:t>
              </a:r>
              <a:endParaRPr lang="en-US" b="1" dirty="0"/>
            </a:p>
          </p:txBody>
        </p:sp>
      </p:grpSp>
      <p:grpSp>
        <p:nvGrpSpPr>
          <p:cNvPr id="3" name="Group 2"/>
          <p:cNvGrpSpPr/>
          <p:nvPr/>
        </p:nvGrpSpPr>
        <p:grpSpPr>
          <a:xfrm>
            <a:off x="173783" y="-129659"/>
            <a:ext cx="1183908" cy="1762125"/>
            <a:chOff x="1251284" y="916380"/>
            <a:chExt cx="1183908" cy="1762125"/>
          </a:xfrm>
        </p:grpSpPr>
        <p:pic>
          <p:nvPicPr>
            <p:cNvPr id="1028" name="Picture 4"/>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9707" b="89927" l="9688" r="90000"/>
                      </a14:imgEffect>
                    </a14:imgLayer>
                  </a14:imgProps>
                </a:ext>
                <a:ext uri="{28A0092B-C50C-407E-A947-70E740481C1C}">
                  <a14:useLocalDpi xmlns:a14="http://schemas.microsoft.com/office/drawing/2010/main" val="0"/>
                </a:ext>
              </a:extLst>
            </a:blip>
            <a:srcRect l="22182" r="20501"/>
            <a:stretch/>
          </p:blipFill>
          <p:spPr bwMode="auto">
            <a:xfrm>
              <a:off x="1251284" y="916380"/>
              <a:ext cx="1183908" cy="1762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1331222" y="2221468"/>
              <a:ext cx="954778" cy="369332"/>
            </a:xfrm>
            <a:prstGeom prst="rect">
              <a:avLst/>
            </a:prstGeom>
            <a:noFill/>
          </p:spPr>
          <p:txBody>
            <a:bodyPr wrap="square" rtlCol="0">
              <a:spAutoFit/>
            </a:bodyPr>
            <a:lstStyle/>
            <a:p>
              <a:pPr algn="ctr"/>
              <a:r>
                <a:rPr lang="en-US" b="1" dirty="0" smtClean="0"/>
                <a:t>Lion </a:t>
              </a:r>
              <a:endParaRPr lang="en-US" b="1" dirty="0"/>
            </a:p>
          </p:txBody>
        </p:sp>
      </p:grpSp>
      <p:grpSp>
        <p:nvGrpSpPr>
          <p:cNvPr id="6" name="Group 5"/>
          <p:cNvGrpSpPr/>
          <p:nvPr/>
        </p:nvGrpSpPr>
        <p:grpSpPr>
          <a:xfrm>
            <a:off x="107222" y="1601184"/>
            <a:ext cx="1247775" cy="1774482"/>
            <a:chOff x="152400" y="4835868"/>
            <a:chExt cx="1247775" cy="1774482"/>
          </a:xfrm>
        </p:grpSpPr>
        <p:pic>
          <p:nvPicPr>
            <p:cNvPr id="1029"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5029200"/>
              <a:ext cx="1247775"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TextBox 11"/>
            <p:cNvSpPr txBox="1"/>
            <p:nvPr/>
          </p:nvSpPr>
          <p:spPr>
            <a:xfrm>
              <a:off x="402913" y="4835868"/>
              <a:ext cx="954778" cy="369332"/>
            </a:xfrm>
            <a:prstGeom prst="rect">
              <a:avLst/>
            </a:prstGeom>
            <a:noFill/>
          </p:spPr>
          <p:txBody>
            <a:bodyPr wrap="square" rtlCol="0">
              <a:spAutoFit/>
            </a:bodyPr>
            <a:lstStyle/>
            <a:p>
              <a:pPr algn="ctr"/>
              <a:r>
                <a:rPr lang="en-US" b="1" dirty="0" smtClean="0"/>
                <a:t>Dog </a:t>
              </a:r>
              <a:endParaRPr lang="en-US" b="1" dirty="0"/>
            </a:p>
          </p:txBody>
        </p:sp>
      </p:grpSp>
      <p:grpSp>
        <p:nvGrpSpPr>
          <p:cNvPr id="18" name="Group 17"/>
          <p:cNvGrpSpPr/>
          <p:nvPr/>
        </p:nvGrpSpPr>
        <p:grpSpPr>
          <a:xfrm>
            <a:off x="2016492" y="-123525"/>
            <a:ext cx="1183908" cy="1762125"/>
            <a:chOff x="1251284" y="916380"/>
            <a:chExt cx="1183908" cy="1762125"/>
          </a:xfrm>
        </p:grpSpPr>
        <p:pic>
          <p:nvPicPr>
            <p:cNvPr id="19" name="Picture 4"/>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9707" b="89927" l="9688" r="90000"/>
                      </a14:imgEffect>
                    </a14:imgLayer>
                  </a14:imgProps>
                </a:ext>
                <a:ext uri="{28A0092B-C50C-407E-A947-70E740481C1C}">
                  <a14:useLocalDpi xmlns:a14="http://schemas.microsoft.com/office/drawing/2010/main" val="0"/>
                </a:ext>
              </a:extLst>
            </a:blip>
            <a:srcRect l="22182" r="20501"/>
            <a:stretch/>
          </p:blipFill>
          <p:spPr bwMode="auto">
            <a:xfrm>
              <a:off x="1251284" y="916380"/>
              <a:ext cx="1183908" cy="1762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TextBox 19"/>
            <p:cNvSpPr txBox="1"/>
            <p:nvPr/>
          </p:nvSpPr>
          <p:spPr>
            <a:xfrm>
              <a:off x="1331222" y="2221468"/>
              <a:ext cx="954778" cy="369332"/>
            </a:xfrm>
            <a:prstGeom prst="rect">
              <a:avLst/>
            </a:prstGeom>
            <a:noFill/>
          </p:spPr>
          <p:txBody>
            <a:bodyPr wrap="square" rtlCol="0">
              <a:spAutoFit/>
            </a:bodyPr>
            <a:lstStyle/>
            <a:p>
              <a:pPr algn="ctr"/>
              <a:r>
                <a:rPr lang="en-US" b="1" dirty="0" smtClean="0"/>
                <a:t>Lion </a:t>
              </a:r>
              <a:endParaRPr lang="en-US" b="1" dirty="0"/>
            </a:p>
          </p:txBody>
        </p:sp>
      </p:grpSp>
      <p:grpSp>
        <p:nvGrpSpPr>
          <p:cNvPr id="21" name="Group 20"/>
          <p:cNvGrpSpPr/>
          <p:nvPr/>
        </p:nvGrpSpPr>
        <p:grpSpPr>
          <a:xfrm>
            <a:off x="3859201" y="-117391"/>
            <a:ext cx="1183908" cy="1762125"/>
            <a:chOff x="1251284" y="916380"/>
            <a:chExt cx="1183908" cy="1762125"/>
          </a:xfrm>
        </p:grpSpPr>
        <p:pic>
          <p:nvPicPr>
            <p:cNvPr id="22" name="Picture 4"/>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9707" b="89927" l="9688" r="90000"/>
                      </a14:imgEffect>
                    </a14:imgLayer>
                  </a14:imgProps>
                </a:ext>
                <a:ext uri="{28A0092B-C50C-407E-A947-70E740481C1C}">
                  <a14:useLocalDpi xmlns:a14="http://schemas.microsoft.com/office/drawing/2010/main" val="0"/>
                </a:ext>
              </a:extLst>
            </a:blip>
            <a:srcRect l="22182" r="20501"/>
            <a:stretch/>
          </p:blipFill>
          <p:spPr bwMode="auto">
            <a:xfrm>
              <a:off x="1251284" y="916380"/>
              <a:ext cx="1183908" cy="1762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TextBox 22"/>
            <p:cNvSpPr txBox="1"/>
            <p:nvPr/>
          </p:nvSpPr>
          <p:spPr>
            <a:xfrm>
              <a:off x="1331222" y="2221468"/>
              <a:ext cx="954778" cy="369332"/>
            </a:xfrm>
            <a:prstGeom prst="rect">
              <a:avLst/>
            </a:prstGeom>
            <a:noFill/>
          </p:spPr>
          <p:txBody>
            <a:bodyPr wrap="square" rtlCol="0">
              <a:spAutoFit/>
            </a:bodyPr>
            <a:lstStyle/>
            <a:p>
              <a:pPr algn="ctr"/>
              <a:r>
                <a:rPr lang="en-US" b="1" dirty="0" smtClean="0"/>
                <a:t>Lion </a:t>
              </a:r>
              <a:endParaRPr lang="en-US" b="1" dirty="0"/>
            </a:p>
          </p:txBody>
        </p:sp>
      </p:grpSp>
      <p:grpSp>
        <p:nvGrpSpPr>
          <p:cNvPr id="24" name="Group 23"/>
          <p:cNvGrpSpPr/>
          <p:nvPr/>
        </p:nvGrpSpPr>
        <p:grpSpPr>
          <a:xfrm>
            <a:off x="5701910" y="-111257"/>
            <a:ext cx="1183908" cy="1762125"/>
            <a:chOff x="1251284" y="916380"/>
            <a:chExt cx="1183908" cy="1762125"/>
          </a:xfrm>
        </p:grpSpPr>
        <p:pic>
          <p:nvPicPr>
            <p:cNvPr id="25" name="Picture 4"/>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9707" b="89927" l="9688" r="90000"/>
                      </a14:imgEffect>
                    </a14:imgLayer>
                  </a14:imgProps>
                </a:ext>
                <a:ext uri="{28A0092B-C50C-407E-A947-70E740481C1C}">
                  <a14:useLocalDpi xmlns:a14="http://schemas.microsoft.com/office/drawing/2010/main" val="0"/>
                </a:ext>
              </a:extLst>
            </a:blip>
            <a:srcRect l="22182" r="20501"/>
            <a:stretch/>
          </p:blipFill>
          <p:spPr bwMode="auto">
            <a:xfrm>
              <a:off x="1251284" y="916380"/>
              <a:ext cx="1183908" cy="1762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 name="TextBox 25"/>
            <p:cNvSpPr txBox="1"/>
            <p:nvPr/>
          </p:nvSpPr>
          <p:spPr>
            <a:xfrm>
              <a:off x="1331222" y="2221468"/>
              <a:ext cx="954778" cy="369332"/>
            </a:xfrm>
            <a:prstGeom prst="rect">
              <a:avLst/>
            </a:prstGeom>
            <a:noFill/>
          </p:spPr>
          <p:txBody>
            <a:bodyPr wrap="square" rtlCol="0">
              <a:spAutoFit/>
            </a:bodyPr>
            <a:lstStyle/>
            <a:p>
              <a:pPr algn="ctr"/>
              <a:r>
                <a:rPr lang="en-US" b="1" dirty="0" smtClean="0"/>
                <a:t>Lion </a:t>
              </a:r>
              <a:endParaRPr lang="en-US" b="1" dirty="0"/>
            </a:p>
          </p:txBody>
        </p:sp>
      </p:grpSp>
      <p:grpSp>
        <p:nvGrpSpPr>
          <p:cNvPr id="27" name="Group 26"/>
          <p:cNvGrpSpPr/>
          <p:nvPr/>
        </p:nvGrpSpPr>
        <p:grpSpPr>
          <a:xfrm>
            <a:off x="7544619" y="-105123"/>
            <a:ext cx="1183908" cy="1762125"/>
            <a:chOff x="1251284" y="916380"/>
            <a:chExt cx="1183908" cy="1762125"/>
          </a:xfrm>
        </p:grpSpPr>
        <p:pic>
          <p:nvPicPr>
            <p:cNvPr id="28" name="Picture 4"/>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9707" b="89927" l="9688" r="90000"/>
                      </a14:imgEffect>
                    </a14:imgLayer>
                  </a14:imgProps>
                </a:ext>
                <a:ext uri="{28A0092B-C50C-407E-A947-70E740481C1C}">
                  <a14:useLocalDpi xmlns:a14="http://schemas.microsoft.com/office/drawing/2010/main" val="0"/>
                </a:ext>
              </a:extLst>
            </a:blip>
            <a:srcRect l="22182" r="20501"/>
            <a:stretch/>
          </p:blipFill>
          <p:spPr bwMode="auto">
            <a:xfrm>
              <a:off x="1251284" y="916380"/>
              <a:ext cx="1183908" cy="1762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TextBox 28"/>
            <p:cNvSpPr txBox="1"/>
            <p:nvPr/>
          </p:nvSpPr>
          <p:spPr>
            <a:xfrm>
              <a:off x="1331222" y="2221468"/>
              <a:ext cx="954778" cy="369332"/>
            </a:xfrm>
            <a:prstGeom prst="rect">
              <a:avLst/>
            </a:prstGeom>
            <a:noFill/>
          </p:spPr>
          <p:txBody>
            <a:bodyPr wrap="square" rtlCol="0">
              <a:spAutoFit/>
            </a:bodyPr>
            <a:lstStyle/>
            <a:p>
              <a:pPr algn="ctr"/>
              <a:r>
                <a:rPr lang="en-US" b="1" dirty="0" smtClean="0"/>
                <a:t>Lion </a:t>
              </a:r>
              <a:endParaRPr lang="en-US" b="1" dirty="0"/>
            </a:p>
          </p:txBody>
        </p:sp>
      </p:grpSp>
      <p:grpSp>
        <p:nvGrpSpPr>
          <p:cNvPr id="30" name="Group 29"/>
          <p:cNvGrpSpPr/>
          <p:nvPr/>
        </p:nvGrpSpPr>
        <p:grpSpPr>
          <a:xfrm>
            <a:off x="2028825" y="1600200"/>
            <a:ext cx="1247775" cy="1774482"/>
            <a:chOff x="152400" y="4835868"/>
            <a:chExt cx="1247775" cy="1774482"/>
          </a:xfrm>
        </p:grpSpPr>
        <p:pic>
          <p:nvPicPr>
            <p:cNvPr id="31"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5029200"/>
              <a:ext cx="1247775"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 name="TextBox 31"/>
            <p:cNvSpPr txBox="1"/>
            <p:nvPr/>
          </p:nvSpPr>
          <p:spPr>
            <a:xfrm>
              <a:off x="402913" y="4835868"/>
              <a:ext cx="954778" cy="369332"/>
            </a:xfrm>
            <a:prstGeom prst="rect">
              <a:avLst/>
            </a:prstGeom>
            <a:noFill/>
          </p:spPr>
          <p:txBody>
            <a:bodyPr wrap="square" rtlCol="0">
              <a:spAutoFit/>
            </a:bodyPr>
            <a:lstStyle/>
            <a:p>
              <a:pPr algn="ctr"/>
              <a:r>
                <a:rPr lang="en-US" b="1" dirty="0" smtClean="0"/>
                <a:t>Dog </a:t>
              </a:r>
              <a:endParaRPr lang="en-US" b="1" dirty="0"/>
            </a:p>
          </p:txBody>
        </p:sp>
      </p:grpSp>
      <p:grpSp>
        <p:nvGrpSpPr>
          <p:cNvPr id="33" name="Group 32"/>
          <p:cNvGrpSpPr/>
          <p:nvPr/>
        </p:nvGrpSpPr>
        <p:grpSpPr>
          <a:xfrm>
            <a:off x="3810000" y="1599216"/>
            <a:ext cx="1247775" cy="1774482"/>
            <a:chOff x="152400" y="4835868"/>
            <a:chExt cx="1247775" cy="1774482"/>
          </a:xfrm>
        </p:grpSpPr>
        <p:pic>
          <p:nvPicPr>
            <p:cNvPr id="34"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5029200"/>
              <a:ext cx="1247775"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5" name="TextBox 34"/>
            <p:cNvSpPr txBox="1"/>
            <p:nvPr/>
          </p:nvSpPr>
          <p:spPr>
            <a:xfrm>
              <a:off x="402913" y="4835868"/>
              <a:ext cx="954778" cy="369332"/>
            </a:xfrm>
            <a:prstGeom prst="rect">
              <a:avLst/>
            </a:prstGeom>
            <a:noFill/>
          </p:spPr>
          <p:txBody>
            <a:bodyPr wrap="square" rtlCol="0">
              <a:spAutoFit/>
            </a:bodyPr>
            <a:lstStyle/>
            <a:p>
              <a:pPr algn="ctr"/>
              <a:r>
                <a:rPr lang="en-US" b="1" dirty="0" smtClean="0"/>
                <a:t>Dog </a:t>
              </a:r>
              <a:endParaRPr lang="en-US" b="1" dirty="0"/>
            </a:p>
          </p:txBody>
        </p:sp>
      </p:grpSp>
      <p:grpSp>
        <p:nvGrpSpPr>
          <p:cNvPr id="36" name="Group 35"/>
          <p:cNvGrpSpPr/>
          <p:nvPr/>
        </p:nvGrpSpPr>
        <p:grpSpPr>
          <a:xfrm>
            <a:off x="5638800" y="1598232"/>
            <a:ext cx="1247775" cy="1774482"/>
            <a:chOff x="152400" y="4835868"/>
            <a:chExt cx="1247775" cy="1774482"/>
          </a:xfrm>
        </p:grpSpPr>
        <p:pic>
          <p:nvPicPr>
            <p:cNvPr id="37"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5029200"/>
              <a:ext cx="1247775"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8" name="TextBox 37"/>
            <p:cNvSpPr txBox="1"/>
            <p:nvPr/>
          </p:nvSpPr>
          <p:spPr>
            <a:xfrm>
              <a:off x="402913" y="4835868"/>
              <a:ext cx="954778" cy="369332"/>
            </a:xfrm>
            <a:prstGeom prst="rect">
              <a:avLst/>
            </a:prstGeom>
            <a:noFill/>
          </p:spPr>
          <p:txBody>
            <a:bodyPr wrap="square" rtlCol="0">
              <a:spAutoFit/>
            </a:bodyPr>
            <a:lstStyle/>
            <a:p>
              <a:pPr algn="ctr"/>
              <a:r>
                <a:rPr lang="en-US" b="1" dirty="0" smtClean="0"/>
                <a:t>Dog </a:t>
              </a:r>
              <a:endParaRPr lang="en-US" b="1" dirty="0"/>
            </a:p>
          </p:txBody>
        </p:sp>
      </p:grpSp>
      <p:grpSp>
        <p:nvGrpSpPr>
          <p:cNvPr id="39" name="Group 38"/>
          <p:cNvGrpSpPr/>
          <p:nvPr/>
        </p:nvGrpSpPr>
        <p:grpSpPr>
          <a:xfrm>
            <a:off x="7467600" y="1597248"/>
            <a:ext cx="1247775" cy="1774482"/>
            <a:chOff x="152400" y="4835868"/>
            <a:chExt cx="1247775" cy="1774482"/>
          </a:xfrm>
        </p:grpSpPr>
        <p:pic>
          <p:nvPicPr>
            <p:cNvPr id="4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 y="5029200"/>
              <a:ext cx="1247775"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1" name="TextBox 40"/>
            <p:cNvSpPr txBox="1"/>
            <p:nvPr/>
          </p:nvSpPr>
          <p:spPr>
            <a:xfrm>
              <a:off x="402913" y="4835868"/>
              <a:ext cx="954778" cy="369332"/>
            </a:xfrm>
            <a:prstGeom prst="rect">
              <a:avLst/>
            </a:prstGeom>
            <a:noFill/>
          </p:spPr>
          <p:txBody>
            <a:bodyPr wrap="square" rtlCol="0">
              <a:spAutoFit/>
            </a:bodyPr>
            <a:lstStyle/>
            <a:p>
              <a:pPr algn="ctr"/>
              <a:r>
                <a:rPr lang="en-US" b="1" dirty="0" smtClean="0"/>
                <a:t>Dog </a:t>
              </a:r>
              <a:endParaRPr lang="en-US" b="1" dirty="0"/>
            </a:p>
          </p:txBody>
        </p:sp>
      </p:grpSp>
      <p:grpSp>
        <p:nvGrpSpPr>
          <p:cNvPr id="42" name="Group 41"/>
          <p:cNvGrpSpPr/>
          <p:nvPr/>
        </p:nvGrpSpPr>
        <p:grpSpPr>
          <a:xfrm>
            <a:off x="2007801" y="3703315"/>
            <a:ext cx="1116399" cy="1402085"/>
            <a:chOff x="3850481" y="3099394"/>
            <a:chExt cx="1116399" cy="1402085"/>
          </a:xfrm>
        </p:grpSpPr>
        <p:pic>
          <p:nvPicPr>
            <p:cNvPr id="43" name="Picture 7"/>
            <p:cNvPicPr>
              <a:picLocks noChangeAspect="1" noChangeArrowheads="1"/>
            </p:cNvPicPr>
            <p:nvPr/>
          </p:nvPicPr>
          <p:blipFill>
            <a:blip r:embed="rId8" cstate="print">
              <a:extLst>
                <a:ext uri="{BEBA8EAE-BF5A-486C-A8C5-ECC9F3942E4B}">
                  <a14:imgProps xmlns:a14="http://schemas.microsoft.com/office/drawing/2010/main">
                    <a14:imgLayer r:embed="rId9">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3850481" y="3099394"/>
              <a:ext cx="1116399" cy="12174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4" name="TextBox 43"/>
            <p:cNvSpPr txBox="1"/>
            <p:nvPr/>
          </p:nvSpPr>
          <p:spPr>
            <a:xfrm>
              <a:off x="3931291" y="4132147"/>
              <a:ext cx="954778" cy="369332"/>
            </a:xfrm>
            <a:prstGeom prst="rect">
              <a:avLst/>
            </a:prstGeom>
            <a:noFill/>
          </p:spPr>
          <p:txBody>
            <a:bodyPr wrap="square" rtlCol="0">
              <a:spAutoFit/>
            </a:bodyPr>
            <a:lstStyle/>
            <a:p>
              <a:pPr algn="ctr"/>
              <a:r>
                <a:rPr lang="en-US" b="1" dirty="0" smtClean="0"/>
                <a:t>Monkey </a:t>
              </a:r>
              <a:endParaRPr lang="en-US" b="1" dirty="0"/>
            </a:p>
          </p:txBody>
        </p:sp>
      </p:grpSp>
      <p:grpSp>
        <p:nvGrpSpPr>
          <p:cNvPr id="45" name="Group 44"/>
          <p:cNvGrpSpPr/>
          <p:nvPr/>
        </p:nvGrpSpPr>
        <p:grpSpPr>
          <a:xfrm>
            <a:off x="3912801" y="3703315"/>
            <a:ext cx="1116399" cy="1402085"/>
            <a:chOff x="3850481" y="3099394"/>
            <a:chExt cx="1116399" cy="1402085"/>
          </a:xfrm>
        </p:grpSpPr>
        <p:pic>
          <p:nvPicPr>
            <p:cNvPr id="46" name="Picture 7"/>
            <p:cNvPicPr>
              <a:picLocks noChangeAspect="1" noChangeArrowheads="1"/>
            </p:cNvPicPr>
            <p:nvPr/>
          </p:nvPicPr>
          <p:blipFill>
            <a:blip r:embed="rId8" cstate="print">
              <a:extLst>
                <a:ext uri="{BEBA8EAE-BF5A-486C-A8C5-ECC9F3942E4B}">
                  <a14:imgProps xmlns:a14="http://schemas.microsoft.com/office/drawing/2010/main">
                    <a14:imgLayer r:embed="rId9">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3850481" y="3099394"/>
              <a:ext cx="1116399" cy="12174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7" name="TextBox 46"/>
            <p:cNvSpPr txBox="1"/>
            <p:nvPr/>
          </p:nvSpPr>
          <p:spPr>
            <a:xfrm>
              <a:off x="3931291" y="4132147"/>
              <a:ext cx="954778" cy="369332"/>
            </a:xfrm>
            <a:prstGeom prst="rect">
              <a:avLst/>
            </a:prstGeom>
            <a:noFill/>
          </p:spPr>
          <p:txBody>
            <a:bodyPr wrap="square" rtlCol="0">
              <a:spAutoFit/>
            </a:bodyPr>
            <a:lstStyle/>
            <a:p>
              <a:pPr algn="ctr"/>
              <a:r>
                <a:rPr lang="en-US" b="1" dirty="0" smtClean="0"/>
                <a:t>Monkey </a:t>
              </a:r>
              <a:endParaRPr lang="en-US" b="1" dirty="0"/>
            </a:p>
          </p:txBody>
        </p:sp>
      </p:grpSp>
      <p:grpSp>
        <p:nvGrpSpPr>
          <p:cNvPr id="48" name="Group 47"/>
          <p:cNvGrpSpPr/>
          <p:nvPr/>
        </p:nvGrpSpPr>
        <p:grpSpPr>
          <a:xfrm>
            <a:off x="5665401" y="3703315"/>
            <a:ext cx="1116399" cy="1402085"/>
            <a:chOff x="3850481" y="3099394"/>
            <a:chExt cx="1116399" cy="1402085"/>
          </a:xfrm>
        </p:grpSpPr>
        <p:pic>
          <p:nvPicPr>
            <p:cNvPr id="49" name="Picture 7"/>
            <p:cNvPicPr>
              <a:picLocks noChangeAspect="1" noChangeArrowheads="1"/>
            </p:cNvPicPr>
            <p:nvPr/>
          </p:nvPicPr>
          <p:blipFill>
            <a:blip r:embed="rId8" cstate="print">
              <a:extLst>
                <a:ext uri="{BEBA8EAE-BF5A-486C-A8C5-ECC9F3942E4B}">
                  <a14:imgProps xmlns:a14="http://schemas.microsoft.com/office/drawing/2010/main">
                    <a14:imgLayer r:embed="rId9">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3850481" y="3099394"/>
              <a:ext cx="1116399" cy="12174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0" name="TextBox 49"/>
            <p:cNvSpPr txBox="1"/>
            <p:nvPr/>
          </p:nvSpPr>
          <p:spPr>
            <a:xfrm>
              <a:off x="3931291" y="4132147"/>
              <a:ext cx="954778" cy="369332"/>
            </a:xfrm>
            <a:prstGeom prst="rect">
              <a:avLst/>
            </a:prstGeom>
            <a:noFill/>
          </p:spPr>
          <p:txBody>
            <a:bodyPr wrap="square" rtlCol="0">
              <a:spAutoFit/>
            </a:bodyPr>
            <a:lstStyle/>
            <a:p>
              <a:pPr algn="ctr"/>
              <a:r>
                <a:rPr lang="en-US" b="1" dirty="0" smtClean="0"/>
                <a:t>Monkey </a:t>
              </a:r>
              <a:endParaRPr lang="en-US" b="1" dirty="0"/>
            </a:p>
          </p:txBody>
        </p:sp>
      </p:grpSp>
      <p:grpSp>
        <p:nvGrpSpPr>
          <p:cNvPr id="51" name="Group 50"/>
          <p:cNvGrpSpPr/>
          <p:nvPr/>
        </p:nvGrpSpPr>
        <p:grpSpPr>
          <a:xfrm>
            <a:off x="7494201" y="3703315"/>
            <a:ext cx="1116399" cy="1402085"/>
            <a:chOff x="3850481" y="3099394"/>
            <a:chExt cx="1116399" cy="1402085"/>
          </a:xfrm>
        </p:grpSpPr>
        <p:pic>
          <p:nvPicPr>
            <p:cNvPr id="52" name="Picture 7"/>
            <p:cNvPicPr>
              <a:picLocks noChangeAspect="1" noChangeArrowheads="1"/>
            </p:cNvPicPr>
            <p:nvPr/>
          </p:nvPicPr>
          <p:blipFill>
            <a:blip r:embed="rId8" cstate="print">
              <a:extLst>
                <a:ext uri="{BEBA8EAE-BF5A-486C-A8C5-ECC9F3942E4B}">
                  <a14:imgProps xmlns:a14="http://schemas.microsoft.com/office/drawing/2010/main">
                    <a14:imgLayer r:embed="rId9">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3850481" y="3099394"/>
              <a:ext cx="1116399" cy="12174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3" name="TextBox 52"/>
            <p:cNvSpPr txBox="1"/>
            <p:nvPr/>
          </p:nvSpPr>
          <p:spPr>
            <a:xfrm>
              <a:off x="3931291" y="4132147"/>
              <a:ext cx="954778" cy="369332"/>
            </a:xfrm>
            <a:prstGeom prst="rect">
              <a:avLst/>
            </a:prstGeom>
            <a:noFill/>
          </p:spPr>
          <p:txBody>
            <a:bodyPr wrap="square" rtlCol="0">
              <a:spAutoFit/>
            </a:bodyPr>
            <a:lstStyle/>
            <a:p>
              <a:pPr algn="ctr"/>
              <a:r>
                <a:rPr lang="en-US" b="1" dirty="0" smtClean="0"/>
                <a:t>Monkey </a:t>
              </a:r>
              <a:endParaRPr lang="en-US" b="1" dirty="0"/>
            </a:p>
          </p:txBody>
        </p:sp>
      </p:grpSp>
      <p:grpSp>
        <p:nvGrpSpPr>
          <p:cNvPr id="55" name="Group 54"/>
          <p:cNvGrpSpPr/>
          <p:nvPr/>
        </p:nvGrpSpPr>
        <p:grpSpPr>
          <a:xfrm>
            <a:off x="2005969" y="5334000"/>
            <a:ext cx="1194431" cy="1286504"/>
            <a:chOff x="7620000" y="530628"/>
            <a:chExt cx="1194431" cy="1286504"/>
          </a:xfrm>
        </p:grpSpPr>
        <p:pic>
          <p:nvPicPr>
            <p:cNvPr id="5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30628"/>
              <a:ext cx="1194431" cy="10358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7" name="TextBox 56"/>
            <p:cNvSpPr txBox="1"/>
            <p:nvPr/>
          </p:nvSpPr>
          <p:spPr>
            <a:xfrm>
              <a:off x="7739826" y="1447800"/>
              <a:ext cx="954778" cy="369332"/>
            </a:xfrm>
            <a:prstGeom prst="rect">
              <a:avLst/>
            </a:prstGeom>
            <a:noFill/>
          </p:spPr>
          <p:txBody>
            <a:bodyPr wrap="square" rtlCol="0">
              <a:spAutoFit/>
            </a:bodyPr>
            <a:lstStyle/>
            <a:p>
              <a:pPr algn="ctr"/>
              <a:r>
                <a:rPr lang="en-US" b="1" dirty="0" smtClean="0"/>
                <a:t>Frog </a:t>
              </a:r>
              <a:endParaRPr lang="en-US" b="1" dirty="0"/>
            </a:p>
          </p:txBody>
        </p:sp>
      </p:grpSp>
      <p:grpSp>
        <p:nvGrpSpPr>
          <p:cNvPr id="58" name="Group 57"/>
          <p:cNvGrpSpPr/>
          <p:nvPr/>
        </p:nvGrpSpPr>
        <p:grpSpPr>
          <a:xfrm>
            <a:off x="3834769" y="5342896"/>
            <a:ext cx="1194431" cy="1286504"/>
            <a:chOff x="7620000" y="530628"/>
            <a:chExt cx="1194431" cy="1286504"/>
          </a:xfrm>
        </p:grpSpPr>
        <p:pic>
          <p:nvPicPr>
            <p:cNvPr id="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30628"/>
              <a:ext cx="1194431" cy="10358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0" name="TextBox 59"/>
            <p:cNvSpPr txBox="1"/>
            <p:nvPr/>
          </p:nvSpPr>
          <p:spPr>
            <a:xfrm>
              <a:off x="7739826" y="1447800"/>
              <a:ext cx="954778" cy="369332"/>
            </a:xfrm>
            <a:prstGeom prst="rect">
              <a:avLst/>
            </a:prstGeom>
            <a:noFill/>
          </p:spPr>
          <p:txBody>
            <a:bodyPr wrap="square" rtlCol="0">
              <a:spAutoFit/>
            </a:bodyPr>
            <a:lstStyle/>
            <a:p>
              <a:pPr algn="ctr"/>
              <a:r>
                <a:rPr lang="en-US" b="1" dirty="0" smtClean="0"/>
                <a:t>Frog </a:t>
              </a:r>
              <a:endParaRPr lang="en-US" b="1" dirty="0"/>
            </a:p>
          </p:txBody>
        </p:sp>
      </p:grpSp>
      <p:grpSp>
        <p:nvGrpSpPr>
          <p:cNvPr id="61" name="Group 60"/>
          <p:cNvGrpSpPr/>
          <p:nvPr/>
        </p:nvGrpSpPr>
        <p:grpSpPr>
          <a:xfrm>
            <a:off x="5663569" y="5316208"/>
            <a:ext cx="1194431" cy="1286504"/>
            <a:chOff x="7620000" y="530628"/>
            <a:chExt cx="1194431" cy="1286504"/>
          </a:xfrm>
        </p:grpSpPr>
        <p:pic>
          <p:nvPicPr>
            <p:cNvPr id="6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30628"/>
              <a:ext cx="1194431" cy="10358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3" name="TextBox 62"/>
            <p:cNvSpPr txBox="1"/>
            <p:nvPr/>
          </p:nvSpPr>
          <p:spPr>
            <a:xfrm>
              <a:off x="7739826" y="1447800"/>
              <a:ext cx="954778" cy="369332"/>
            </a:xfrm>
            <a:prstGeom prst="rect">
              <a:avLst/>
            </a:prstGeom>
            <a:noFill/>
          </p:spPr>
          <p:txBody>
            <a:bodyPr wrap="square" rtlCol="0">
              <a:spAutoFit/>
            </a:bodyPr>
            <a:lstStyle/>
            <a:p>
              <a:pPr algn="ctr"/>
              <a:r>
                <a:rPr lang="en-US" b="1" dirty="0" smtClean="0"/>
                <a:t>Frog </a:t>
              </a:r>
              <a:endParaRPr lang="en-US" b="1" dirty="0"/>
            </a:p>
          </p:txBody>
        </p:sp>
      </p:grpSp>
      <p:grpSp>
        <p:nvGrpSpPr>
          <p:cNvPr id="64" name="Group 63"/>
          <p:cNvGrpSpPr/>
          <p:nvPr/>
        </p:nvGrpSpPr>
        <p:grpSpPr>
          <a:xfrm>
            <a:off x="7620000" y="5307312"/>
            <a:ext cx="1194431" cy="1286504"/>
            <a:chOff x="7620000" y="530628"/>
            <a:chExt cx="1194431" cy="1286504"/>
          </a:xfrm>
        </p:grpSpPr>
        <p:pic>
          <p:nvPicPr>
            <p:cNvPr id="6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30628"/>
              <a:ext cx="1194431" cy="10358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6" name="TextBox 65"/>
            <p:cNvSpPr txBox="1"/>
            <p:nvPr/>
          </p:nvSpPr>
          <p:spPr>
            <a:xfrm>
              <a:off x="7739826" y="1447800"/>
              <a:ext cx="954778" cy="369332"/>
            </a:xfrm>
            <a:prstGeom prst="rect">
              <a:avLst/>
            </a:prstGeom>
            <a:noFill/>
          </p:spPr>
          <p:txBody>
            <a:bodyPr wrap="square" rtlCol="0">
              <a:spAutoFit/>
            </a:bodyPr>
            <a:lstStyle/>
            <a:p>
              <a:pPr algn="ctr"/>
              <a:r>
                <a:rPr lang="en-US" b="1" dirty="0" smtClean="0"/>
                <a:t>Frog </a:t>
              </a:r>
              <a:endParaRPr lang="en-US" b="1" dirty="0"/>
            </a:p>
          </p:txBody>
        </p:sp>
      </p:grpSp>
    </p:spTree>
    <p:extLst>
      <p:ext uri="{BB962C8B-B14F-4D97-AF65-F5344CB8AC3E}">
        <p14:creationId xmlns:p14="http://schemas.microsoft.com/office/powerpoint/2010/main" val="24572678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0"/>
            <a:ext cx="8686800" cy="6740307"/>
          </a:xfrm>
          <a:prstGeom prst="rect">
            <a:avLst/>
          </a:prstGeom>
          <a:noFill/>
        </p:spPr>
        <p:txBody>
          <a:bodyPr wrap="square" rtlCol="0">
            <a:spAutoFit/>
          </a:bodyPr>
          <a:lstStyle/>
          <a:p>
            <a:pPr algn="r" rtl="1">
              <a:lnSpc>
                <a:spcPct val="150000"/>
              </a:lnSpc>
            </a:pPr>
            <a:r>
              <a:rPr lang="he-IL" dirty="0" smtClean="0">
                <a:cs typeface="+mj-cs"/>
              </a:rPr>
              <a:t>איקס מיקס דריקס- חוקים: (עדיף לא יותר משלוש קבוצות)</a:t>
            </a:r>
          </a:p>
          <a:p>
            <a:pPr marL="342900" indent="-342900" algn="r" rtl="1">
              <a:lnSpc>
                <a:spcPct val="150000"/>
              </a:lnSpc>
              <a:buAutoNum type="arabicPeriod"/>
            </a:pPr>
            <a:r>
              <a:rPr lang="he-IL" dirty="0" smtClean="0">
                <a:cs typeface="+mj-cs"/>
              </a:rPr>
              <a:t>על כל קבוצה לבחור צורה למשחק (משולש, עיגול, יהלום, לב, איקס, ריבוע, מגן דוד...)</a:t>
            </a:r>
          </a:p>
          <a:p>
            <a:pPr marL="342900" indent="-342900" algn="r" rtl="1">
              <a:lnSpc>
                <a:spcPct val="150000"/>
              </a:lnSpc>
              <a:buAutoNum type="arabicPeriod"/>
            </a:pPr>
            <a:r>
              <a:rPr lang="he-IL" dirty="0" smtClean="0">
                <a:cs typeface="+mj-cs"/>
              </a:rPr>
              <a:t>על כל קבוצה בתורה לבחור משבצת עליה משחקים.</a:t>
            </a:r>
          </a:p>
          <a:p>
            <a:pPr marL="342900" indent="-342900" algn="r" rtl="1">
              <a:lnSpc>
                <a:spcPct val="150000"/>
              </a:lnSpc>
              <a:buAutoNum type="arabicPeriod"/>
            </a:pPr>
            <a:r>
              <a:rPr lang="he-IL" dirty="0" smtClean="0">
                <a:cs typeface="+mj-cs"/>
              </a:rPr>
              <a:t>לאחר הכרזת השאלה, כל הקבוצות מקבלות 20 שניות להסתובב בין הקטעים בחדר ולגלות את התשובה.</a:t>
            </a:r>
          </a:p>
          <a:p>
            <a:pPr marL="342900" indent="-342900" algn="r" rtl="1">
              <a:lnSpc>
                <a:spcPct val="150000"/>
              </a:lnSpc>
              <a:buAutoNum type="arabicPeriod"/>
            </a:pPr>
            <a:r>
              <a:rPr lang="he-IL" dirty="0" smtClean="0">
                <a:cs typeface="+mj-cs"/>
              </a:rPr>
              <a:t>לאחר שנגמר הזמן, על הקבוצה שבחרה את המשבצת לנסות לתת תשובה. </a:t>
            </a:r>
          </a:p>
          <a:p>
            <a:pPr marL="342900" indent="-342900" algn="r" rtl="1">
              <a:lnSpc>
                <a:spcPct val="150000"/>
              </a:lnSpc>
              <a:buAutoNum type="arabicPeriod"/>
            </a:pPr>
            <a:r>
              <a:rPr lang="he-IL" dirty="0" smtClean="0">
                <a:cs typeface="+mj-cs"/>
              </a:rPr>
              <a:t>אם הקבוצה טעתה- לקבוצות האחרות יש הזדמנות 'לגנוב' את המשבצת.</a:t>
            </a:r>
          </a:p>
          <a:p>
            <a:pPr marL="342900" indent="-342900" algn="r" rtl="1">
              <a:lnSpc>
                <a:spcPct val="150000"/>
              </a:lnSpc>
              <a:buAutoNum type="arabicPeriod"/>
            </a:pPr>
            <a:r>
              <a:rPr lang="he-IL" dirty="0" smtClean="0">
                <a:cs typeface="+mj-cs"/>
              </a:rPr>
              <a:t>אם אף קבוצה לא ענתה נכונה, המשבצת עדיין פתוחה לסיבובים הבאים.</a:t>
            </a:r>
          </a:p>
          <a:p>
            <a:pPr marL="342900" indent="-342900" algn="r" rtl="1">
              <a:lnSpc>
                <a:spcPct val="150000"/>
              </a:lnSpc>
              <a:buAutoNum type="arabicPeriod"/>
            </a:pPr>
            <a:endParaRPr lang="he-IL" dirty="0">
              <a:cs typeface="+mj-cs"/>
            </a:endParaRPr>
          </a:p>
          <a:p>
            <a:pPr algn="r" rtl="1">
              <a:lnSpc>
                <a:spcPct val="150000"/>
              </a:lnSpc>
            </a:pPr>
            <a:r>
              <a:rPr lang="he-IL" dirty="0" smtClean="0">
                <a:cs typeface="+mj-cs"/>
              </a:rPr>
              <a:t>טיפים אסטרטגיים למקרה שהמשחק יבש: </a:t>
            </a:r>
          </a:p>
          <a:p>
            <a:pPr marL="285750" indent="-285750" algn="r" rtl="1">
              <a:lnSpc>
                <a:spcPct val="150000"/>
              </a:lnSpc>
              <a:buFontTx/>
              <a:buChar char="-"/>
            </a:pPr>
            <a:r>
              <a:rPr lang="he-IL" dirty="0" smtClean="0">
                <a:cs typeface="+mj-cs"/>
              </a:rPr>
              <a:t>אפשר להוסיף קטעי קריאה לא רלוונטים ולגרום להם להתרוצץ יותר</a:t>
            </a:r>
            <a:endParaRPr lang="en-US" dirty="0" smtClean="0">
              <a:cs typeface="+mj-cs"/>
            </a:endParaRPr>
          </a:p>
          <a:p>
            <a:pPr marL="285750" indent="-285750" algn="r" rtl="1">
              <a:lnSpc>
                <a:spcPct val="150000"/>
              </a:lnSpc>
              <a:buFontTx/>
              <a:buChar char="-"/>
            </a:pPr>
            <a:r>
              <a:rPr lang="he-IL" dirty="0" smtClean="0">
                <a:cs typeface="+mj-cs"/>
              </a:rPr>
              <a:t>אם קבוצה מוצאת את התשובה הנכונה- לא כדאי לה לעמוד ליד הקטע הרלוונטי ולצעוק "מצאתי!" כי אז כולם ידעו איפה זה וירוצו לשם</a:t>
            </a:r>
          </a:p>
          <a:p>
            <a:pPr marL="285750" indent="-285750" algn="r" rtl="1">
              <a:lnSpc>
                <a:spcPct val="150000"/>
              </a:lnSpc>
              <a:buFontTx/>
              <a:buChar char="-"/>
            </a:pPr>
            <a:r>
              <a:rPr lang="he-IL" dirty="0" smtClean="0">
                <a:cs typeface="+mj-cs"/>
              </a:rPr>
              <a:t>עדיף לתת זמנים קצרים כדי שיהיו ריצות ואנרגיות ולא יהיה שעמום.</a:t>
            </a:r>
          </a:p>
          <a:p>
            <a:pPr marL="285750" indent="-285750" algn="r" rtl="1">
              <a:lnSpc>
                <a:spcPct val="150000"/>
              </a:lnSpc>
              <a:buFontTx/>
              <a:buChar char="-"/>
            </a:pPr>
            <a:r>
              <a:rPr lang="he-IL" dirty="0" smtClean="0">
                <a:cs typeface="+mj-cs"/>
              </a:rPr>
              <a:t>להסביר להם שכדאי להם לזכור המ הם קוראים כי אולי השאלות הבאות יהיה בדיוק על זה!</a:t>
            </a:r>
          </a:p>
          <a:p>
            <a:pPr marL="285750" indent="-285750" algn="r" rtl="1">
              <a:lnSpc>
                <a:spcPct val="150000"/>
              </a:lnSpc>
              <a:buFontTx/>
              <a:buChar char="-"/>
            </a:pPr>
            <a:r>
              <a:rPr lang="he-IL" dirty="0" smtClean="0">
                <a:cs typeface="+mj-cs"/>
              </a:rPr>
              <a:t>כדאי להגיד להם שבתום 20 השניות על כל הקבוצה להיות חזרה במקום אחרת התשובה נפסלת- מוסיף קצת פלפל.</a:t>
            </a:r>
          </a:p>
        </p:txBody>
      </p:sp>
    </p:spTree>
    <p:extLst>
      <p:ext uri="{BB962C8B-B14F-4D97-AF65-F5344CB8AC3E}">
        <p14:creationId xmlns:p14="http://schemas.microsoft.com/office/powerpoint/2010/main" val="2924129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52400"/>
            <a:ext cx="8686800" cy="6555641"/>
          </a:xfrm>
          <a:prstGeom prst="rect">
            <a:avLst/>
          </a:prstGeom>
          <a:noFill/>
        </p:spPr>
        <p:txBody>
          <a:bodyPr wrap="square" rtlCol="0">
            <a:spAutoFit/>
          </a:bodyPr>
          <a:lstStyle/>
          <a:p>
            <a:pPr algn="r" rtl="1">
              <a:lnSpc>
                <a:spcPct val="150000"/>
              </a:lnSpc>
            </a:pPr>
            <a:r>
              <a:rPr lang="he-IL" sz="1600" b="1" u="sng" dirty="0" smtClean="0">
                <a:cs typeface="+mj-cs"/>
              </a:rPr>
              <a:t>שאלות:</a:t>
            </a:r>
          </a:p>
          <a:p>
            <a:pPr marL="342900" indent="-342900" algn="r" rtl="1">
              <a:lnSpc>
                <a:spcPct val="150000"/>
              </a:lnSpc>
              <a:buAutoNum type="arabicPeriod"/>
            </a:pPr>
            <a:r>
              <a:rPr lang="he-IL" sz="1600" dirty="0" smtClean="0">
                <a:cs typeface="+mj-cs"/>
              </a:rPr>
              <a:t>מהם שבעת המינים? </a:t>
            </a:r>
            <a:r>
              <a:rPr lang="he-IL" sz="1600" u="sng" dirty="0" smtClean="0">
                <a:cs typeface="+mj-cs"/>
              </a:rPr>
              <a:t>חיטה, שעורה, גפן, זית, רימון, תאנה, תמר</a:t>
            </a:r>
          </a:p>
          <a:p>
            <a:pPr marL="342900" indent="-342900" algn="r" rtl="1">
              <a:lnSpc>
                <a:spcPct val="150000"/>
              </a:lnSpc>
              <a:buAutoNum type="arabicPeriod"/>
            </a:pPr>
            <a:r>
              <a:rPr lang="he-IL" sz="1600" dirty="0" smtClean="0">
                <a:cs typeface="+mj-cs"/>
              </a:rPr>
              <a:t>מה נהוג לאכול בט"ו בשבט? </a:t>
            </a:r>
            <a:r>
              <a:rPr lang="he-IL" sz="1600" u="sng" dirty="0" smtClean="0">
                <a:cs typeface="+mj-cs"/>
              </a:rPr>
              <a:t>פירות יבשים</a:t>
            </a:r>
          </a:p>
          <a:p>
            <a:pPr marL="342900" indent="-342900" algn="r" rtl="1">
              <a:lnSpc>
                <a:spcPct val="150000"/>
              </a:lnSpc>
              <a:buAutoNum type="arabicPeriod"/>
            </a:pPr>
            <a:r>
              <a:rPr lang="he-IL" sz="1600" dirty="0" smtClean="0">
                <a:cs typeface="+mj-cs"/>
              </a:rPr>
              <a:t>מה עשו עם הפירות הראשונים של כל אחד משבעת המינים? </a:t>
            </a:r>
            <a:r>
              <a:rPr lang="he-IL" sz="1600" u="sng" dirty="0" smtClean="0">
                <a:cs typeface="+mj-cs"/>
              </a:rPr>
              <a:t>נתנו לכוהנים בבית המקדש</a:t>
            </a:r>
          </a:p>
          <a:p>
            <a:pPr marL="342900" indent="-342900" algn="r" rtl="1">
              <a:lnSpc>
                <a:spcPct val="150000"/>
              </a:lnSpc>
              <a:buAutoNum type="arabicPeriod"/>
            </a:pPr>
            <a:r>
              <a:rPr lang="he-IL" sz="1600" dirty="0" smtClean="0">
                <a:cs typeface="+mj-cs"/>
              </a:rPr>
              <a:t>מה זה ה</a:t>
            </a:r>
            <a:r>
              <a:rPr lang="en-US" sz="1600" dirty="0" smtClean="0">
                <a:cs typeface="+mj-cs"/>
              </a:rPr>
              <a:t>JNF</a:t>
            </a:r>
            <a:r>
              <a:rPr lang="he-IL" sz="1600" dirty="0" smtClean="0">
                <a:cs typeface="+mj-cs"/>
              </a:rPr>
              <a:t>? </a:t>
            </a:r>
            <a:r>
              <a:rPr lang="he-IL" sz="1600" u="sng" dirty="0" smtClean="0">
                <a:cs typeface="+mj-cs"/>
              </a:rPr>
              <a:t>קק"ל- </a:t>
            </a:r>
            <a:r>
              <a:rPr lang="en-US" sz="1600" u="sng" smtClean="0">
                <a:cs typeface="+mj-cs"/>
              </a:rPr>
              <a:t>Jewish </a:t>
            </a:r>
            <a:r>
              <a:rPr lang="en-US" sz="1600" u="sng" dirty="0" smtClean="0">
                <a:cs typeface="+mj-cs"/>
              </a:rPr>
              <a:t>national fund</a:t>
            </a:r>
          </a:p>
          <a:p>
            <a:pPr marL="342900" indent="-342900" algn="r" rtl="1">
              <a:lnSpc>
                <a:spcPct val="150000"/>
              </a:lnSpc>
              <a:buAutoNum type="arabicPeriod"/>
            </a:pPr>
            <a:r>
              <a:rPr lang="he-IL" sz="1600" dirty="0" smtClean="0">
                <a:cs typeface="+mj-cs"/>
              </a:rPr>
              <a:t>מה היה התפקיד המקורי של ה</a:t>
            </a:r>
            <a:r>
              <a:rPr lang="en-US" sz="1600" dirty="0" smtClean="0">
                <a:cs typeface="+mj-cs"/>
              </a:rPr>
              <a:t>JNF</a:t>
            </a:r>
            <a:r>
              <a:rPr lang="he-IL" sz="1600" dirty="0" smtClean="0">
                <a:cs typeface="+mj-cs"/>
              </a:rPr>
              <a:t>? </a:t>
            </a:r>
            <a:r>
              <a:rPr lang="he-IL" sz="1600" u="sng" dirty="0" smtClean="0">
                <a:cs typeface="+mj-cs"/>
              </a:rPr>
              <a:t>לקנות קרקעות ולתת </a:t>
            </a:r>
          </a:p>
          <a:p>
            <a:pPr marL="342900" indent="-342900" algn="r" rtl="1">
              <a:lnSpc>
                <a:spcPct val="150000"/>
              </a:lnSpc>
              <a:buAutoNum type="arabicPeriod"/>
            </a:pPr>
            <a:r>
              <a:rPr lang="he-IL" sz="1600" dirty="0" smtClean="0">
                <a:cs typeface="+mj-cs"/>
              </a:rPr>
              <a:t>מה היה התפקיד המקורי של ט"ו בשבט? </a:t>
            </a:r>
            <a:r>
              <a:rPr lang="he-IL" sz="1600" u="sng" dirty="0" smtClean="0">
                <a:cs typeface="+mj-cs"/>
              </a:rPr>
              <a:t>תחילת שנת מיסים חדשה, מאחר והכסף היה חיות, חומרי בעירה וכדומה</a:t>
            </a:r>
          </a:p>
          <a:p>
            <a:pPr marL="342900" indent="-342900" algn="r" rtl="1">
              <a:lnSpc>
                <a:spcPct val="150000"/>
              </a:lnSpc>
              <a:buAutoNum type="arabicPeriod"/>
            </a:pPr>
            <a:r>
              <a:rPr lang="he-IL" sz="1600" dirty="0" smtClean="0">
                <a:cs typeface="+mj-cs"/>
              </a:rPr>
              <a:t>איזה עץ מסמל את הגעת החג בארץ? </a:t>
            </a:r>
            <a:r>
              <a:rPr lang="he-IL" sz="1600" u="sng" dirty="0" smtClean="0">
                <a:cs typeface="+mj-cs"/>
              </a:rPr>
              <a:t>שקדיה</a:t>
            </a:r>
          </a:p>
          <a:p>
            <a:pPr marL="342900" indent="-342900" algn="r" rtl="1">
              <a:lnSpc>
                <a:spcPct val="150000"/>
              </a:lnSpc>
              <a:buAutoNum type="arabicPeriod"/>
            </a:pPr>
            <a:r>
              <a:rPr lang="he-IL" sz="1600" dirty="0" smtClean="0">
                <a:cs typeface="+mj-cs"/>
              </a:rPr>
              <a:t>מה הסיבה העיקרית לכך שישראל אינה בסכנת התייבשות יותר? </a:t>
            </a:r>
            <a:r>
              <a:rPr lang="he-IL" sz="1600" u="sng" dirty="0" smtClean="0">
                <a:cs typeface="+mj-cs"/>
              </a:rPr>
              <a:t>מחזור מים והתפלה</a:t>
            </a:r>
          </a:p>
          <a:p>
            <a:pPr marL="342900" indent="-342900" algn="r" rtl="1">
              <a:lnSpc>
                <a:spcPct val="150000"/>
              </a:lnSpc>
              <a:buAutoNum type="arabicPeriod"/>
            </a:pPr>
            <a:r>
              <a:rPr lang="he-IL" sz="1600" dirty="0" smtClean="0">
                <a:cs typeface="+mj-cs"/>
              </a:rPr>
              <a:t>באיזה עשור הונח המוביל הארצי בישראל? </a:t>
            </a:r>
            <a:r>
              <a:rPr lang="he-IL" sz="1600" u="sng" dirty="0" smtClean="0">
                <a:cs typeface="+mj-cs"/>
              </a:rPr>
              <a:t>שנות ה50</a:t>
            </a:r>
          </a:p>
          <a:p>
            <a:pPr marL="342900" indent="-342900" algn="r" rtl="1">
              <a:lnSpc>
                <a:spcPct val="150000"/>
              </a:lnSpc>
              <a:buAutoNum type="arabicPeriod"/>
            </a:pPr>
            <a:r>
              <a:rPr lang="he-IL" sz="1600" dirty="0" smtClean="0">
                <a:cs typeface="+mj-cs"/>
              </a:rPr>
              <a:t>כמה ימי גשם יש בממוצע בשנה בישראל? </a:t>
            </a:r>
            <a:r>
              <a:rPr lang="he-IL" sz="1600" u="sng" dirty="0" smtClean="0">
                <a:cs typeface="+mj-cs"/>
              </a:rPr>
              <a:t>50</a:t>
            </a:r>
            <a:endParaRPr lang="he-IL" sz="1600" dirty="0" smtClean="0">
              <a:cs typeface="+mj-cs"/>
            </a:endParaRPr>
          </a:p>
          <a:p>
            <a:pPr marL="342900" indent="-342900" algn="r" rtl="1">
              <a:lnSpc>
                <a:spcPct val="150000"/>
              </a:lnSpc>
              <a:buAutoNum type="arabicPeriod"/>
            </a:pPr>
            <a:r>
              <a:rPr lang="he-IL" sz="1600" dirty="0" smtClean="0">
                <a:cs typeface="+mj-cs"/>
              </a:rPr>
              <a:t>מה הפעולות שעשתה ה</a:t>
            </a:r>
            <a:r>
              <a:rPr lang="en-US" sz="1600" dirty="0" smtClean="0">
                <a:cs typeface="+mj-cs"/>
              </a:rPr>
              <a:t>JNF</a:t>
            </a:r>
            <a:r>
              <a:rPr lang="he-IL" sz="1600" dirty="0" smtClean="0">
                <a:cs typeface="+mj-cs"/>
              </a:rPr>
              <a:t> כדי לעזור בחיסכון במים? </a:t>
            </a:r>
            <a:r>
              <a:rPr lang="he-IL" sz="1600" u="sng" dirty="0" smtClean="0">
                <a:cs typeface="+mj-cs"/>
              </a:rPr>
              <a:t>בניית סכרים, שמורות ומתקני אגירת מים</a:t>
            </a:r>
          </a:p>
          <a:p>
            <a:pPr marL="342900" indent="-342900" algn="r" rtl="1">
              <a:lnSpc>
                <a:spcPct val="150000"/>
              </a:lnSpc>
              <a:buAutoNum type="arabicPeriod"/>
            </a:pPr>
            <a:r>
              <a:rPr lang="he-IL" sz="1600" dirty="0" smtClean="0">
                <a:cs typeface="+mj-cs"/>
              </a:rPr>
              <a:t>איפה התרחש הקרב בין דוד לגוליית? </a:t>
            </a:r>
            <a:r>
              <a:rPr lang="he-IL" sz="1600" u="sng" dirty="0" smtClean="0">
                <a:cs typeface="+mj-cs"/>
              </a:rPr>
              <a:t>עמק האלה</a:t>
            </a:r>
          </a:p>
          <a:p>
            <a:pPr marL="342900" indent="-342900" algn="r" rtl="1">
              <a:lnSpc>
                <a:spcPct val="150000"/>
              </a:lnSpc>
              <a:buAutoNum type="arabicPeriod"/>
            </a:pPr>
            <a:r>
              <a:rPr lang="he-IL" sz="1600" dirty="0" smtClean="0">
                <a:cs typeface="+mj-cs"/>
              </a:rPr>
              <a:t>מה העומק המקסימלי של הכינרת? </a:t>
            </a:r>
            <a:r>
              <a:rPr lang="he-IL" sz="1600" u="sng" dirty="0" smtClean="0">
                <a:cs typeface="+mj-cs"/>
              </a:rPr>
              <a:t>141 רגל/43 מטר</a:t>
            </a:r>
          </a:p>
          <a:p>
            <a:pPr marL="342900" indent="-342900" algn="r" rtl="1">
              <a:lnSpc>
                <a:spcPct val="150000"/>
              </a:lnSpc>
              <a:buAutoNum type="arabicPeriod"/>
            </a:pPr>
            <a:r>
              <a:rPr lang="he-IL" sz="1600" dirty="0" smtClean="0">
                <a:cs typeface="+mj-cs"/>
              </a:rPr>
              <a:t>מה היה פארק חיריה לפני שהיה פארק? </a:t>
            </a:r>
            <a:r>
              <a:rPr lang="he-IL" sz="1600" u="sng" dirty="0" smtClean="0">
                <a:cs typeface="+mj-cs"/>
              </a:rPr>
              <a:t>מזבלה</a:t>
            </a:r>
            <a:endParaRPr lang="he-IL" sz="1600" dirty="0">
              <a:cs typeface="+mj-cs"/>
            </a:endParaRPr>
          </a:p>
          <a:p>
            <a:pPr marL="342900" indent="-342900" algn="r" rtl="1">
              <a:lnSpc>
                <a:spcPct val="150000"/>
              </a:lnSpc>
              <a:buAutoNum type="arabicPeriod"/>
            </a:pPr>
            <a:r>
              <a:rPr lang="he-IL" sz="1600" dirty="0" smtClean="0">
                <a:cs typeface="+mj-cs"/>
              </a:rPr>
              <a:t>איפה ממוקם נאות קדומים? </a:t>
            </a:r>
            <a:r>
              <a:rPr lang="he-IL" sz="1600" u="sng" dirty="0" smtClean="0">
                <a:cs typeface="+mj-cs"/>
              </a:rPr>
              <a:t>חצי הדרך בין ירושלים ותל אביב</a:t>
            </a:r>
          </a:p>
          <a:p>
            <a:pPr algn="ctr" rtl="1">
              <a:lnSpc>
                <a:spcPct val="150000"/>
              </a:lnSpc>
            </a:pPr>
            <a:endParaRPr lang="he-IL" sz="1200" dirty="0" smtClean="0">
              <a:cs typeface="+mj-cs"/>
            </a:endParaRPr>
          </a:p>
          <a:p>
            <a:pPr algn="ctr" rtl="1">
              <a:lnSpc>
                <a:spcPct val="150000"/>
              </a:lnSpc>
            </a:pPr>
            <a:r>
              <a:rPr lang="he-IL" sz="1200" dirty="0" smtClean="0">
                <a:cs typeface="+mj-cs"/>
              </a:rPr>
              <a:t>** ניתן להוסיף עוד המון שאלות מתוך הקטעים, או להוסיף עוד קטעים</a:t>
            </a:r>
          </a:p>
        </p:txBody>
      </p:sp>
    </p:spTree>
    <p:extLst>
      <p:ext uri="{BB962C8B-B14F-4D97-AF65-F5344CB8AC3E}">
        <p14:creationId xmlns:p14="http://schemas.microsoft.com/office/powerpoint/2010/main" val="652979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347" y="5410200"/>
            <a:ext cx="8879305" cy="1200329"/>
          </a:xfrm>
          <a:prstGeom prst="rect">
            <a:avLst/>
          </a:prstGeom>
          <a:ln w="28575">
            <a:solidFill>
              <a:schemeClr val="tx1"/>
            </a:solidFill>
          </a:ln>
        </p:spPr>
        <p:txBody>
          <a:bodyPr wrap="square">
            <a:spAutoFit/>
          </a:bodyPr>
          <a:lstStyle/>
          <a:p>
            <a:pPr rtl="1"/>
            <a:r>
              <a:rPr lang="en-US" dirty="0">
                <a:latin typeface="Baskerville Old Face" panose="02020602080505020303" pitchFamily="18" charset="0"/>
              </a:rPr>
              <a:t>Ramat </a:t>
            </a:r>
            <a:r>
              <a:rPr lang="en-US" dirty="0" err="1">
                <a:latin typeface="Baskerville Old Face" panose="02020602080505020303" pitchFamily="18" charset="0"/>
              </a:rPr>
              <a:t>Hovav</a:t>
            </a:r>
            <a:r>
              <a:rPr lang="en-US" dirty="0">
                <a:latin typeface="Baskerville Old Face" panose="02020602080505020303" pitchFamily="18" charset="0"/>
              </a:rPr>
              <a:t> is an industrial zone in southern Israel and the site of Israel's main hazardous waste disposal facility. Ramat </a:t>
            </a:r>
            <a:r>
              <a:rPr lang="en-US" dirty="0" err="1">
                <a:latin typeface="Baskerville Old Face" panose="02020602080505020303" pitchFamily="18" charset="0"/>
              </a:rPr>
              <a:t>Hovav</a:t>
            </a:r>
            <a:r>
              <a:rPr lang="en-US" dirty="0">
                <a:latin typeface="Baskerville Old Face" panose="02020602080505020303" pitchFamily="18" charset="0"/>
              </a:rPr>
              <a:t> Industrial Zone is the locus of 19 chemical factories, including </a:t>
            </a:r>
            <a:r>
              <a:rPr lang="en-US" dirty="0" smtClean="0">
                <a:latin typeface="Baskerville Old Face" panose="02020602080505020303" pitchFamily="18" charset="0"/>
              </a:rPr>
              <a:t>Ma</a:t>
            </a:r>
            <a:r>
              <a:rPr lang="en-US" dirty="0">
                <a:latin typeface="Baskerville Old Face" panose="02020602080505020303" pitchFamily="18" charset="0"/>
              </a:rPr>
              <a:t>c</a:t>
            </a:r>
            <a:r>
              <a:rPr lang="en-US" dirty="0" smtClean="0">
                <a:latin typeface="Baskerville Old Face" panose="02020602080505020303" pitchFamily="18" charset="0"/>
              </a:rPr>
              <a:t>hteshim  </a:t>
            </a:r>
            <a:r>
              <a:rPr lang="en-US" dirty="0" err="1" smtClean="0">
                <a:latin typeface="Baskerville Old Face" panose="02020602080505020303" pitchFamily="18" charset="0"/>
              </a:rPr>
              <a:t>Agan</a:t>
            </a:r>
            <a:r>
              <a:rPr lang="en-US" dirty="0" smtClean="0">
                <a:latin typeface="Baskerville Old Face" panose="02020602080505020303" pitchFamily="18" charset="0"/>
              </a:rPr>
              <a:t>, </a:t>
            </a:r>
            <a:r>
              <a:rPr lang="en-US" dirty="0">
                <a:latin typeface="Baskerville Old Face" panose="02020602080505020303" pitchFamily="18" charset="0"/>
              </a:rPr>
              <a:t>a pesticide plant; </a:t>
            </a:r>
            <a:r>
              <a:rPr lang="en-US" dirty="0" err="1">
                <a:latin typeface="Baskerville Old Face" panose="02020602080505020303" pitchFamily="18" charset="0"/>
              </a:rPr>
              <a:t>Teva</a:t>
            </a:r>
            <a:r>
              <a:rPr lang="en-US" dirty="0">
                <a:latin typeface="Baskerville Old Face" panose="02020602080505020303" pitchFamily="18" charset="0"/>
              </a:rPr>
              <a:t> Pharmaceutical Industries, a pharmaceuticals plant; Israel Chemicals, a bromine plant.</a:t>
            </a:r>
          </a:p>
        </p:txBody>
      </p:sp>
      <p:sp>
        <p:nvSpPr>
          <p:cNvPr id="5" name="Rectangle 4"/>
          <p:cNvSpPr/>
          <p:nvPr/>
        </p:nvSpPr>
        <p:spPr>
          <a:xfrm>
            <a:off x="190498" y="533400"/>
            <a:ext cx="8724902" cy="2031325"/>
          </a:xfrm>
          <a:prstGeom prst="rect">
            <a:avLst/>
          </a:prstGeom>
          <a:ln w="28575">
            <a:solidFill>
              <a:schemeClr val="tx1"/>
            </a:solidFill>
          </a:ln>
        </p:spPr>
        <p:txBody>
          <a:bodyPr wrap="square">
            <a:spAutoFit/>
          </a:bodyPr>
          <a:lstStyle/>
          <a:p>
            <a:r>
              <a:rPr lang="en-US" dirty="0">
                <a:latin typeface="Baskerville Old Face" panose="02020602080505020303" pitchFamily="18" charset="0"/>
              </a:rPr>
              <a:t>Coral reefs are underwater structures made from calcium carbonate secreted </a:t>
            </a:r>
            <a:r>
              <a:rPr lang="en-US" dirty="0" smtClean="0">
                <a:latin typeface="Baskerville Old Face" panose="02020602080505020303" pitchFamily="18" charset="0"/>
              </a:rPr>
              <a:t>by corals</a:t>
            </a:r>
            <a:r>
              <a:rPr lang="en-US" dirty="0">
                <a:latin typeface="Baskerville Old Face" panose="02020602080505020303" pitchFamily="18" charset="0"/>
              </a:rPr>
              <a:t>. Coral reefs are colonies of tiny animals found in marine waters that contain few nutrients. Most coral reefs are built from stony corals, which in turn consist </a:t>
            </a:r>
            <a:r>
              <a:rPr lang="en-US" dirty="0" smtClean="0">
                <a:latin typeface="Baskerville Old Face" panose="02020602080505020303" pitchFamily="18" charset="0"/>
              </a:rPr>
              <a:t>of polyps</a:t>
            </a:r>
            <a:r>
              <a:rPr lang="en-US" dirty="0">
                <a:latin typeface="Baskerville Old Face" panose="02020602080505020303" pitchFamily="18" charset="0"/>
              </a:rPr>
              <a:t> that cluster in groups. The polyps belong to a group of animals known </a:t>
            </a:r>
            <a:r>
              <a:rPr lang="en-US" dirty="0" smtClean="0">
                <a:latin typeface="Baskerville Old Face" panose="02020602080505020303" pitchFamily="18" charset="0"/>
              </a:rPr>
              <a:t>as </a:t>
            </a:r>
            <a:r>
              <a:rPr lang="en-US" dirty="0" err="1" smtClean="0">
                <a:latin typeface="Baskerville Old Face" panose="02020602080505020303" pitchFamily="18" charset="0"/>
              </a:rPr>
              <a:t>Cnidaria</a:t>
            </a:r>
            <a:r>
              <a:rPr lang="en-US" dirty="0">
                <a:latin typeface="Baskerville Old Face" panose="02020602080505020303" pitchFamily="18" charset="0"/>
              </a:rPr>
              <a:t>, which also includes sea anemones and jellyfish. Unlike sea anemones, coral polyps secrete hard carbonate exoskeletons which support and protect their bodies. Reefs grow best in warm, shallow, clear, sunny and agitated waters</a:t>
            </a:r>
          </a:p>
        </p:txBody>
      </p:sp>
      <p:sp>
        <p:nvSpPr>
          <p:cNvPr id="6" name="Rectangle 5"/>
          <p:cNvSpPr/>
          <p:nvPr/>
        </p:nvSpPr>
        <p:spPr>
          <a:xfrm>
            <a:off x="190498" y="2971800"/>
            <a:ext cx="8821153" cy="1754326"/>
          </a:xfrm>
          <a:prstGeom prst="rect">
            <a:avLst/>
          </a:prstGeom>
          <a:ln w="28575">
            <a:solidFill>
              <a:schemeClr val="tx1"/>
            </a:solidFill>
          </a:ln>
        </p:spPr>
        <p:txBody>
          <a:bodyPr wrap="square">
            <a:spAutoFit/>
          </a:bodyPr>
          <a:lstStyle/>
          <a:p>
            <a:r>
              <a:rPr lang="en-US" dirty="0" err="1">
                <a:latin typeface="Baskerville Old Face" panose="02020602080505020303" pitchFamily="18" charset="0"/>
              </a:rPr>
              <a:t>Neot</a:t>
            </a:r>
            <a:r>
              <a:rPr lang="en-US" dirty="0">
                <a:latin typeface="Baskerville Old Face" panose="02020602080505020303" pitchFamily="18" charset="0"/>
              </a:rPr>
              <a:t> </a:t>
            </a:r>
            <a:r>
              <a:rPr lang="en-US" dirty="0" err="1">
                <a:latin typeface="Baskerville Old Face" panose="02020602080505020303" pitchFamily="18" charset="0"/>
              </a:rPr>
              <a:t>Kedumim</a:t>
            </a:r>
            <a:r>
              <a:rPr lang="en-US" dirty="0">
                <a:latin typeface="Baskerville Old Face" panose="02020602080505020303" pitchFamily="18" charset="0"/>
              </a:rPr>
              <a:t>, the Biblical Landscape Reserve in Israel, is located halfway between Jerusalem and Tel Aviv. This unique recreation of the physical setting of the Bible in all its depth and detail allows visitors to see life as it was lived by our ancestors 3,000 years ago. More than a "garden" showing various plants, </a:t>
            </a:r>
            <a:r>
              <a:rPr lang="en-US" dirty="0" err="1">
                <a:latin typeface="Baskerville Old Face" panose="02020602080505020303" pitchFamily="18" charset="0"/>
              </a:rPr>
              <a:t>Neot</a:t>
            </a:r>
            <a:r>
              <a:rPr lang="en-US" dirty="0">
                <a:latin typeface="Baskerville Old Face" panose="02020602080505020303" pitchFamily="18" charset="0"/>
              </a:rPr>
              <a:t> </a:t>
            </a:r>
            <a:r>
              <a:rPr lang="en-US" dirty="0" err="1">
                <a:latin typeface="Baskerville Old Face" panose="02020602080505020303" pitchFamily="18" charset="0"/>
              </a:rPr>
              <a:t>Kedumim</a:t>
            </a:r>
            <a:r>
              <a:rPr lang="en-US" dirty="0">
                <a:latin typeface="Baskerville Old Face" panose="02020602080505020303" pitchFamily="18" charset="0"/>
              </a:rPr>
              <a:t> embodies the panorama and power of the landscapes which shaped the values of the Bible and provided the rich vocabulary for expressing those values</a:t>
            </a:r>
            <a:r>
              <a:rPr lang="en-US" dirty="0" smtClean="0">
                <a:latin typeface="Baskerville Old Face" panose="02020602080505020303" pitchFamily="18" charset="0"/>
              </a:rPr>
              <a:t>.</a:t>
            </a:r>
            <a:endParaRPr lang="en-US" dirty="0">
              <a:latin typeface="Baskerville Old Face" panose="02020602080505020303" pitchFamily="18" charset="0"/>
            </a:endParaRPr>
          </a:p>
        </p:txBody>
      </p:sp>
    </p:spTree>
    <p:extLst>
      <p:ext uri="{BB962C8B-B14F-4D97-AF65-F5344CB8AC3E}">
        <p14:creationId xmlns:p14="http://schemas.microsoft.com/office/powerpoint/2010/main" val="570557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2133600"/>
            <a:ext cx="8839200" cy="2031325"/>
          </a:xfrm>
          <a:prstGeom prst="rect">
            <a:avLst/>
          </a:prstGeom>
          <a:ln w="28575">
            <a:solidFill>
              <a:schemeClr val="tx1"/>
            </a:solidFill>
          </a:ln>
        </p:spPr>
        <p:txBody>
          <a:bodyPr wrap="square">
            <a:spAutoFit/>
          </a:bodyPr>
          <a:lstStyle/>
          <a:p>
            <a:r>
              <a:rPr lang="en-US" dirty="0" smtClean="0">
                <a:latin typeface="Baskerville Old Face" panose="02020602080505020303" pitchFamily="18" charset="0"/>
              </a:rPr>
              <a:t>The Sea of Galilee, also </a:t>
            </a:r>
            <a:r>
              <a:rPr lang="en-US" dirty="0" err="1" smtClean="0">
                <a:latin typeface="Baskerville Old Face" panose="02020602080505020303" pitchFamily="18" charset="0"/>
              </a:rPr>
              <a:t>Kinneret</a:t>
            </a:r>
            <a:r>
              <a:rPr lang="en-US" dirty="0" smtClean="0">
                <a:latin typeface="Baskerville Old Face" panose="02020602080505020303" pitchFamily="18" charset="0"/>
              </a:rPr>
              <a:t>, Lake of </a:t>
            </a:r>
            <a:r>
              <a:rPr lang="en-US" dirty="0" err="1" smtClean="0">
                <a:latin typeface="Baskerville Old Face" panose="02020602080505020303" pitchFamily="18" charset="0"/>
              </a:rPr>
              <a:t>Gennesaret</a:t>
            </a:r>
            <a:r>
              <a:rPr lang="en-US" dirty="0" smtClean="0">
                <a:latin typeface="Baskerville Old Face" panose="02020602080505020303" pitchFamily="18" charset="0"/>
              </a:rPr>
              <a:t>, or Lake </a:t>
            </a:r>
            <a:r>
              <a:rPr lang="en-US" dirty="0" err="1" smtClean="0">
                <a:latin typeface="Baskerville Old Face" panose="02020602080505020303" pitchFamily="18" charset="0"/>
              </a:rPr>
              <a:t>Tiberias</a:t>
            </a:r>
            <a:r>
              <a:rPr lang="en-US" dirty="0" smtClean="0">
                <a:latin typeface="Baskerville Old Face" panose="02020602080505020303" pitchFamily="18" charset="0"/>
              </a:rPr>
              <a:t> and it is approximately 53 km (33 mi) in circumference, about 21 km (13 mi) long, and 13 km (8.1 mi) wide. The lake has a total area of 166.7 km2 (64.4 </a:t>
            </a:r>
            <a:r>
              <a:rPr lang="en-US" dirty="0" err="1" smtClean="0">
                <a:latin typeface="Baskerville Old Face" panose="02020602080505020303" pitchFamily="18" charset="0"/>
              </a:rPr>
              <a:t>sq</a:t>
            </a:r>
            <a:r>
              <a:rPr lang="en-US" dirty="0" smtClean="0">
                <a:latin typeface="Baskerville Old Face" panose="02020602080505020303" pitchFamily="18" charset="0"/>
              </a:rPr>
              <a:t> mi) at its fullest, and a maximum depth of approximately 43 m (141 feet).[3] At levels between 215 </a:t>
            </a:r>
            <a:r>
              <a:rPr lang="en-US" dirty="0" err="1" smtClean="0">
                <a:latin typeface="Baskerville Old Face" panose="02020602080505020303" pitchFamily="18" charset="0"/>
              </a:rPr>
              <a:t>metres</a:t>
            </a:r>
            <a:r>
              <a:rPr lang="en-US" dirty="0" smtClean="0">
                <a:latin typeface="Baskerville Old Face" panose="02020602080505020303" pitchFamily="18" charset="0"/>
              </a:rPr>
              <a:t> (705 </a:t>
            </a:r>
            <a:r>
              <a:rPr lang="en-US" dirty="0" err="1" smtClean="0">
                <a:latin typeface="Baskerville Old Face" panose="02020602080505020303" pitchFamily="18" charset="0"/>
              </a:rPr>
              <a:t>ft</a:t>
            </a:r>
            <a:r>
              <a:rPr lang="en-US" dirty="0" smtClean="0">
                <a:latin typeface="Baskerville Old Face" panose="02020602080505020303" pitchFamily="18" charset="0"/>
              </a:rPr>
              <a:t>) and 209 </a:t>
            </a:r>
            <a:r>
              <a:rPr lang="en-US" dirty="0" err="1" smtClean="0">
                <a:latin typeface="Baskerville Old Face" panose="02020602080505020303" pitchFamily="18" charset="0"/>
              </a:rPr>
              <a:t>metres</a:t>
            </a:r>
            <a:r>
              <a:rPr lang="en-US" dirty="0" smtClean="0">
                <a:latin typeface="Baskerville Old Face" panose="02020602080505020303" pitchFamily="18" charset="0"/>
              </a:rPr>
              <a:t> (686 </a:t>
            </a:r>
            <a:r>
              <a:rPr lang="en-US" dirty="0" err="1" smtClean="0">
                <a:latin typeface="Baskerville Old Face" panose="02020602080505020303" pitchFamily="18" charset="0"/>
              </a:rPr>
              <a:t>ft</a:t>
            </a:r>
            <a:r>
              <a:rPr lang="en-US" dirty="0" smtClean="0">
                <a:latin typeface="Baskerville Old Face" panose="02020602080505020303" pitchFamily="18" charset="0"/>
              </a:rPr>
              <a:t>) below sea level,[4] it is the lowest freshwater lake on Earth and the second-lowest lake overall (after the Dead Sea, a saltwater lake).[5] The lake is fed partly by underground springs although its main source is the Jordan River which flows through it from north to south</a:t>
            </a:r>
            <a:endParaRPr lang="en-US" dirty="0">
              <a:latin typeface="Baskerville Old Face" panose="02020602080505020303" pitchFamily="18" charset="0"/>
            </a:endParaRPr>
          </a:p>
        </p:txBody>
      </p:sp>
      <p:sp>
        <p:nvSpPr>
          <p:cNvPr id="6" name="Rectangle 5"/>
          <p:cNvSpPr/>
          <p:nvPr/>
        </p:nvSpPr>
        <p:spPr>
          <a:xfrm>
            <a:off x="228600" y="4648200"/>
            <a:ext cx="8763000" cy="2031325"/>
          </a:xfrm>
          <a:prstGeom prst="rect">
            <a:avLst/>
          </a:prstGeom>
          <a:ln w="28575">
            <a:solidFill>
              <a:schemeClr val="tx1"/>
            </a:solidFill>
          </a:ln>
        </p:spPr>
        <p:txBody>
          <a:bodyPr wrap="square">
            <a:spAutoFit/>
          </a:bodyPr>
          <a:lstStyle/>
          <a:p>
            <a:r>
              <a:rPr lang="en-US" dirty="0" err="1" smtClean="0">
                <a:latin typeface="Baskerville Old Face" panose="02020602080505020303" pitchFamily="18" charset="0"/>
              </a:rPr>
              <a:t>Emek</a:t>
            </a:r>
            <a:r>
              <a:rPr lang="en-US" dirty="0" smtClean="0">
                <a:latin typeface="Baskerville Old Face" panose="02020602080505020303" pitchFamily="18" charset="0"/>
              </a:rPr>
              <a:t> </a:t>
            </a:r>
            <a:r>
              <a:rPr lang="en-US" dirty="0" err="1" smtClean="0">
                <a:latin typeface="Baskerville Old Face" panose="02020602080505020303" pitchFamily="18" charset="0"/>
              </a:rPr>
              <a:t>Ha'Ela</a:t>
            </a:r>
            <a:r>
              <a:rPr lang="en-US" dirty="0" smtClean="0">
                <a:latin typeface="Baskerville Old Face" panose="02020602080505020303" pitchFamily="18" charset="0"/>
              </a:rPr>
              <a:t> is a quick perusal of Samuel 17 will remind us that this was the scene of the battle of David and Goliath. Saul and his army were camped here and Goliath the giant challenged them daily to a one on one combat to settle the battle with the Philistines. David was the youngest of Jesse’s sons and was sent to check up on his brothers. He took up the challenge that had been refused by all of Saul’s army, found the </a:t>
            </a:r>
            <a:r>
              <a:rPr lang="en-US" dirty="0" err="1" smtClean="0">
                <a:latin typeface="Baskerville Old Face" panose="02020602080505020303" pitchFamily="18" charset="0"/>
              </a:rPr>
              <a:t>armour</a:t>
            </a:r>
            <a:r>
              <a:rPr lang="en-US" dirty="0" smtClean="0">
                <a:latin typeface="Baskerville Old Face" panose="02020602080505020303" pitchFamily="18" charset="0"/>
              </a:rPr>
              <a:t> to be too heavy and instead fought with a sling and shot and invoked the name of the L-</a:t>
            </a:r>
            <a:r>
              <a:rPr lang="en-US" dirty="0" err="1" smtClean="0">
                <a:latin typeface="Baskerville Old Face" panose="02020602080505020303" pitchFamily="18" charset="0"/>
              </a:rPr>
              <a:t>rd</a:t>
            </a:r>
            <a:r>
              <a:rPr lang="en-US" dirty="0" smtClean="0">
                <a:latin typeface="Baskerville Old Face" panose="02020602080505020303" pitchFamily="18" charset="0"/>
              </a:rPr>
              <a:t> and triumphed over Goliath. This became the definitive triumph of the principled and G-d fearing underdog over the bully.</a:t>
            </a:r>
            <a:endParaRPr lang="en-US" dirty="0">
              <a:latin typeface="Baskerville Old Face" panose="02020602080505020303" pitchFamily="18" charset="0"/>
            </a:endParaRPr>
          </a:p>
        </p:txBody>
      </p:sp>
      <p:sp>
        <p:nvSpPr>
          <p:cNvPr id="7" name="Rectangle 6"/>
          <p:cNvSpPr/>
          <p:nvPr/>
        </p:nvSpPr>
        <p:spPr>
          <a:xfrm>
            <a:off x="152400" y="76200"/>
            <a:ext cx="8985183" cy="1477328"/>
          </a:xfrm>
          <a:prstGeom prst="rect">
            <a:avLst/>
          </a:prstGeom>
          <a:ln w="28575">
            <a:solidFill>
              <a:schemeClr val="tx1"/>
            </a:solidFill>
          </a:ln>
        </p:spPr>
        <p:txBody>
          <a:bodyPr wrap="square">
            <a:spAutoFit/>
          </a:bodyPr>
          <a:lstStyle/>
          <a:p>
            <a:r>
              <a:rPr lang="en-US" dirty="0" err="1">
                <a:latin typeface="Baskerville Old Face" panose="02020602080505020303" pitchFamily="18" charset="0"/>
              </a:rPr>
              <a:t>Hiriya</a:t>
            </a:r>
            <a:r>
              <a:rPr lang="en-US" dirty="0">
                <a:latin typeface="Baskerville Old Face" panose="02020602080505020303" pitchFamily="18" charset="0"/>
              </a:rPr>
              <a:t> is a former waste dump located southeast of Tel Aviv, Israel. After accumulating 25 million tons of waste, the facility was shut down in August 1998.[1]It is visible on approach into Ben </a:t>
            </a:r>
            <a:r>
              <a:rPr lang="en-US" dirty="0" err="1">
                <a:latin typeface="Baskerville Old Face" panose="02020602080505020303" pitchFamily="18" charset="0"/>
              </a:rPr>
              <a:t>Gurion</a:t>
            </a:r>
            <a:r>
              <a:rPr lang="en-US" dirty="0">
                <a:latin typeface="Baskerville Old Face" panose="02020602080505020303" pitchFamily="18" charset="0"/>
              </a:rPr>
              <a:t> International Airport as a flat-topped mountain. Three recycling facilities have been established at the foot of the mountain: a waste separation center, a green waste facility that produces mulch and a building materials recycling plant.</a:t>
            </a:r>
          </a:p>
        </p:txBody>
      </p:sp>
    </p:spTree>
    <p:extLst>
      <p:ext uri="{BB962C8B-B14F-4D97-AF65-F5344CB8AC3E}">
        <p14:creationId xmlns:p14="http://schemas.microsoft.com/office/powerpoint/2010/main" val="707544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 y="4876800"/>
            <a:ext cx="8763000" cy="1754326"/>
          </a:xfrm>
          <a:prstGeom prst="rect">
            <a:avLst/>
          </a:prstGeom>
          <a:ln w="28575">
            <a:solidFill>
              <a:schemeClr val="tx1"/>
            </a:solidFill>
          </a:ln>
        </p:spPr>
        <p:txBody>
          <a:bodyPr wrap="square">
            <a:spAutoFit/>
          </a:bodyPr>
          <a:lstStyle/>
          <a:p>
            <a:r>
              <a:rPr lang="en-US" dirty="0" smtClean="0">
                <a:latin typeface="Baskerville Old Face" panose="02020602080505020303" pitchFamily="18" charset="0"/>
              </a:rPr>
              <a:t>This country was on the brink of water catastrophe, reduced to running relentless ad campaigns urging Israelis to conserve water even as it raised prices and cut supplies to agriculture. Now, remarkably, the crisis is over.</a:t>
            </a:r>
          </a:p>
          <a:p>
            <a:r>
              <a:rPr lang="en-US" dirty="0" smtClean="0">
                <a:latin typeface="Baskerville Old Face" panose="02020602080505020303" pitchFamily="18" charset="0"/>
              </a:rPr>
              <a:t>How so? Israelis don’t need to watch their water use any more? Isn’t this region one of the world’s most parched? Haven’t we been warned for years that the next Middle East war will be fought over water?</a:t>
            </a:r>
          </a:p>
        </p:txBody>
      </p:sp>
      <p:sp>
        <p:nvSpPr>
          <p:cNvPr id="7" name="Rectangle 6"/>
          <p:cNvSpPr/>
          <p:nvPr/>
        </p:nvSpPr>
        <p:spPr>
          <a:xfrm>
            <a:off x="162828" y="304800"/>
            <a:ext cx="8985183" cy="1477328"/>
          </a:xfrm>
          <a:prstGeom prst="rect">
            <a:avLst/>
          </a:prstGeom>
          <a:ln w="28575">
            <a:solidFill>
              <a:schemeClr val="tx1"/>
            </a:solidFill>
          </a:ln>
        </p:spPr>
        <p:txBody>
          <a:bodyPr wrap="square">
            <a:spAutoFit/>
          </a:bodyPr>
          <a:lstStyle/>
          <a:p>
            <a:r>
              <a:rPr lang="en-US" dirty="0" smtClean="0">
                <a:latin typeface="Baskerville Old Face" panose="02020602080505020303" pitchFamily="18" charset="0"/>
              </a:rPr>
              <a:t>Israel's fresh water supply is dependent on 50 days a year of seasonal rainfall, while water consumption has doubled since 1960. Towards the end of the 1980s, the JNF undertook several large-scale water conservation projects. Dams and reservoirs were built to capture rainwater run-off which would have otherwise been lost in the </a:t>
            </a:r>
            <a:r>
              <a:rPr lang="en-US" dirty="0" err="1" smtClean="0">
                <a:latin typeface="Baskerville Old Face" panose="02020602080505020303" pitchFamily="18" charset="0"/>
              </a:rPr>
              <a:t>Arava</a:t>
            </a:r>
            <a:r>
              <a:rPr lang="en-US" dirty="0" smtClean="0">
                <a:latin typeface="Baskerville Old Face" panose="02020602080505020303" pitchFamily="18" charset="0"/>
              </a:rPr>
              <a:t> Valley, </a:t>
            </a:r>
            <a:r>
              <a:rPr lang="en-US" dirty="0" err="1" smtClean="0">
                <a:latin typeface="Baskerville Old Face" panose="02020602080505020303" pitchFamily="18" charset="0"/>
              </a:rPr>
              <a:t>Reshafim</a:t>
            </a:r>
            <a:r>
              <a:rPr lang="en-US" dirty="0" smtClean="0">
                <a:latin typeface="Baskerville Old Face" panose="02020602080505020303" pitchFamily="18" charset="0"/>
              </a:rPr>
              <a:t> in the Beit </a:t>
            </a:r>
            <a:r>
              <a:rPr lang="en-US" dirty="0" err="1" smtClean="0">
                <a:latin typeface="Baskerville Old Face" panose="02020602080505020303" pitchFamily="18" charset="0"/>
              </a:rPr>
              <a:t>She'arim</a:t>
            </a:r>
            <a:r>
              <a:rPr lang="en-US" dirty="0" smtClean="0">
                <a:latin typeface="Baskerville Old Face" panose="02020602080505020303" pitchFamily="18" charset="0"/>
              </a:rPr>
              <a:t> Valley and </a:t>
            </a:r>
            <a:r>
              <a:rPr lang="en-US" dirty="0" err="1" smtClean="0">
                <a:latin typeface="Baskerville Old Face" panose="02020602080505020303" pitchFamily="18" charset="0"/>
              </a:rPr>
              <a:t>Kedma</a:t>
            </a:r>
            <a:r>
              <a:rPr lang="en-US" dirty="0" smtClean="0">
                <a:latin typeface="Baskerville Old Face" panose="02020602080505020303" pitchFamily="18" charset="0"/>
              </a:rPr>
              <a:t> near </a:t>
            </a:r>
            <a:r>
              <a:rPr lang="en-US" dirty="0" err="1" smtClean="0">
                <a:latin typeface="Baskerville Old Face" panose="02020602080505020303" pitchFamily="18" charset="0"/>
              </a:rPr>
              <a:t>Kiryat</a:t>
            </a:r>
            <a:r>
              <a:rPr lang="en-US" dirty="0" smtClean="0">
                <a:latin typeface="Baskerville Old Face" panose="02020602080505020303" pitchFamily="18" charset="0"/>
              </a:rPr>
              <a:t> Gat. An artificial lake was built in Timna Park.</a:t>
            </a:r>
            <a:endParaRPr lang="en-US" dirty="0">
              <a:latin typeface="Baskerville Old Face" panose="02020602080505020303" pitchFamily="18" charset="0"/>
            </a:endParaRPr>
          </a:p>
        </p:txBody>
      </p:sp>
      <p:sp>
        <p:nvSpPr>
          <p:cNvPr id="8" name="Rectangle 7"/>
          <p:cNvSpPr/>
          <p:nvPr/>
        </p:nvSpPr>
        <p:spPr>
          <a:xfrm>
            <a:off x="152400" y="2235875"/>
            <a:ext cx="8839200" cy="2031325"/>
          </a:xfrm>
          <a:prstGeom prst="rect">
            <a:avLst/>
          </a:prstGeom>
          <a:ln w="28575">
            <a:solidFill>
              <a:schemeClr val="tx1"/>
            </a:solidFill>
          </a:ln>
        </p:spPr>
        <p:txBody>
          <a:bodyPr wrap="square">
            <a:spAutoFit/>
          </a:bodyPr>
          <a:lstStyle/>
          <a:p>
            <a:r>
              <a:rPr lang="en-US" dirty="0" err="1" smtClean="0">
                <a:latin typeface="Baskerville Old Face" panose="02020602080505020303" pitchFamily="18" charset="0"/>
              </a:rPr>
              <a:t>Tu</a:t>
            </a:r>
            <a:r>
              <a:rPr lang="en-US" dirty="0" smtClean="0">
                <a:latin typeface="Baskerville Old Face" panose="02020602080505020303" pitchFamily="18" charset="0"/>
              </a:rPr>
              <a:t> </a:t>
            </a:r>
            <a:r>
              <a:rPr lang="en-US" dirty="0" err="1" smtClean="0">
                <a:latin typeface="Baskerville Old Face" panose="02020602080505020303" pitchFamily="18" charset="0"/>
              </a:rPr>
              <a:t>Bishvat</a:t>
            </a:r>
            <a:r>
              <a:rPr lang="en-US" dirty="0" smtClean="0">
                <a:latin typeface="Baskerville Old Face" panose="02020602080505020303" pitchFamily="18" charset="0"/>
              </a:rPr>
              <a:t> is the Fifteenth day in the Jewish month of </a:t>
            </a:r>
            <a:r>
              <a:rPr lang="en-US" dirty="0" err="1" smtClean="0">
                <a:latin typeface="Baskerville Old Face" panose="02020602080505020303" pitchFamily="18" charset="0"/>
              </a:rPr>
              <a:t>Shvat</a:t>
            </a:r>
            <a:r>
              <a:rPr lang="en-US" dirty="0" smtClean="0">
                <a:latin typeface="Baskerville Old Face" panose="02020602080505020303" pitchFamily="18" charset="0"/>
              </a:rPr>
              <a:t>. It was once merely the last date of the tax year for the produce of the tree. Any fruit ripening after </a:t>
            </a:r>
            <a:r>
              <a:rPr lang="en-US" dirty="0" err="1" smtClean="0">
                <a:latin typeface="Baskerville Old Face" panose="02020602080505020303" pitchFamily="18" charset="0"/>
              </a:rPr>
              <a:t>Tu</a:t>
            </a:r>
            <a:r>
              <a:rPr lang="en-US" dirty="0" smtClean="0">
                <a:latin typeface="Baskerville Old Face" panose="02020602080505020303" pitchFamily="18" charset="0"/>
              </a:rPr>
              <a:t> </a:t>
            </a:r>
            <a:r>
              <a:rPr lang="en-US" dirty="0" err="1" smtClean="0">
                <a:latin typeface="Baskerville Old Face" panose="02020602080505020303" pitchFamily="18" charset="0"/>
              </a:rPr>
              <a:t>Bishvat</a:t>
            </a:r>
            <a:r>
              <a:rPr lang="en-US" dirty="0" smtClean="0">
                <a:latin typeface="Baskerville Old Face" panose="02020602080505020303" pitchFamily="18" charset="0"/>
              </a:rPr>
              <a:t> was to be assessed for tithing only for the following tax season. Today </a:t>
            </a:r>
            <a:r>
              <a:rPr lang="en-US" dirty="0" err="1" smtClean="0">
                <a:latin typeface="Baskerville Old Face" panose="02020602080505020303" pitchFamily="18" charset="0"/>
              </a:rPr>
              <a:t>Tu</a:t>
            </a:r>
            <a:r>
              <a:rPr lang="en-US" dirty="0" smtClean="0">
                <a:latin typeface="Baskerville Old Face" panose="02020602080505020303" pitchFamily="18" charset="0"/>
              </a:rPr>
              <a:t> </a:t>
            </a:r>
            <a:r>
              <a:rPr lang="en-US" dirty="0" err="1" smtClean="0">
                <a:latin typeface="Baskerville Old Face" panose="02020602080505020303" pitchFamily="18" charset="0"/>
              </a:rPr>
              <a:t>Bishvat</a:t>
            </a:r>
            <a:r>
              <a:rPr lang="en-US" dirty="0" smtClean="0">
                <a:latin typeface="Baskerville Old Face" panose="02020602080505020303" pitchFamily="18" charset="0"/>
              </a:rPr>
              <a:t> is celebrated as the Birthday of the trees with a symbolic eating of fruits and with active redemption of barren land by planting trees. People express their ecological concerns and their desire to reconnect themselves to nature. </a:t>
            </a:r>
            <a:r>
              <a:rPr lang="en-US" dirty="0" err="1" smtClean="0">
                <a:latin typeface="Baskerville Old Face" panose="02020602080505020303" pitchFamily="18" charset="0"/>
              </a:rPr>
              <a:t>Tu</a:t>
            </a:r>
            <a:r>
              <a:rPr lang="en-US" dirty="0" smtClean="0">
                <a:latin typeface="Baskerville Old Face" panose="02020602080505020303" pitchFamily="18" charset="0"/>
              </a:rPr>
              <a:t> </a:t>
            </a:r>
            <a:r>
              <a:rPr lang="en-US" dirty="0" err="1" smtClean="0">
                <a:latin typeface="Baskerville Old Face" panose="02020602080505020303" pitchFamily="18" charset="0"/>
              </a:rPr>
              <a:t>B'Shvat</a:t>
            </a:r>
            <a:r>
              <a:rPr lang="en-US" dirty="0" smtClean="0">
                <a:latin typeface="Baskerville Old Face" panose="02020602080505020303" pitchFamily="18" charset="0"/>
              </a:rPr>
              <a:t> is the New Year of the Trees, and involves planting trees and celebrating their importance.  It is celebrated when the almond trees blossom in Israel.</a:t>
            </a:r>
            <a:endParaRPr lang="en-US" dirty="0">
              <a:latin typeface="Baskerville Old Face" panose="02020602080505020303" pitchFamily="18" charset="0"/>
            </a:endParaRPr>
          </a:p>
        </p:txBody>
      </p:sp>
    </p:spTree>
    <p:extLst>
      <p:ext uri="{BB962C8B-B14F-4D97-AF65-F5344CB8AC3E}">
        <p14:creationId xmlns:p14="http://schemas.microsoft.com/office/powerpoint/2010/main" val="1034850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2294" y="4495800"/>
            <a:ext cx="8879305" cy="2308324"/>
          </a:xfrm>
          <a:prstGeom prst="rect">
            <a:avLst/>
          </a:prstGeom>
          <a:ln w="28575">
            <a:solidFill>
              <a:schemeClr val="tx1"/>
            </a:solidFill>
          </a:ln>
        </p:spPr>
        <p:txBody>
          <a:bodyPr wrap="square">
            <a:spAutoFit/>
          </a:bodyPr>
          <a:lstStyle/>
          <a:p>
            <a:r>
              <a:rPr lang="en-US" dirty="0" smtClean="0">
                <a:latin typeface="Baskerville Old Face" panose="02020602080505020303" pitchFamily="18" charset="0"/>
              </a:rPr>
              <a:t>One of the most important customs of this festival is to eat those fruits for which ancient Israel was famed, as in the verse: </a:t>
            </a:r>
          </a:p>
          <a:p>
            <a:r>
              <a:rPr lang="en-US" dirty="0" smtClean="0">
                <a:latin typeface="Baskerville Old Face" panose="02020602080505020303" pitchFamily="18" charset="0"/>
              </a:rPr>
              <a:t>"For the Lord G-d will lead you into the good land, a land flowing with waters... A land of wheat and barley and vine, of fig and pomegranate, the land of the olive and honey".</a:t>
            </a:r>
          </a:p>
          <a:p>
            <a:r>
              <a:rPr lang="en-US" dirty="0" smtClean="0">
                <a:latin typeface="Baskerville Old Face" panose="02020602080505020303" pitchFamily="18" charset="0"/>
              </a:rPr>
              <a:t>(</a:t>
            </a:r>
            <a:r>
              <a:rPr lang="en-US" dirty="0" err="1" smtClean="0">
                <a:latin typeface="Baskerville Old Face" panose="02020602080505020303" pitchFamily="18" charset="0"/>
              </a:rPr>
              <a:t>Dvarim</a:t>
            </a:r>
            <a:r>
              <a:rPr lang="en-US" dirty="0" smtClean="0">
                <a:latin typeface="Baskerville Old Face" panose="02020602080505020303" pitchFamily="18" charset="0"/>
              </a:rPr>
              <a:t> 8; 7-8). </a:t>
            </a:r>
          </a:p>
          <a:p>
            <a:r>
              <a:rPr lang="en-US" dirty="0" smtClean="0">
                <a:latin typeface="Baskerville Old Face" panose="02020602080505020303" pitchFamily="18" charset="0"/>
              </a:rPr>
              <a:t>The first fruits of these species were once brought as an offering to the priests in the Temple. Below are the seven species which became the symbol of the land of Israel:</a:t>
            </a:r>
          </a:p>
          <a:p>
            <a:r>
              <a:rPr lang="en-US" dirty="0" smtClean="0">
                <a:latin typeface="Baskerville Old Face" panose="02020602080505020303" pitchFamily="18" charset="0"/>
              </a:rPr>
              <a:t>wheat, barley, a cluster of grapes, figs, the pomegranate, the olive tree and date palm. </a:t>
            </a:r>
          </a:p>
        </p:txBody>
      </p:sp>
      <p:sp>
        <p:nvSpPr>
          <p:cNvPr id="7" name="Rectangle 6"/>
          <p:cNvSpPr/>
          <p:nvPr/>
        </p:nvSpPr>
        <p:spPr>
          <a:xfrm>
            <a:off x="152400" y="76200"/>
            <a:ext cx="8985183" cy="2031325"/>
          </a:xfrm>
          <a:prstGeom prst="rect">
            <a:avLst/>
          </a:prstGeom>
          <a:ln w="28575">
            <a:solidFill>
              <a:schemeClr val="tx1"/>
            </a:solidFill>
          </a:ln>
        </p:spPr>
        <p:txBody>
          <a:bodyPr wrap="square">
            <a:spAutoFit/>
          </a:bodyPr>
          <a:lstStyle/>
          <a:p>
            <a:r>
              <a:rPr lang="en-US" dirty="0" smtClean="0">
                <a:latin typeface="Baskerville Old Face" panose="02020602080505020303" pitchFamily="18" charset="0"/>
              </a:rPr>
              <a:t>But for Israel, for the foreseeable future, </a:t>
            </a:r>
            <a:r>
              <a:rPr lang="en-US" dirty="0" err="1" smtClean="0">
                <a:latin typeface="Baskerville Old Face" panose="02020602080505020303" pitchFamily="18" charset="0"/>
              </a:rPr>
              <a:t>Kushnir</a:t>
            </a:r>
            <a:r>
              <a:rPr lang="en-US" dirty="0" smtClean="0">
                <a:latin typeface="Baskerville Old Face" panose="02020602080505020303" pitchFamily="18" charset="0"/>
              </a:rPr>
              <a:t> says, the water crisis is over. And not because this happens to have been one of the wettest winters in years. Rather, he says, an insistent refusal to let the country be constrained by insufficient natural water sources — a refusal that dates back to David Ben-Gurion’s decision to build the National Water Carrier in the 1950s, the most significant infrastructure investment of Israel’s early years — led Israel first into large-scale water recycling, and over the past decade into major desalination projects. The result, as of early 2013, is that the Water Authority feels it can say with confidence that Israel has beaten the drought.</a:t>
            </a:r>
          </a:p>
        </p:txBody>
      </p:sp>
      <p:sp>
        <p:nvSpPr>
          <p:cNvPr id="8" name="Rectangle 7"/>
          <p:cNvSpPr/>
          <p:nvPr/>
        </p:nvSpPr>
        <p:spPr>
          <a:xfrm>
            <a:off x="20053" y="2572111"/>
            <a:ext cx="8839200" cy="923330"/>
          </a:xfrm>
          <a:prstGeom prst="rect">
            <a:avLst/>
          </a:prstGeom>
          <a:ln w="28575">
            <a:solidFill>
              <a:schemeClr val="tx1"/>
            </a:solidFill>
          </a:ln>
        </p:spPr>
        <p:txBody>
          <a:bodyPr wrap="square">
            <a:spAutoFit/>
          </a:bodyPr>
          <a:lstStyle/>
          <a:p>
            <a:r>
              <a:rPr lang="en-US" dirty="0" smtClean="0">
                <a:latin typeface="Baskerville Old Face" panose="02020602080505020303" pitchFamily="18" charset="0"/>
              </a:rPr>
              <a:t>The Jewish National Fund (abbreviated as JNF, and sometimes KKL) was founded in 1901 to buy and develop land in Ottoman Palestine (later British Mandate for Palestine, and subsequently Israel and the Palestinian territories) for Jewish settlement</a:t>
            </a:r>
            <a:endParaRPr lang="en-US" dirty="0">
              <a:latin typeface="Baskerville Old Face" panose="02020602080505020303" pitchFamily="18" charset="0"/>
            </a:endParaRPr>
          </a:p>
        </p:txBody>
      </p:sp>
    </p:spTree>
    <p:extLst>
      <p:ext uri="{BB962C8B-B14F-4D97-AF65-F5344CB8AC3E}">
        <p14:creationId xmlns:p14="http://schemas.microsoft.com/office/powerpoint/2010/main" val="1779379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71718542"/>
              </p:ext>
            </p:extLst>
          </p:nvPr>
        </p:nvGraphicFramePr>
        <p:xfrm>
          <a:off x="0" y="0"/>
          <a:ext cx="4038600" cy="3276600"/>
        </p:xfrm>
        <a:graphic>
          <a:graphicData uri="http://schemas.openxmlformats.org/drawingml/2006/table">
            <a:tbl>
              <a:tblPr rtl="1" firstRow="1" bandRow="1">
                <a:tableStyleId>{5940675A-B579-460E-94D1-54222C63F5DA}</a:tableStyleId>
              </a:tblPr>
              <a:tblGrid>
                <a:gridCol w="807720"/>
                <a:gridCol w="807720"/>
                <a:gridCol w="807720"/>
                <a:gridCol w="807720"/>
                <a:gridCol w="807720"/>
              </a:tblGrid>
              <a:tr h="655320">
                <a:tc>
                  <a:txBody>
                    <a:bodyPr/>
                    <a:lstStyle/>
                    <a:p>
                      <a:pPr algn="ctr"/>
                      <a:r>
                        <a:rPr lang="he-IL" sz="1400" dirty="0" smtClean="0"/>
                        <a:t>1</a:t>
                      </a:r>
                      <a:endParaRPr lang="en-US" sz="1400" dirty="0"/>
                    </a:p>
                  </a:txBody>
                  <a:tcPr anchor="ctr"/>
                </a:tc>
                <a:tc>
                  <a:txBody>
                    <a:bodyPr/>
                    <a:lstStyle/>
                    <a:p>
                      <a:pPr algn="ctr"/>
                      <a:r>
                        <a:rPr lang="he-IL" sz="1400" dirty="0" smtClean="0"/>
                        <a:t>2</a:t>
                      </a:r>
                      <a:endParaRPr lang="en-US" sz="1400" dirty="0"/>
                    </a:p>
                  </a:txBody>
                  <a:tcPr anchor="ctr"/>
                </a:tc>
                <a:tc>
                  <a:txBody>
                    <a:bodyPr/>
                    <a:lstStyle/>
                    <a:p>
                      <a:pPr algn="ctr"/>
                      <a:r>
                        <a:rPr lang="he-IL" sz="1400" dirty="0" smtClean="0"/>
                        <a:t>3</a:t>
                      </a:r>
                      <a:endParaRPr lang="en-US" sz="1400" dirty="0"/>
                    </a:p>
                  </a:txBody>
                  <a:tcPr anchor="ctr"/>
                </a:tc>
                <a:tc>
                  <a:txBody>
                    <a:bodyPr/>
                    <a:lstStyle/>
                    <a:p>
                      <a:pPr algn="ctr"/>
                      <a:r>
                        <a:rPr lang="he-IL" sz="1400" dirty="0" smtClean="0"/>
                        <a:t>4</a:t>
                      </a:r>
                      <a:endParaRPr lang="en-US" sz="1400" dirty="0"/>
                    </a:p>
                  </a:txBody>
                  <a:tcPr anchor="ctr"/>
                </a:tc>
                <a:tc>
                  <a:txBody>
                    <a:bodyPr/>
                    <a:lstStyle/>
                    <a:p>
                      <a:pPr algn="ctr"/>
                      <a:r>
                        <a:rPr lang="he-IL" sz="1400" dirty="0" smtClean="0"/>
                        <a:t>5</a:t>
                      </a:r>
                      <a:endParaRPr lang="en-US" sz="1400" dirty="0"/>
                    </a:p>
                  </a:txBody>
                  <a:tcPr anchor="ctr"/>
                </a:tc>
              </a:tr>
              <a:tr h="655320">
                <a:tc>
                  <a:txBody>
                    <a:bodyPr/>
                    <a:lstStyle/>
                    <a:p>
                      <a:pPr algn="ctr"/>
                      <a:r>
                        <a:rPr lang="he-IL" sz="1400" dirty="0" smtClean="0"/>
                        <a:t>6</a:t>
                      </a:r>
                      <a:endParaRPr lang="en-US" sz="1400" dirty="0"/>
                    </a:p>
                  </a:txBody>
                  <a:tcPr anchor="ctr"/>
                </a:tc>
                <a:tc>
                  <a:txBody>
                    <a:bodyPr/>
                    <a:lstStyle/>
                    <a:p>
                      <a:pPr algn="ctr"/>
                      <a:r>
                        <a:rPr lang="he-IL" sz="1400" dirty="0" smtClean="0"/>
                        <a:t>7</a:t>
                      </a:r>
                      <a:endParaRPr lang="en-US" sz="1400" dirty="0"/>
                    </a:p>
                  </a:txBody>
                  <a:tcPr anchor="ctr"/>
                </a:tc>
                <a:tc>
                  <a:txBody>
                    <a:bodyPr/>
                    <a:lstStyle/>
                    <a:p>
                      <a:pPr algn="ctr"/>
                      <a:r>
                        <a:rPr lang="he-IL" sz="1400" dirty="0" smtClean="0"/>
                        <a:t>8</a:t>
                      </a:r>
                      <a:endParaRPr lang="en-US" sz="1400" dirty="0"/>
                    </a:p>
                  </a:txBody>
                  <a:tcPr anchor="ctr"/>
                </a:tc>
                <a:tc>
                  <a:txBody>
                    <a:bodyPr/>
                    <a:lstStyle/>
                    <a:p>
                      <a:pPr algn="ctr"/>
                      <a:r>
                        <a:rPr lang="he-IL" sz="1400" dirty="0" smtClean="0"/>
                        <a:t>9</a:t>
                      </a:r>
                      <a:endParaRPr lang="en-US" sz="1400" dirty="0"/>
                    </a:p>
                  </a:txBody>
                  <a:tcPr anchor="ctr"/>
                </a:tc>
                <a:tc>
                  <a:txBody>
                    <a:bodyPr/>
                    <a:lstStyle/>
                    <a:p>
                      <a:pPr algn="ctr"/>
                      <a:r>
                        <a:rPr lang="he-IL" sz="1400" dirty="0" smtClean="0"/>
                        <a:t>10</a:t>
                      </a:r>
                      <a:endParaRPr lang="en-US" sz="1400" dirty="0"/>
                    </a:p>
                  </a:txBody>
                  <a:tcPr anchor="ctr"/>
                </a:tc>
              </a:tr>
              <a:tr h="655320">
                <a:tc>
                  <a:txBody>
                    <a:bodyPr/>
                    <a:lstStyle/>
                    <a:p>
                      <a:pPr algn="ctr"/>
                      <a:r>
                        <a:rPr lang="he-IL" sz="1400" dirty="0" smtClean="0"/>
                        <a:t>11</a:t>
                      </a:r>
                      <a:endParaRPr lang="en-US" sz="1400" dirty="0"/>
                    </a:p>
                  </a:txBody>
                  <a:tcPr anchor="ctr"/>
                </a:tc>
                <a:tc>
                  <a:txBody>
                    <a:bodyPr/>
                    <a:lstStyle/>
                    <a:p>
                      <a:pPr algn="ctr"/>
                      <a:r>
                        <a:rPr lang="he-IL" sz="1400" dirty="0" smtClean="0"/>
                        <a:t>12</a:t>
                      </a:r>
                      <a:endParaRPr lang="en-US" sz="1400" dirty="0"/>
                    </a:p>
                  </a:txBody>
                  <a:tcPr anchor="ctr"/>
                </a:tc>
                <a:tc>
                  <a:txBody>
                    <a:bodyPr/>
                    <a:lstStyle/>
                    <a:p>
                      <a:pPr algn="ctr"/>
                      <a:r>
                        <a:rPr lang="he-IL" sz="1400" dirty="0" smtClean="0"/>
                        <a:t>13</a:t>
                      </a:r>
                      <a:endParaRPr lang="en-US" sz="1400" dirty="0"/>
                    </a:p>
                  </a:txBody>
                  <a:tcPr anchor="ctr"/>
                </a:tc>
                <a:tc>
                  <a:txBody>
                    <a:bodyPr/>
                    <a:lstStyle/>
                    <a:p>
                      <a:pPr algn="ctr"/>
                      <a:r>
                        <a:rPr lang="he-IL" sz="1400" dirty="0" smtClean="0"/>
                        <a:t>14</a:t>
                      </a:r>
                      <a:endParaRPr lang="en-US" sz="1400" dirty="0"/>
                    </a:p>
                  </a:txBody>
                  <a:tcPr anchor="ctr"/>
                </a:tc>
                <a:tc>
                  <a:txBody>
                    <a:bodyPr/>
                    <a:lstStyle/>
                    <a:p>
                      <a:pPr algn="ctr"/>
                      <a:r>
                        <a:rPr lang="he-IL" sz="1400" dirty="0" smtClean="0"/>
                        <a:t>15</a:t>
                      </a:r>
                      <a:endParaRPr lang="en-US" sz="1400" dirty="0"/>
                    </a:p>
                  </a:txBody>
                  <a:tcPr anchor="ctr"/>
                </a:tc>
              </a:tr>
              <a:tr h="655320">
                <a:tc>
                  <a:txBody>
                    <a:bodyPr/>
                    <a:lstStyle/>
                    <a:p>
                      <a:pPr algn="ctr"/>
                      <a:r>
                        <a:rPr lang="he-IL" sz="1400" dirty="0" smtClean="0"/>
                        <a:t>16</a:t>
                      </a:r>
                      <a:endParaRPr lang="en-US" sz="1400" dirty="0"/>
                    </a:p>
                  </a:txBody>
                  <a:tcPr anchor="ctr"/>
                </a:tc>
                <a:tc>
                  <a:txBody>
                    <a:bodyPr/>
                    <a:lstStyle/>
                    <a:p>
                      <a:pPr algn="ctr"/>
                      <a:r>
                        <a:rPr lang="he-IL" sz="1400" dirty="0" smtClean="0"/>
                        <a:t>17</a:t>
                      </a:r>
                      <a:endParaRPr lang="en-US" sz="1400" dirty="0"/>
                    </a:p>
                  </a:txBody>
                  <a:tcPr anchor="ctr"/>
                </a:tc>
                <a:tc>
                  <a:txBody>
                    <a:bodyPr/>
                    <a:lstStyle/>
                    <a:p>
                      <a:pPr algn="ctr"/>
                      <a:r>
                        <a:rPr lang="he-IL" sz="1400" dirty="0" smtClean="0"/>
                        <a:t>18</a:t>
                      </a:r>
                      <a:endParaRPr lang="en-US" sz="1400" dirty="0"/>
                    </a:p>
                  </a:txBody>
                  <a:tcPr anchor="ctr"/>
                </a:tc>
                <a:tc>
                  <a:txBody>
                    <a:bodyPr/>
                    <a:lstStyle/>
                    <a:p>
                      <a:pPr algn="ctr"/>
                      <a:r>
                        <a:rPr lang="he-IL" sz="1400" dirty="0" smtClean="0"/>
                        <a:t>19</a:t>
                      </a:r>
                      <a:endParaRPr lang="en-US" sz="1400" dirty="0"/>
                    </a:p>
                  </a:txBody>
                  <a:tcPr anchor="ctr"/>
                </a:tc>
                <a:tc>
                  <a:txBody>
                    <a:bodyPr/>
                    <a:lstStyle/>
                    <a:p>
                      <a:pPr algn="ctr"/>
                      <a:r>
                        <a:rPr lang="he-IL" sz="1400" dirty="0" smtClean="0"/>
                        <a:t>20</a:t>
                      </a:r>
                      <a:endParaRPr lang="en-US" sz="1400" dirty="0"/>
                    </a:p>
                  </a:txBody>
                  <a:tcPr anchor="ctr"/>
                </a:tc>
              </a:tr>
              <a:tr h="655320">
                <a:tc>
                  <a:txBody>
                    <a:bodyPr/>
                    <a:lstStyle/>
                    <a:p>
                      <a:pPr algn="ctr"/>
                      <a:r>
                        <a:rPr lang="he-IL" sz="1400" dirty="0" smtClean="0"/>
                        <a:t>21</a:t>
                      </a:r>
                      <a:endParaRPr lang="en-US" sz="1400" dirty="0"/>
                    </a:p>
                  </a:txBody>
                  <a:tcPr anchor="ctr"/>
                </a:tc>
                <a:tc>
                  <a:txBody>
                    <a:bodyPr/>
                    <a:lstStyle/>
                    <a:p>
                      <a:pPr algn="ctr"/>
                      <a:r>
                        <a:rPr lang="he-IL" sz="1400" dirty="0" smtClean="0"/>
                        <a:t>22</a:t>
                      </a:r>
                      <a:endParaRPr lang="en-US" sz="1400" dirty="0"/>
                    </a:p>
                  </a:txBody>
                  <a:tcPr anchor="ctr"/>
                </a:tc>
                <a:tc>
                  <a:txBody>
                    <a:bodyPr/>
                    <a:lstStyle/>
                    <a:p>
                      <a:pPr algn="ctr"/>
                      <a:r>
                        <a:rPr lang="he-IL" sz="1400" dirty="0" smtClean="0"/>
                        <a:t>23</a:t>
                      </a:r>
                      <a:endParaRPr lang="en-US" sz="1400" dirty="0"/>
                    </a:p>
                  </a:txBody>
                  <a:tcPr anchor="ctr"/>
                </a:tc>
                <a:tc>
                  <a:txBody>
                    <a:bodyPr/>
                    <a:lstStyle/>
                    <a:p>
                      <a:pPr algn="ctr"/>
                      <a:r>
                        <a:rPr lang="he-IL" sz="1400" dirty="0" smtClean="0"/>
                        <a:t>24</a:t>
                      </a:r>
                      <a:endParaRPr lang="en-US" sz="1400" dirty="0"/>
                    </a:p>
                  </a:txBody>
                  <a:tcPr anchor="ctr"/>
                </a:tc>
                <a:tc>
                  <a:txBody>
                    <a:bodyPr/>
                    <a:lstStyle/>
                    <a:p>
                      <a:pPr algn="ctr"/>
                      <a:r>
                        <a:rPr lang="he-IL" sz="1400" dirty="0" smtClean="0"/>
                        <a:t>25</a:t>
                      </a:r>
                      <a:endParaRPr lang="en-US" sz="1400" dirty="0"/>
                    </a:p>
                  </a:txBody>
                  <a:tcPr anchor="ct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115503491"/>
              </p:ext>
            </p:extLst>
          </p:nvPr>
        </p:nvGraphicFramePr>
        <p:xfrm>
          <a:off x="5099785" y="-16042"/>
          <a:ext cx="4038600" cy="3276600"/>
        </p:xfrm>
        <a:graphic>
          <a:graphicData uri="http://schemas.openxmlformats.org/drawingml/2006/table">
            <a:tbl>
              <a:tblPr rtl="1" firstRow="1" bandRow="1">
                <a:tableStyleId>{5940675A-B579-460E-94D1-54222C63F5DA}</a:tableStyleId>
              </a:tblPr>
              <a:tblGrid>
                <a:gridCol w="807720"/>
                <a:gridCol w="807720"/>
                <a:gridCol w="807720"/>
                <a:gridCol w="807720"/>
                <a:gridCol w="807720"/>
              </a:tblGrid>
              <a:tr h="655320">
                <a:tc>
                  <a:txBody>
                    <a:bodyPr/>
                    <a:lstStyle/>
                    <a:p>
                      <a:pPr algn="ctr"/>
                      <a:r>
                        <a:rPr lang="he-IL" sz="1400" dirty="0" smtClean="0"/>
                        <a:t>1</a:t>
                      </a:r>
                      <a:endParaRPr lang="en-US" sz="1400" dirty="0"/>
                    </a:p>
                  </a:txBody>
                  <a:tcPr anchor="ctr"/>
                </a:tc>
                <a:tc>
                  <a:txBody>
                    <a:bodyPr/>
                    <a:lstStyle/>
                    <a:p>
                      <a:pPr algn="ctr"/>
                      <a:r>
                        <a:rPr lang="he-IL" sz="1400" dirty="0" smtClean="0"/>
                        <a:t>2</a:t>
                      </a:r>
                      <a:endParaRPr lang="en-US" sz="1400" dirty="0"/>
                    </a:p>
                  </a:txBody>
                  <a:tcPr anchor="ctr"/>
                </a:tc>
                <a:tc>
                  <a:txBody>
                    <a:bodyPr/>
                    <a:lstStyle/>
                    <a:p>
                      <a:pPr algn="ctr"/>
                      <a:r>
                        <a:rPr lang="he-IL" sz="1400" dirty="0" smtClean="0"/>
                        <a:t>3</a:t>
                      </a:r>
                      <a:endParaRPr lang="en-US" sz="1400" dirty="0"/>
                    </a:p>
                  </a:txBody>
                  <a:tcPr anchor="ctr"/>
                </a:tc>
                <a:tc>
                  <a:txBody>
                    <a:bodyPr/>
                    <a:lstStyle/>
                    <a:p>
                      <a:pPr algn="ctr"/>
                      <a:r>
                        <a:rPr lang="he-IL" sz="1400" dirty="0" smtClean="0"/>
                        <a:t>4</a:t>
                      </a:r>
                      <a:endParaRPr lang="en-US" sz="1400" dirty="0"/>
                    </a:p>
                  </a:txBody>
                  <a:tcPr anchor="ctr"/>
                </a:tc>
                <a:tc>
                  <a:txBody>
                    <a:bodyPr/>
                    <a:lstStyle/>
                    <a:p>
                      <a:pPr algn="ctr"/>
                      <a:r>
                        <a:rPr lang="he-IL" sz="1400" dirty="0" smtClean="0"/>
                        <a:t>5</a:t>
                      </a:r>
                      <a:endParaRPr lang="en-US" sz="1400" dirty="0"/>
                    </a:p>
                  </a:txBody>
                  <a:tcPr anchor="ctr"/>
                </a:tc>
              </a:tr>
              <a:tr h="655320">
                <a:tc>
                  <a:txBody>
                    <a:bodyPr/>
                    <a:lstStyle/>
                    <a:p>
                      <a:pPr algn="ctr"/>
                      <a:r>
                        <a:rPr lang="he-IL" sz="1400" dirty="0" smtClean="0"/>
                        <a:t>6</a:t>
                      </a:r>
                      <a:endParaRPr lang="en-US" sz="1400" dirty="0"/>
                    </a:p>
                  </a:txBody>
                  <a:tcPr anchor="ctr"/>
                </a:tc>
                <a:tc>
                  <a:txBody>
                    <a:bodyPr/>
                    <a:lstStyle/>
                    <a:p>
                      <a:pPr algn="ctr"/>
                      <a:r>
                        <a:rPr lang="he-IL" sz="1400" dirty="0" smtClean="0"/>
                        <a:t>7</a:t>
                      </a:r>
                      <a:endParaRPr lang="en-US" sz="1400" dirty="0"/>
                    </a:p>
                  </a:txBody>
                  <a:tcPr anchor="ctr"/>
                </a:tc>
                <a:tc>
                  <a:txBody>
                    <a:bodyPr/>
                    <a:lstStyle/>
                    <a:p>
                      <a:pPr algn="ctr"/>
                      <a:r>
                        <a:rPr lang="he-IL" sz="1400" dirty="0" smtClean="0"/>
                        <a:t>8</a:t>
                      </a:r>
                      <a:endParaRPr lang="en-US" sz="1400" dirty="0"/>
                    </a:p>
                  </a:txBody>
                  <a:tcPr anchor="ctr"/>
                </a:tc>
                <a:tc>
                  <a:txBody>
                    <a:bodyPr/>
                    <a:lstStyle/>
                    <a:p>
                      <a:pPr algn="ctr"/>
                      <a:r>
                        <a:rPr lang="he-IL" sz="1400" dirty="0" smtClean="0"/>
                        <a:t>9</a:t>
                      </a:r>
                      <a:endParaRPr lang="en-US" sz="1400" dirty="0"/>
                    </a:p>
                  </a:txBody>
                  <a:tcPr anchor="ctr"/>
                </a:tc>
                <a:tc>
                  <a:txBody>
                    <a:bodyPr/>
                    <a:lstStyle/>
                    <a:p>
                      <a:pPr algn="ctr"/>
                      <a:r>
                        <a:rPr lang="he-IL" sz="1400" dirty="0" smtClean="0"/>
                        <a:t>10</a:t>
                      </a:r>
                      <a:endParaRPr lang="en-US" sz="1400" dirty="0"/>
                    </a:p>
                  </a:txBody>
                  <a:tcPr anchor="ctr"/>
                </a:tc>
              </a:tr>
              <a:tr h="655320">
                <a:tc>
                  <a:txBody>
                    <a:bodyPr/>
                    <a:lstStyle/>
                    <a:p>
                      <a:pPr algn="ctr"/>
                      <a:r>
                        <a:rPr lang="he-IL" sz="1400" dirty="0" smtClean="0"/>
                        <a:t>11</a:t>
                      </a:r>
                      <a:endParaRPr lang="en-US" sz="1400" dirty="0"/>
                    </a:p>
                  </a:txBody>
                  <a:tcPr anchor="ctr"/>
                </a:tc>
                <a:tc>
                  <a:txBody>
                    <a:bodyPr/>
                    <a:lstStyle/>
                    <a:p>
                      <a:pPr algn="ctr"/>
                      <a:r>
                        <a:rPr lang="he-IL" sz="1400" dirty="0" smtClean="0"/>
                        <a:t>12</a:t>
                      </a:r>
                      <a:endParaRPr lang="en-US" sz="1400" dirty="0"/>
                    </a:p>
                  </a:txBody>
                  <a:tcPr anchor="ctr"/>
                </a:tc>
                <a:tc>
                  <a:txBody>
                    <a:bodyPr/>
                    <a:lstStyle/>
                    <a:p>
                      <a:pPr algn="ctr"/>
                      <a:r>
                        <a:rPr lang="he-IL" sz="1400" dirty="0" smtClean="0"/>
                        <a:t>13</a:t>
                      </a:r>
                      <a:endParaRPr lang="en-US" sz="1400" dirty="0"/>
                    </a:p>
                  </a:txBody>
                  <a:tcPr anchor="ctr"/>
                </a:tc>
                <a:tc>
                  <a:txBody>
                    <a:bodyPr/>
                    <a:lstStyle/>
                    <a:p>
                      <a:pPr algn="ctr"/>
                      <a:r>
                        <a:rPr lang="he-IL" sz="1400" dirty="0" smtClean="0"/>
                        <a:t>14</a:t>
                      </a:r>
                      <a:endParaRPr lang="en-US" sz="1400" dirty="0"/>
                    </a:p>
                  </a:txBody>
                  <a:tcPr anchor="ctr"/>
                </a:tc>
                <a:tc>
                  <a:txBody>
                    <a:bodyPr/>
                    <a:lstStyle/>
                    <a:p>
                      <a:pPr algn="ctr"/>
                      <a:r>
                        <a:rPr lang="he-IL" sz="1400" dirty="0" smtClean="0"/>
                        <a:t>15</a:t>
                      </a:r>
                      <a:endParaRPr lang="en-US" sz="1400" dirty="0"/>
                    </a:p>
                  </a:txBody>
                  <a:tcPr anchor="ctr"/>
                </a:tc>
              </a:tr>
              <a:tr h="655320">
                <a:tc>
                  <a:txBody>
                    <a:bodyPr/>
                    <a:lstStyle/>
                    <a:p>
                      <a:pPr algn="ctr"/>
                      <a:r>
                        <a:rPr lang="he-IL" sz="1400" dirty="0" smtClean="0"/>
                        <a:t>16</a:t>
                      </a:r>
                      <a:endParaRPr lang="en-US" sz="1400" dirty="0"/>
                    </a:p>
                  </a:txBody>
                  <a:tcPr anchor="ctr"/>
                </a:tc>
                <a:tc>
                  <a:txBody>
                    <a:bodyPr/>
                    <a:lstStyle/>
                    <a:p>
                      <a:pPr algn="ctr"/>
                      <a:r>
                        <a:rPr lang="he-IL" sz="1400" dirty="0" smtClean="0"/>
                        <a:t>17</a:t>
                      </a:r>
                      <a:endParaRPr lang="en-US" sz="1400" dirty="0"/>
                    </a:p>
                  </a:txBody>
                  <a:tcPr anchor="ctr"/>
                </a:tc>
                <a:tc>
                  <a:txBody>
                    <a:bodyPr/>
                    <a:lstStyle/>
                    <a:p>
                      <a:pPr algn="ctr"/>
                      <a:r>
                        <a:rPr lang="he-IL" sz="1400" dirty="0" smtClean="0"/>
                        <a:t>18</a:t>
                      </a:r>
                      <a:endParaRPr lang="en-US" sz="1400" dirty="0"/>
                    </a:p>
                  </a:txBody>
                  <a:tcPr anchor="ctr"/>
                </a:tc>
                <a:tc>
                  <a:txBody>
                    <a:bodyPr/>
                    <a:lstStyle/>
                    <a:p>
                      <a:pPr algn="ctr"/>
                      <a:r>
                        <a:rPr lang="he-IL" sz="1400" dirty="0" smtClean="0"/>
                        <a:t>19</a:t>
                      </a:r>
                      <a:endParaRPr lang="en-US" sz="1400" dirty="0"/>
                    </a:p>
                  </a:txBody>
                  <a:tcPr anchor="ctr"/>
                </a:tc>
                <a:tc>
                  <a:txBody>
                    <a:bodyPr/>
                    <a:lstStyle/>
                    <a:p>
                      <a:pPr algn="ctr"/>
                      <a:r>
                        <a:rPr lang="he-IL" sz="1400" dirty="0" smtClean="0"/>
                        <a:t>20</a:t>
                      </a:r>
                      <a:endParaRPr lang="en-US" sz="1400" dirty="0"/>
                    </a:p>
                  </a:txBody>
                  <a:tcPr anchor="ctr"/>
                </a:tc>
              </a:tr>
              <a:tr h="655320">
                <a:tc>
                  <a:txBody>
                    <a:bodyPr/>
                    <a:lstStyle/>
                    <a:p>
                      <a:pPr algn="ctr"/>
                      <a:r>
                        <a:rPr lang="he-IL" sz="1400" dirty="0" smtClean="0"/>
                        <a:t>21</a:t>
                      </a:r>
                      <a:endParaRPr lang="en-US" sz="1400" dirty="0"/>
                    </a:p>
                  </a:txBody>
                  <a:tcPr anchor="ctr"/>
                </a:tc>
                <a:tc>
                  <a:txBody>
                    <a:bodyPr/>
                    <a:lstStyle/>
                    <a:p>
                      <a:pPr algn="ctr"/>
                      <a:r>
                        <a:rPr lang="he-IL" sz="1400" dirty="0" smtClean="0"/>
                        <a:t>22</a:t>
                      </a:r>
                      <a:endParaRPr lang="en-US" sz="1400" dirty="0"/>
                    </a:p>
                  </a:txBody>
                  <a:tcPr anchor="ctr"/>
                </a:tc>
                <a:tc>
                  <a:txBody>
                    <a:bodyPr/>
                    <a:lstStyle/>
                    <a:p>
                      <a:pPr algn="ctr"/>
                      <a:r>
                        <a:rPr lang="he-IL" sz="1400" dirty="0" smtClean="0"/>
                        <a:t>23</a:t>
                      </a:r>
                      <a:endParaRPr lang="en-US" sz="1400" dirty="0"/>
                    </a:p>
                  </a:txBody>
                  <a:tcPr anchor="ctr"/>
                </a:tc>
                <a:tc>
                  <a:txBody>
                    <a:bodyPr/>
                    <a:lstStyle/>
                    <a:p>
                      <a:pPr algn="ctr"/>
                      <a:r>
                        <a:rPr lang="he-IL" sz="1400" dirty="0" smtClean="0"/>
                        <a:t>24</a:t>
                      </a:r>
                      <a:endParaRPr lang="en-US" sz="1400" dirty="0"/>
                    </a:p>
                  </a:txBody>
                  <a:tcPr anchor="ctr"/>
                </a:tc>
                <a:tc>
                  <a:txBody>
                    <a:bodyPr/>
                    <a:lstStyle/>
                    <a:p>
                      <a:pPr algn="ctr"/>
                      <a:r>
                        <a:rPr lang="he-IL" sz="1400" dirty="0" smtClean="0"/>
                        <a:t>25</a:t>
                      </a:r>
                      <a:endParaRPr lang="en-US" sz="1400" dirty="0"/>
                    </a:p>
                  </a:txBody>
                  <a:tcPr anchor="ct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811960885"/>
              </p:ext>
            </p:extLst>
          </p:nvPr>
        </p:nvGraphicFramePr>
        <p:xfrm>
          <a:off x="5102942" y="3593690"/>
          <a:ext cx="4038600" cy="3276600"/>
        </p:xfrm>
        <a:graphic>
          <a:graphicData uri="http://schemas.openxmlformats.org/drawingml/2006/table">
            <a:tbl>
              <a:tblPr rtl="1" firstRow="1" bandRow="1">
                <a:tableStyleId>{5940675A-B579-460E-94D1-54222C63F5DA}</a:tableStyleId>
              </a:tblPr>
              <a:tblGrid>
                <a:gridCol w="807720"/>
                <a:gridCol w="807720"/>
                <a:gridCol w="807720"/>
                <a:gridCol w="807720"/>
                <a:gridCol w="807720"/>
              </a:tblGrid>
              <a:tr h="655320">
                <a:tc>
                  <a:txBody>
                    <a:bodyPr/>
                    <a:lstStyle/>
                    <a:p>
                      <a:pPr algn="ctr"/>
                      <a:r>
                        <a:rPr lang="he-IL" sz="1400" dirty="0" smtClean="0"/>
                        <a:t>1</a:t>
                      </a:r>
                      <a:endParaRPr lang="en-US" sz="1400" dirty="0"/>
                    </a:p>
                  </a:txBody>
                  <a:tcPr anchor="ctr"/>
                </a:tc>
                <a:tc>
                  <a:txBody>
                    <a:bodyPr/>
                    <a:lstStyle/>
                    <a:p>
                      <a:pPr algn="ctr"/>
                      <a:r>
                        <a:rPr lang="he-IL" sz="1400" dirty="0" smtClean="0"/>
                        <a:t>2</a:t>
                      </a:r>
                      <a:endParaRPr lang="en-US" sz="1400" dirty="0"/>
                    </a:p>
                  </a:txBody>
                  <a:tcPr anchor="ctr"/>
                </a:tc>
                <a:tc>
                  <a:txBody>
                    <a:bodyPr/>
                    <a:lstStyle/>
                    <a:p>
                      <a:pPr algn="ctr"/>
                      <a:r>
                        <a:rPr lang="he-IL" sz="1400" dirty="0" smtClean="0"/>
                        <a:t>3</a:t>
                      </a:r>
                      <a:endParaRPr lang="en-US" sz="1400" dirty="0"/>
                    </a:p>
                  </a:txBody>
                  <a:tcPr anchor="ctr"/>
                </a:tc>
                <a:tc>
                  <a:txBody>
                    <a:bodyPr/>
                    <a:lstStyle/>
                    <a:p>
                      <a:pPr algn="ctr"/>
                      <a:r>
                        <a:rPr lang="he-IL" sz="1400" dirty="0" smtClean="0"/>
                        <a:t>4</a:t>
                      </a:r>
                      <a:endParaRPr lang="en-US" sz="1400" dirty="0"/>
                    </a:p>
                  </a:txBody>
                  <a:tcPr anchor="ctr"/>
                </a:tc>
                <a:tc>
                  <a:txBody>
                    <a:bodyPr/>
                    <a:lstStyle/>
                    <a:p>
                      <a:pPr algn="ctr"/>
                      <a:r>
                        <a:rPr lang="he-IL" sz="1400" dirty="0" smtClean="0"/>
                        <a:t>5</a:t>
                      </a:r>
                      <a:endParaRPr lang="en-US" sz="1400" dirty="0"/>
                    </a:p>
                  </a:txBody>
                  <a:tcPr anchor="ctr"/>
                </a:tc>
              </a:tr>
              <a:tr h="655320">
                <a:tc>
                  <a:txBody>
                    <a:bodyPr/>
                    <a:lstStyle/>
                    <a:p>
                      <a:pPr algn="ctr"/>
                      <a:r>
                        <a:rPr lang="he-IL" sz="1400" dirty="0" smtClean="0"/>
                        <a:t>6</a:t>
                      </a:r>
                      <a:endParaRPr lang="en-US" sz="1400" dirty="0"/>
                    </a:p>
                  </a:txBody>
                  <a:tcPr anchor="ctr"/>
                </a:tc>
                <a:tc>
                  <a:txBody>
                    <a:bodyPr/>
                    <a:lstStyle/>
                    <a:p>
                      <a:pPr algn="ctr"/>
                      <a:r>
                        <a:rPr lang="he-IL" sz="1400" dirty="0" smtClean="0"/>
                        <a:t>7</a:t>
                      </a:r>
                      <a:endParaRPr lang="en-US" sz="1400" dirty="0"/>
                    </a:p>
                  </a:txBody>
                  <a:tcPr anchor="ctr"/>
                </a:tc>
                <a:tc>
                  <a:txBody>
                    <a:bodyPr/>
                    <a:lstStyle/>
                    <a:p>
                      <a:pPr algn="ctr"/>
                      <a:r>
                        <a:rPr lang="he-IL" sz="1400" dirty="0" smtClean="0"/>
                        <a:t>8</a:t>
                      </a:r>
                      <a:endParaRPr lang="en-US" sz="1400" dirty="0"/>
                    </a:p>
                  </a:txBody>
                  <a:tcPr anchor="ctr"/>
                </a:tc>
                <a:tc>
                  <a:txBody>
                    <a:bodyPr/>
                    <a:lstStyle/>
                    <a:p>
                      <a:pPr algn="ctr"/>
                      <a:r>
                        <a:rPr lang="he-IL" sz="1400" dirty="0" smtClean="0"/>
                        <a:t>9</a:t>
                      </a:r>
                      <a:endParaRPr lang="en-US" sz="1400" dirty="0"/>
                    </a:p>
                  </a:txBody>
                  <a:tcPr anchor="ctr"/>
                </a:tc>
                <a:tc>
                  <a:txBody>
                    <a:bodyPr/>
                    <a:lstStyle/>
                    <a:p>
                      <a:pPr algn="ctr"/>
                      <a:r>
                        <a:rPr lang="he-IL" sz="1400" dirty="0" smtClean="0"/>
                        <a:t>10</a:t>
                      </a:r>
                      <a:endParaRPr lang="en-US" sz="1400" dirty="0"/>
                    </a:p>
                  </a:txBody>
                  <a:tcPr anchor="ctr"/>
                </a:tc>
              </a:tr>
              <a:tr h="655320">
                <a:tc>
                  <a:txBody>
                    <a:bodyPr/>
                    <a:lstStyle/>
                    <a:p>
                      <a:pPr algn="ctr"/>
                      <a:r>
                        <a:rPr lang="he-IL" sz="1400" dirty="0" smtClean="0"/>
                        <a:t>11</a:t>
                      </a:r>
                      <a:endParaRPr lang="en-US" sz="1400" dirty="0"/>
                    </a:p>
                  </a:txBody>
                  <a:tcPr anchor="ctr"/>
                </a:tc>
                <a:tc>
                  <a:txBody>
                    <a:bodyPr/>
                    <a:lstStyle/>
                    <a:p>
                      <a:pPr algn="ctr"/>
                      <a:r>
                        <a:rPr lang="he-IL" sz="1400" dirty="0" smtClean="0"/>
                        <a:t>12</a:t>
                      </a:r>
                      <a:endParaRPr lang="en-US" sz="1400" dirty="0"/>
                    </a:p>
                  </a:txBody>
                  <a:tcPr anchor="ctr"/>
                </a:tc>
                <a:tc>
                  <a:txBody>
                    <a:bodyPr/>
                    <a:lstStyle/>
                    <a:p>
                      <a:pPr algn="ctr"/>
                      <a:r>
                        <a:rPr lang="he-IL" sz="1400" dirty="0" smtClean="0"/>
                        <a:t>13</a:t>
                      </a:r>
                      <a:endParaRPr lang="en-US" sz="1400" dirty="0"/>
                    </a:p>
                  </a:txBody>
                  <a:tcPr anchor="ctr"/>
                </a:tc>
                <a:tc>
                  <a:txBody>
                    <a:bodyPr/>
                    <a:lstStyle/>
                    <a:p>
                      <a:pPr algn="ctr"/>
                      <a:r>
                        <a:rPr lang="he-IL" sz="1400" dirty="0" smtClean="0"/>
                        <a:t>14</a:t>
                      </a:r>
                      <a:endParaRPr lang="en-US" sz="1400" dirty="0"/>
                    </a:p>
                  </a:txBody>
                  <a:tcPr anchor="ctr"/>
                </a:tc>
                <a:tc>
                  <a:txBody>
                    <a:bodyPr/>
                    <a:lstStyle/>
                    <a:p>
                      <a:pPr algn="ctr"/>
                      <a:r>
                        <a:rPr lang="he-IL" sz="1400" dirty="0" smtClean="0"/>
                        <a:t>15</a:t>
                      </a:r>
                      <a:endParaRPr lang="en-US" sz="1400" dirty="0"/>
                    </a:p>
                  </a:txBody>
                  <a:tcPr anchor="ctr"/>
                </a:tc>
              </a:tr>
              <a:tr h="655320">
                <a:tc>
                  <a:txBody>
                    <a:bodyPr/>
                    <a:lstStyle/>
                    <a:p>
                      <a:pPr algn="ctr"/>
                      <a:r>
                        <a:rPr lang="he-IL" sz="1400" dirty="0" smtClean="0"/>
                        <a:t>16</a:t>
                      </a:r>
                      <a:endParaRPr lang="en-US" sz="1400" dirty="0"/>
                    </a:p>
                  </a:txBody>
                  <a:tcPr anchor="ctr"/>
                </a:tc>
                <a:tc>
                  <a:txBody>
                    <a:bodyPr/>
                    <a:lstStyle/>
                    <a:p>
                      <a:pPr algn="ctr"/>
                      <a:r>
                        <a:rPr lang="he-IL" sz="1400" dirty="0" smtClean="0"/>
                        <a:t>17</a:t>
                      </a:r>
                      <a:endParaRPr lang="en-US" sz="1400" dirty="0"/>
                    </a:p>
                  </a:txBody>
                  <a:tcPr anchor="ctr"/>
                </a:tc>
                <a:tc>
                  <a:txBody>
                    <a:bodyPr/>
                    <a:lstStyle/>
                    <a:p>
                      <a:pPr algn="ctr"/>
                      <a:r>
                        <a:rPr lang="he-IL" sz="1400" dirty="0" smtClean="0"/>
                        <a:t>18</a:t>
                      </a:r>
                      <a:endParaRPr lang="en-US" sz="1400" dirty="0"/>
                    </a:p>
                  </a:txBody>
                  <a:tcPr anchor="ctr"/>
                </a:tc>
                <a:tc>
                  <a:txBody>
                    <a:bodyPr/>
                    <a:lstStyle/>
                    <a:p>
                      <a:pPr algn="ctr"/>
                      <a:r>
                        <a:rPr lang="he-IL" sz="1400" dirty="0" smtClean="0"/>
                        <a:t>19</a:t>
                      </a:r>
                      <a:endParaRPr lang="en-US" sz="1400" dirty="0"/>
                    </a:p>
                  </a:txBody>
                  <a:tcPr anchor="ctr"/>
                </a:tc>
                <a:tc>
                  <a:txBody>
                    <a:bodyPr/>
                    <a:lstStyle/>
                    <a:p>
                      <a:pPr algn="ctr"/>
                      <a:r>
                        <a:rPr lang="he-IL" sz="1400" dirty="0" smtClean="0"/>
                        <a:t>20</a:t>
                      </a:r>
                      <a:endParaRPr lang="en-US" sz="1400" dirty="0"/>
                    </a:p>
                  </a:txBody>
                  <a:tcPr anchor="ctr"/>
                </a:tc>
              </a:tr>
              <a:tr h="655320">
                <a:tc>
                  <a:txBody>
                    <a:bodyPr/>
                    <a:lstStyle/>
                    <a:p>
                      <a:pPr algn="ctr"/>
                      <a:r>
                        <a:rPr lang="he-IL" sz="1400" dirty="0" smtClean="0"/>
                        <a:t>21</a:t>
                      </a:r>
                      <a:endParaRPr lang="en-US" sz="1400" dirty="0"/>
                    </a:p>
                  </a:txBody>
                  <a:tcPr anchor="ctr"/>
                </a:tc>
                <a:tc>
                  <a:txBody>
                    <a:bodyPr/>
                    <a:lstStyle/>
                    <a:p>
                      <a:pPr algn="ctr"/>
                      <a:r>
                        <a:rPr lang="he-IL" sz="1400" dirty="0" smtClean="0"/>
                        <a:t>22</a:t>
                      </a:r>
                      <a:endParaRPr lang="en-US" sz="1400" dirty="0"/>
                    </a:p>
                  </a:txBody>
                  <a:tcPr anchor="ctr"/>
                </a:tc>
                <a:tc>
                  <a:txBody>
                    <a:bodyPr/>
                    <a:lstStyle/>
                    <a:p>
                      <a:pPr algn="ctr"/>
                      <a:r>
                        <a:rPr lang="he-IL" sz="1400" dirty="0" smtClean="0"/>
                        <a:t>23</a:t>
                      </a:r>
                      <a:endParaRPr lang="en-US" sz="1400" dirty="0"/>
                    </a:p>
                  </a:txBody>
                  <a:tcPr anchor="ctr"/>
                </a:tc>
                <a:tc>
                  <a:txBody>
                    <a:bodyPr/>
                    <a:lstStyle/>
                    <a:p>
                      <a:pPr algn="ctr"/>
                      <a:r>
                        <a:rPr lang="he-IL" sz="1400" dirty="0" smtClean="0"/>
                        <a:t>24</a:t>
                      </a:r>
                      <a:endParaRPr lang="en-US" sz="1400" dirty="0"/>
                    </a:p>
                  </a:txBody>
                  <a:tcPr anchor="ctr"/>
                </a:tc>
                <a:tc>
                  <a:txBody>
                    <a:bodyPr/>
                    <a:lstStyle/>
                    <a:p>
                      <a:pPr algn="ctr"/>
                      <a:r>
                        <a:rPr lang="he-IL" sz="1400" dirty="0" smtClean="0"/>
                        <a:t>25</a:t>
                      </a:r>
                      <a:endParaRPr lang="en-US" sz="1400" dirty="0"/>
                    </a:p>
                  </a:txBody>
                  <a:tcPr anchor="ct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4258907317"/>
              </p:ext>
            </p:extLst>
          </p:nvPr>
        </p:nvGraphicFramePr>
        <p:xfrm>
          <a:off x="0" y="3573379"/>
          <a:ext cx="4038600" cy="3276600"/>
        </p:xfrm>
        <a:graphic>
          <a:graphicData uri="http://schemas.openxmlformats.org/drawingml/2006/table">
            <a:tbl>
              <a:tblPr rtl="1" firstRow="1" bandRow="1">
                <a:tableStyleId>{5940675A-B579-460E-94D1-54222C63F5DA}</a:tableStyleId>
              </a:tblPr>
              <a:tblGrid>
                <a:gridCol w="807720"/>
                <a:gridCol w="807720"/>
                <a:gridCol w="807720"/>
                <a:gridCol w="807720"/>
                <a:gridCol w="807720"/>
              </a:tblGrid>
              <a:tr h="655320">
                <a:tc>
                  <a:txBody>
                    <a:bodyPr/>
                    <a:lstStyle/>
                    <a:p>
                      <a:pPr algn="ctr"/>
                      <a:r>
                        <a:rPr lang="he-IL" sz="1400" dirty="0" smtClean="0"/>
                        <a:t>1</a:t>
                      </a:r>
                      <a:endParaRPr lang="en-US" sz="1400" dirty="0"/>
                    </a:p>
                  </a:txBody>
                  <a:tcPr anchor="ctr"/>
                </a:tc>
                <a:tc>
                  <a:txBody>
                    <a:bodyPr/>
                    <a:lstStyle/>
                    <a:p>
                      <a:pPr algn="ctr"/>
                      <a:r>
                        <a:rPr lang="he-IL" sz="1400" dirty="0" smtClean="0"/>
                        <a:t>2</a:t>
                      </a:r>
                      <a:endParaRPr lang="en-US" sz="1400" dirty="0"/>
                    </a:p>
                  </a:txBody>
                  <a:tcPr anchor="ctr"/>
                </a:tc>
                <a:tc>
                  <a:txBody>
                    <a:bodyPr/>
                    <a:lstStyle/>
                    <a:p>
                      <a:pPr algn="ctr"/>
                      <a:r>
                        <a:rPr lang="he-IL" sz="1400" dirty="0" smtClean="0"/>
                        <a:t>3</a:t>
                      </a:r>
                      <a:endParaRPr lang="en-US" sz="1400" dirty="0"/>
                    </a:p>
                  </a:txBody>
                  <a:tcPr anchor="ctr"/>
                </a:tc>
                <a:tc>
                  <a:txBody>
                    <a:bodyPr/>
                    <a:lstStyle/>
                    <a:p>
                      <a:pPr algn="ctr"/>
                      <a:r>
                        <a:rPr lang="he-IL" sz="1400" dirty="0" smtClean="0"/>
                        <a:t>4</a:t>
                      </a:r>
                      <a:endParaRPr lang="en-US" sz="1400" dirty="0"/>
                    </a:p>
                  </a:txBody>
                  <a:tcPr anchor="ctr"/>
                </a:tc>
                <a:tc>
                  <a:txBody>
                    <a:bodyPr/>
                    <a:lstStyle/>
                    <a:p>
                      <a:pPr algn="ctr"/>
                      <a:r>
                        <a:rPr lang="he-IL" sz="1400" dirty="0" smtClean="0"/>
                        <a:t>5</a:t>
                      </a:r>
                      <a:endParaRPr lang="en-US" sz="1400" dirty="0"/>
                    </a:p>
                  </a:txBody>
                  <a:tcPr anchor="ctr"/>
                </a:tc>
              </a:tr>
              <a:tr h="655320">
                <a:tc>
                  <a:txBody>
                    <a:bodyPr/>
                    <a:lstStyle/>
                    <a:p>
                      <a:pPr algn="ctr"/>
                      <a:r>
                        <a:rPr lang="he-IL" sz="1400" dirty="0" smtClean="0"/>
                        <a:t>6</a:t>
                      </a:r>
                      <a:endParaRPr lang="en-US" sz="1400" dirty="0"/>
                    </a:p>
                  </a:txBody>
                  <a:tcPr anchor="ctr"/>
                </a:tc>
                <a:tc>
                  <a:txBody>
                    <a:bodyPr/>
                    <a:lstStyle/>
                    <a:p>
                      <a:pPr algn="ctr"/>
                      <a:r>
                        <a:rPr lang="he-IL" sz="1400" dirty="0" smtClean="0"/>
                        <a:t>7</a:t>
                      </a:r>
                      <a:endParaRPr lang="en-US" sz="1400" dirty="0"/>
                    </a:p>
                  </a:txBody>
                  <a:tcPr anchor="ctr"/>
                </a:tc>
                <a:tc>
                  <a:txBody>
                    <a:bodyPr/>
                    <a:lstStyle/>
                    <a:p>
                      <a:pPr algn="ctr"/>
                      <a:r>
                        <a:rPr lang="he-IL" sz="1400" dirty="0" smtClean="0"/>
                        <a:t>8</a:t>
                      </a:r>
                      <a:endParaRPr lang="en-US" sz="1400" dirty="0"/>
                    </a:p>
                  </a:txBody>
                  <a:tcPr anchor="ctr"/>
                </a:tc>
                <a:tc>
                  <a:txBody>
                    <a:bodyPr/>
                    <a:lstStyle/>
                    <a:p>
                      <a:pPr algn="ctr"/>
                      <a:r>
                        <a:rPr lang="he-IL" sz="1400" dirty="0" smtClean="0"/>
                        <a:t>9</a:t>
                      </a:r>
                      <a:endParaRPr lang="en-US" sz="1400" dirty="0"/>
                    </a:p>
                  </a:txBody>
                  <a:tcPr anchor="ctr"/>
                </a:tc>
                <a:tc>
                  <a:txBody>
                    <a:bodyPr/>
                    <a:lstStyle/>
                    <a:p>
                      <a:pPr algn="ctr"/>
                      <a:r>
                        <a:rPr lang="he-IL" sz="1400" dirty="0" smtClean="0"/>
                        <a:t>10</a:t>
                      </a:r>
                      <a:endParaRPr lang="en-US" sz="1400" dirty="0"/>
                    </a:p>
                  </a:txBody>
                  <a:tcPr anchor="ctr"/>
                </a:tc>
              </a:tr>
              <a:tr h="655320">
                <a:tc>
                  <a:txBody>
                    <a:bodyPr/>
                    <a:lstStyle/>
                    <a:p>
                      <a:pPr algn="ctr"/>
                      <a:r>
                        <a:rPr lang="he-IL" sz="1400" dirty="0" smtClean="0"/>
                        <a:t>11</a:t>
                      </a:r>
                      <a:endParaRPr lang="en-US" sz="1400" dirty="0"/>
                    </a:p>
                  </a:txBody>
                  <a:tcPr anchor="ctr"/>
                </a:tc>
                <a:tc>
                  <a:txBody>
                    <a:bodyPr/>
                    <a:lstStyle/>
                    <a:p>
                      <a:pPr algn="ctr"/>
                      <a:r>
                        <a:rPr lang="he-IL" sz="1400" dirty="0" smtClean="0"/>
                        <a:t>12</a:t>
                      </a:r>
                      <a:endParaRPr lang="en-US" sz="1400" dirty="0"/>
                    </a:p>
                  </a:txBody>
                  <a:tcPr anchor="ctr"/>
                </a:tc>
                <a:tc>
                  <a:txBody>
                    <a:bodyPr/>
                    <a:lstStyle/>
                    <a:p>
                      <a:pPr algn="ctr"/>
                      <a:r>
                        <a:rPr lang="he-IL" sz="1400" dirty="0" smtClean="0"/>
                        <a:t>13</a:t>
                      </a:r>
                      <a:endParaRPr lang="en-US" sz="1400" dirty="0"/>
                    </a:p>
                  </a:txBody>
                  <a:tcPr anchor="ctr"/>
                </a:tc>
                <a:tc>
                  <a:txBody>
                    <a:bodyPr/>
                    <a:lstStyle/>
                    <a:p>
                      <a:pPr algn="ctr"/>
                      <a:r>
                        <a:rPr lang="he-IL" sz="1400" dirty="0" smtClean="0"/>
                        <a:t>14</a:t>
                      </a:r>
                      <a:endParaRPr lang="en-US" sz="1400" dirty="0"/>
                    </a:p>
                  </a:txBody>
                  <a:tcPr anchor="ctr"/>
                </a:tc>
                <a:tc>
                  <a:txBody>
                    <a:bodyPr/>
                    <a:lstStyle/>
                    <a:p>
                      <a:pPr algn="ctr"/>
                      <a:r>
                        <a:rPr lang="he-IL" sz="1400" dirty="0" smtClean="0"/>
                        <a:t>15</a:t>
                      </a:r>
                      <a:endParaRPr lang="en-US" sz="1400" dirty="0"/>
                    </a:p>
                  </a:txBody>
                  <a:tcPr anchor="ctr"/>
                </a:tc>
              </a:tr>
              <a:tr h="655320">
                <a:tc>
                  <a:txBody>
                    <a:bodyPr/>
                    <a:lstStyle/>
                    <a:p>
                      <a:pPr algn="ctr"/>
                      <a:r>
                        <a:rPr lang="he-IL" sz="1400" dirty="0" smtClean="0"/>
                        <a:t>16</a:t>
                      </a:r>
                      <a:endParaRPr lang="en-US" sz="1400" dirty="0"/>
                    </a:p>
                  </a:txBody>
                  <a:tcPr anchor="ctr"/>
                </a:tc>
                <a:tc>
                  <a:txBody>
                    <a:bodyPr/>
                    <a:lstStyle/>
                    <a:p>
                      <a:pPr algn="ctr"/>
                      <a:r>
                        <a:rPr lang="he-IL" sz="1400" dirty="0" smtClean="0"/>
                        <a:t>17</a:t>
                      </a:r>
                      <a:endParaRPr lang="en-US" sz="1400" dirty="0"/>
                    </a:p>
                  </a:txBody>
                  <a:tcPr anchor="ctr"/>
                </a:tc>
                <a:tc>
                  <a:txBody>
                    <a:bodyPr/>
                    <a:lstStyle/>
                    <a:p>
                      <a:pPr algn="ctr"/>
                      <a:r>
                        <a:rPr lang="he-IL" sz="1400" dirty="0" smtClean="0"/>
                        <a:t>18</a:t>
                      </a:r>
                      <a:endParaRPr lang="en-US" sz="1400" dirty="0"/>
                    </a:p>
                  </a:txBody>
                  <a:tcPr anchor="ctr"/>
                </a:tc>
                <a:tc>
                  <a:txBody>
                    <a:bodyPr/>
                    <a:lstStyle/>
                    <a:p>
                      <a:pPr algn="ctr"/>
                      <a:r>
                        <a:rPr lang="he-IL" sz="1400" dirty="0" smtClean="0"/>
                        <a:t>19</a:t>
                      </a:r>
                      <a:endParaRPr lang="en-US" sz="1400" dirty="0"/>
                    </a:p>
                  </a:txBody>
                  <a:tcPr anchor="ctr"/>
                </a:tc>
                <a:tc>
                  <a:txBody>
                    <a:bodyPr/>
                    <a:lstStyle/>
                    <a:p>
                      <a:pPr algn="ctr"/>
                      <a:r>
                        <a:rPr lang="he-IL" sz="1400" dirty="0" smtClean="0"/>
                        <a:t>20</a:t>
                      </a:r>
                      <a:endParaRPr lang="en-US" sz="1400" dirty="0"/>
                    </a:p>
                  </a:txBody>
                  <a:tcPr anchor="ctr"/>
                </a:tc>
              </a:tr>
              <a:tr h="655320">
                <a:tc>
                  <a:txBody>
                    <a:bodyPr/>
                    <a:lstStyle/>
                    <a:p>
                      <a:pPr algn="ctr"/>
                      <a:r>
                        <a:rPr lang="he-IL" sz="1400" dirty="0" smtClean="0"/>
                        <a:t>21</a:t>
                      </a:r>
                      <a:endParaRPr lang="en-US" sz="1400" dirty="0"/>
                    </a:p>
                  </a:txBody>
                  <a:tcPr anchor="ctr"/>
                </a:tc>
                <a:tc>
                  <a:txBody>
                    <a:bodyPr/>
                    <a:lstStyle/>
                    <a:p>
                      <a:pPr algn="ctr"/>
                      <a:r>
                        <a:rPr lang="he-IL" sz="1400" dirty="0" smtClean="0"/>
                        <a:t>22</a:t>
                      </a:r>
                      <a:endParaRPr lang="en-US" sz="1400" dirty="0"/>
                    </a:p>
                  </a:txBody>
                  <a:tcPr anchor="ctr"/>
                </a:tc>
                <a:tc>
                  <a:txBody>
                    <a:bodyPr/>
                    <a:lstStyle/>
                    <a:p>
                      <a:pPr algn="ctr"/>
                      <a:r>
                        <a:rPr lang="he-IL" sz="1400" dirty="0" smtClean="0"/>
                        <a:t>23</a:t>
                      </a:r>
                      <a:endParaRPr lang="en-US" sz="1400" dirty="0"/>
                    </a:p>
                  </a:txBody>
                  <a:tcPr anchor="ctr"/>
                </a:tc>
                <a:tc>
                  <a:txBody>
                    <a:bodyPr/>
                    <a:lstStyle/>
                    <a:p>
                      <a:pPr algn="ctr"/>
                      <a:r>
                        <a:rPr lang="he-IL" sz="1400" dirty="0" smtClean="0"/>
                        <a:t>24</a:t>
                      </a:r>
                      <a:endParaRPr lang="en-US" sz="1400" dirty="0"/>
                    </a:p>
                  </a:txBody>
                  <a:tcPr anchor="ctr"/>
                </a:tc>
                <a:tc>
                  <a:txBody>
                    <a:bodyPr/>
                    <a:lstStyle/>
                    <a:p>
                      <a:pPr algn="ctr"/>
                      <a:r>
                        <a:rPr lang="he-IL" sz="1400" dirty="0" smtClean="0"/>
                        <a:t>25</a:t>
                      </a:r>
                      <a:endParaRPr lang="en-US" sz="1400" dirty="0"/>
                    </a:p>
                  </a:txBody>
                  <a:tcPr anchor="ctr"/>
                </a:tc>
              </a:tr>
            </a:tbl>
          </a:graphicData>
        </a:graphic>
      </p:graphicFrame>
    </p:spTree>
    <p:extLst>
      <p:ext uri="{BB962C8B-B14F-4D97-AF65-F5344CB8AC3E}">
        <p14:creationId xmlns:p14="http://schemas.microsoft.com/office/powerpoint/2010/main" val="1000723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rot="19256436">
            <a:off x="621579" y="2778898"/>
            <a:ext cx="7838425" cy="1323439"/>
          </a:xfrm>
          <a:prstGeom prst="rect">
            <a:avLst/>
          </a:prstGeom>
          <a:noFill/>
        </p:spPr>
        <p:txBody>
          <a:bodyPr wrap="square" rtlCol="0">
            <a:spAutoFit/>
          </a:bodyPr>
          <a:lstStyle/>
          <a:p>
            <a:r>
              <a:rPr lang="en-US" sz="8000" dirty="0" smtClean="0">
                <a:ln w="19050">
                  <a:solidFill>
                    <a:schemeClr val="bg2">
                      <a:lumMod val="50000"/>
                    </a:schemeClr>
                  </a:solidFill>
                </a:ln>
                <a:solidFill>
                  <a:schemeClr val="bg1">
                    <a:lumMod val="75000"/>
                  </a:schemeClr>
                </a:solidFill>
                <a:latin typeface="Algerian" panose="04020705040A02060702" pitchFamily="82" charset="0"/>
              </a:rPr>
              <a:t>Four in a row!</a:t>
            </a:r>
            <a:endParaRPr lang="en-US" sz="8000" dirty="0">
              <a:ln w="19050">
                <a:solidFill>
                  <a:schemeClr val="bg2">
                    <a:lumMod val="50000"/>
                  </a:schemeClr>
                </a:solidFill>
              </a:ln>
              <a:solidFill>
                <a:schemeClr val="bg1">
                  <a:lumMod val="75000"/>
                </a:schemeClr>
              </a:solidFill>
              <a:latin typeface="Algerian" panose="04020705040A02060702" pitchFamily="82"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00468045"/>
              </p:ext>
            </p:extLst>
          </p:nvPr>
        </p:nvGraphicFramePr>
        <p:xfrm>
          <a:off x="0" y="-15567"/>
          <a:ext cx="9144000" cy="6889135"/>
        </p:xfrm>
        <a:graphic>
          <a:graphicData uri="http://schemas.openxmlformats.org/drawingml/2006/table">
            <a:tbl>
              <a:tblPr rtl="1" firstRow="1" bandRow="1">
                <a:tableStyleId>{5940675A-B579-460E-94D1-54222C63F5DA}</a:tableStyleId>
              </a:tblPr>
              <a:tblGrid>
                <a:gridCol w="1828800"/>
                <a:gridCol w="1828800"/>
                <a:gridCol w="1828800"/>
                <a:gridCol w="1828800"/>
                <a:gridCol w="1828800"/>
              </a:tblGrid>
              <a:tr h="1377827">
                <a:tc>
                  <a:txBody>
                    <a:bodyPr/>
                    <a:lstStyle/>
                    <a:p>
                      <a:pPr algn="ctr"/>
                      <a:r>
                        <a:rPr lang="he-IL" sz="2000" b="1" dirty="0" smtClean="0">
                          <a:cs typeface="+mj-cs"/>
                        </a:rPr>
                        <a:t>1</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2</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3</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4</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5</a:t>
                      </a:r>
                      <a:endParaRPr lang="en-US" sz="2000" b="1" dirty="0">
                        <a:cs typeface="+mj-cs"/>
                      </a:endParaRPr>
                    </a:p>
                  </a:txBody>
                  <a:tcPr anchor="ctr">
                    <a:solidFill>
                      <a:schemeClr val="bg1">
                        <a:lumMod val="95000"/>
                        <a:alpha val="58000"/>
                      </a:schemeClr>
                    </a:solidFill>
                  </a:tcPr>
                </a:tc>
              </a:tr>
              <a:tr h="1377827">
                <a:tc>
                  <a:txBody>
                    <a:bodyPr/>
                    <a:lstStyle/>
                    <a:p>
                      <a:pPr algn="ctr"/>
                      <a:r>
                        <a:rPr lang="he-IL" sz="2000" b="1" dirty="0" smtClean="0">
                          <a:cs typeface="+mj-cs"/>
                        </a:rPr>
                        <a:t>6</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7</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8</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9</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10</a:t>
                      </a:r>
                      <a:endParaRPr lang="en-US" sz="2000" b="1" dirty="0">
                        <a:cs typeface="+mj-cs"/>
                      </a:endParaRPr>
                    </a:p>
                  </a:txBody>
                  <a:tcPr anchor="ctr">
                    <a:solidFill>
                      <a:schemeClr val="bg1">
                        <a:lumMod val="95000"/>
                        <a:alpha val="58000"/>
                      </a:schemeClr>
                    </a:solidFill>
                  </a:tcPr>
                </a:tc>
              </a:tr>
              <a:tr h="1377827">
                <a:tc>
                  <a:txBody>
                    <a:bodyPr/>
                    <a:lstStyle/>
                    <a:p>
                      <a:pPr algn="ctr"/>
                      <a:r>
                        <a:rPr lang="he-IL" sz="2000" b="1" dirty="0" smtClean="0">
                          <a:cs typeface="+mj-cs"/>
                        </a:rPr>
                        <a:t>11</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12</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13</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14</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15</a:t>
                      </a:r>
                      <a:endParaRPr lang="en-US" sz="2000" b="1" dirty="0">
                        <a:cs typeface="+mj-cs"/>
                      </a:endParaRPr>
                    </a:p>
                  </a:txBody>
                  <a:tcPr anchor="ctr">
                    <a:solidFill>
                      <a:schemeClr val="bg1">
                        <a:lumMod val="95000"/>
                        <a:alpha val="58000"/>
                      </a:schemeClr>
                    </a:solidFill>
                  </a:tcPr>
                </a:tc>
              </a:tr>
              <a:tr h="1377827">
                <a:tc>
                  <a:txBody>
                    <a:bodyPr/>
                    <a:lstStyle/>
                    <a:p>
                      <a:pPr algn="ctr"/>
                      <a:r>
                        <a:rPr lang="he-IL" sz="2000" b="1" dirty="0" smtClean="0">
                          <a:cs typeface="+mj-cs"/>
                        </a:rPr>
                        <a:t>16</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17</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18</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19</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20</a:t>
                      </a:r>
                      <a:endParaRPr lang="en-US" sz="2000" b="1" dirty="0">
                        <a:cs typeface="+mj-cs"/>
                      </a:endParaRPr>
                    </a:p>
                  </a:txBody>
                  <a:tcPr anchor="ctr">
                    <a:solidFill>
                      <a:schemeClr val="bg1">
                        <a:lumMod val="95000"/>
                        <a:alpha val="58000"/>
                      </a:schemeClr>
                    </a:solidFill>
                  </a:tcPr>
                </a:tc>
              </a:tr>
              <a:tr h="1377827">
                <a:tc>
                  <a:txBody>
                    <a:bodyPr/>
                    <a:lstStyle/>
                    <a:p>
                      <a:pPr algn="ctr"/>
                      <a:r>
                        <a:rPr lang="he-IL" sz="2000" b="1" dirty="0" smtClean="0">
                          <a:cs typeface="+mj-cs"/>
                        </a:rPr>
                        <a:t>21</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22</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23</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24</a:t>
                      </a:r>
                      <a:endParaRPr lang="en-US" sz="2000" b="1" dirty="0">
                        <a:cs typeface="+mj-cs"/>
                      </a:endParaRPr>
                    </a:p>
                  </a:txBody>
                  <a:tcPr anchor="ctr">
                    <a:solidFill>
                      <a:schemeClr val="bg1">
                        <a:lumMod val="95000"/>
                        <a:alpha val="58000"/>
                      </a:schemeClr>
                    </a:solidFill>
                  </a:tcPr>
                </a:tc>
                <a:tc>
                  <a:txBody>
                    <a:bodyPr/>
                    <a:lstStyle/>
                    <a:p>
                      <a:pPr algn="ctr"/>
                      <a:r>
                        <a:rPr lang="he-IL" sz="2000" b="1" dirty="0" smtClean="0">
                          <a:cs typeface="+mj-cs"/>
                        </a:rPr>
                        <a:t>25</a:t>
                      </a:r>
                      <a:endParaRPr lang="en-US" sz="2000" b="1" dirty="0">
                        <a:cs typeface="+mj-cs"/>
                      </a:endParaRPr>
                    </a:p>
                  </a:txBody>
                  <a:tcPr anchor="ctr">
                    <a:solidFill>
                      <a:schemeClr val="bg1">
                        <a:lumMod val="95000"/>
                        <a:alpha val="58000"/>
                      </a:schemeClr>
                    </a:solidFill>
                  </a:tcPr>
                </a:tc>
              </a:tr>
            </a:tbl>
          </a:graphicData>
        </a:graphic>
      </p:graphicFrame>
    </p:spTree>
    <p:extLst>
      <p:ext uri="{BB962C8B-B14F-4D97-AF65-F5344CB8AC3E}">
        <p14:creationId xmlns:p14="http://schemas.microsoft.com/office/powerpoint/2010/main" val="727841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1198</TotalTime>
  <Words>1651</Words>
  <Application>Microsoft Office PowerPoint</Application>
  <PresentationFormat>On-screen Show (4:3)</PresentationFormat>
  <Paragraphs>203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Timna Mekaiten</dc:creator>
  <cp:lastModifiedBy>alex</cp:lastModifiedBy>
  <cp:revision>17</cp:revision>
  <cp:lastPrinted>2014-01-07T21:24:06Z</cp:lastPrinted>
  <dcterms:created xsi:type="dcterms:W3CDTF">2014-01-07T20:36:56Z</dcterms:created>
  <dcterms:modified xsi:type="dcterms:W3CDTF">2014-01-13T07:07:07Z</dcterms:modified>
</cp:coreProperties>
</file>