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59" r:id="rId7"/>
    <p:sldId id="261"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3" d="100"/>
          <a:sy n="73" d="100"/>
        </p:scale>
        <p:origin x="-1076" y="2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5DA8D3-9C0A-46C8-A9B8-281B7632FE51}" type="datetimeFigureOut">
              <a:rPr lang="en-US" smtClean="0"/>
              <a:t>13-Jan-14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EAF4C-EAE7-4710-B5AD-02F8A5C63CB5}" type="slidenum">
              <a:rPr lang="en-US" smtClean="0"/>
              <a:t>‹#›</a:t>
            </a:fld>
            <a:endParaRPr lang="en-US"/>
          </a:p>
        </p:txBody>
      </p:sp>
    </p:spTree>
    <p:extLst>
      <p:ext uri="{BB962C8B-B14F-4D97-AF65-F5344CB8AC3E}">
        <p14:creationId xmlns:p14="http://schemas.microsoft.com/office/powerpoint/2010/main" val="102890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DA8D3-9C0A-46C8-A9B8-281B7632FE51}" type="datetimeFigureOut">
              <a:rPr lang="en-US" smtClean="0"/>
              <a:t>13-Jan-14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EAF4C-EAE7-4710-B5AD-02F8A5C63CB5}" type="slidenum">
              <a:rPr lang="en-US" smtClean="0"/>
              <a:t>‹#›</a:t>
            </a:fld>
            <a:endParaRPr lang="en-US"/>
          </a:p>
        </p:txBody>
      </p:sp>
    </p:spTree>
    <p:extLst>
      <p:ext uri="{BB962C8B-B14F-4D97-AF65-F5344CB8AC3E}">
        <p14:creationId xmlns:p14="http://schemas.microsoft.com/office/powerpoint/2010/main" val="397543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DA8D3-9C0A-46C8-A9B8-281B7632FE51}" type="datetimeFigureOut">
              <a:rPr lang="en-US" smtClean="0"/>
              <a:t>13-Jan-14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EAF4C-EAE7-4710-B5AD-02F8A5C63CB5}" type="slidenum">
              <a:rPr lang="en-US" smtClean="0"/>
              <a:t>‹#›</a:t>
            </a:fld>
            <a:endParaRPr lang="en-US"/>
          </a:p>
        </p:txBody>
      </p:sp>
    </p:spTree>
    <p:extLst>
      <p:ext uri="{BB962C8B-B14F-4D97-AF65-F5344CB8AC3E}">
        <p14:creationId xmlns:p14="http://schemas.microsoft.com/office/powerpoint/2010/main" val="353606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DA8D3-9C0A-46C8-A9B8-281B7632FE51}" type="datetimeFigureOut">
              <a:rPr lang="en-US" smtClean="0"/>
              <a:t>13-Jan-14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EAF4C-EAE7-4710-B5AD-02F8A5C63CB5}" type="slidenum">
              <a:rPr lang="en-US" smtClean="0"/>
              <a:t>‹#›</a:t>
            </a:fld>
            <a:endParaRPr lang="en-US"/>
          </a:p>
        </p:txBody>
      </p:sp>
    </p:spTree>
    <p:extLst>
      <p:ext uri="{BB962C8B-B14F-4D97-AF65-F5344CB8AC3E}">
        <p14:creationId xmlns:p14="http://schemas.microsoft.com/office/powerpoint/2010/main" val="3251007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DA8D3-9C0A-46C8-A9B8-281B7632FE51}" type="datetimeFigureOut">
              <a:rPr lang="en-US" smtClean="0"/>
              <a:t>13-Jan-14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EAF4C-EAE7-4710-B5AD-02F8A5C63CB5}" type="slidenum">
              <a:rPr lang="en-US" smtClean="0"/>
              <a:t>‹#›</a:t>
            </a:fld>
            <a:endParaRPr lang="en-US"/>
          </a:p>
        </p:txBody>
      </p:sp>
    </p:spTree>
    <p:extLst>
      <p:ext uri="{BB962C8B-B14F-4D97-AF65-F5344CB8AC3E}">
        <p14:creationId xmlns:p14="http://schemas.microsoft.com/office/powerpoint/2010/main" val="382307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5DA8D3-9C0A-46C8-A9B8-281B7632FE51}" type="datetimeFigureOut">
              <a:rPr lang="en-US" smtClean="0"/>
              <a:t>13-Jan-14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EAF4C-EAE7-4710-B5AD-02F8A5C63CB5}" type="slidenum">
              <a:rPr lang="en-US" smtClean="0"/>
              <a:t>‹#›</a:t>
            </a:fld>
            <a:endParaRPr lang="en-US"/>
          </a:p>
        </p:txBody>
      </p:sp>
    </p:spTree>
    <p:extLst>
      <p:ext uri="{BB962C8B-B14F-4D97-AF65-F5344CB8AC3E}">
        <p14:creationId xmlns:p14="http://schemas.microsoft.com/office/powerpoint/2010/main" val="331520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5DA8D3-9C0A-46C8-A9B8-281B7632FE51}" type="datetimeFigureOut">
              <a:rPr lang="en-US" smtClean="0"/>
              <a:t>13-Jan-14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EAF4C-EAE7-4710-B5AD-02F8A5C63CB5}" type="slidenum">
              <a:rPr lang="en-US" smtClean="0"/>
              <a:t>‹#›</a:t>
            </a:fld>
            <a:endParaRPr lang="en-US"/>
          </a:p>
        </p:txBody>
      </p:sp>
    </p:spTree>
    <p:extLst>
      <p:ext uri="{BB962C8B-B14F-4D97-AF65-F5344CB8AC3E}">
        <p14:creationId xmlns:p14="http://schemas.microsoft.com/office/powerpoint/2010/main" val="338069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5DA8D3-9C0A-46C8-A9B8-281B7632FE51}" type="datetimeFigureOut">
              <a:rPr lang="en-US" smtClean="0"/>
              <a:t>13-Jan-14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EAF4C-EAE7-4710-B5AD-02F8A5C63CB5}" type="slidenum">
              <a:rPr lang="en-US" smtClean="0"/>
              <a:t>‹#›</a:t>
            </a:fld>
            <a:endParaRPr lang="en-US"/>
          </a:p>
        </p:txBody>
      </p:sp>
    </p:spTree>
    <p:extLst>
      <p:ext uri="{BB962C8B-B14F-4D97-AF65-F5344CB8AC3E}">
        <p14:creationId xmlns:p14="http://schemas.microsoft.com/office/powerpoint/2010/main" val="196697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DA8D3-9C0A-46C8-A9B8-281B7632FE51}" type="datetimeFigureOut">
              <a:rPr lang="en-US" smtClean="0"/>
              <a:t>13-Jan-14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EAF4C-EAE7-4710-B5AD-02F8A5C63CB5}" type="slidenum">
              <a:rPr lang="en-US" smtClean="0"/>
              <a:t>‹#›</a:t>
            </a:fld>
            <a:endParaRPr lang="en-US"/>
          </a:p>
        </p:txBody>
      </p:sp>
    </p:spTree>
    <p:extLst>
      <p:ext uri="{BB962C8B-B14F-4D97-AF65-F5344CB8AC3E}">
        <p14:creationId xmlns:p14="http://schemas.microsoft.com/office/powerpoint/2010/main" val="210340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DA8D3-9C0A-46C8-A9B8-281B7632FE51}" type="datetimeFigureOut">
              <a:rPr lang="en-US" smtClean="0"/>
              <a:t>13-Jan-14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EAF4C-EAE7-4710-B5AD-02F8A5C63CB5}" type="slidenum">
              <a:rPr lang="en-US" smtClean="0"/>
              <a:t>‹#›</a:t>
            </a:fld>
            <a:endParaRPr lang="en-US"/>
          </a:p>
        </p:txBody>
      </p:sp>
    </p:spTree>
    <p:extLst>
      <p:ext uri="{BB962C8B-B14F-4D97-AF65-F5344CB8AC3E}">
        <p14:creationId xmlns:p14="http://schemas.microsoft.com/office/powerpoint/2010/main" val="269260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DA8D3-9C0A-46C8-A9B8-281B7632FE51}" type="datetimeFigureOut">
              <a:rPr lang="en-US" smtClean="0"/>
              <a:t>13-Jan-14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EAF4C-EAE7-4710-B5AD-02F8A5C63CB5}" type="slidenum">
              <a:rPr lang="en-US" smtClean="0"/>
              <a:t>‹#›</a:t>
            </a:fld>
            <a:endParaRPr lang="en-US"/>
          </a:p>
        </p:txBody>
      </p:sp>
    </p:spTree>
    <p:extLst>
      <p:ext uri="{BB962C8B-B14F-4D97-AF65-F5344CB8AC3E}">
        <p14:creationId xmlns:p14="http://schemas.microsoft.com/office/powerpoint/2010/main" val="326038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DA8D3-9C0A-46C8-A9B8-281B7632FE51}" type="datetimeFigureOut">
              <a:rPr lang="en-US" smtClean="0"/>
              <a:t>13-Jan-14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EAF4C-EAE7-4710-B5AD-02F8A5C63CB5}" type="slidenum">
              <a:rPr lang="en-US" smtClean="0"/>
              <a:t>‹#›</a:t>
            </a:fld>
            <a:endParaRPr lang="en-US"/>
          </a:p>
        </p:txBody>
      </p:sp>
    </p:spTree>
    <p:extLst>
      <p:ext uri="{BB962C8B-B14F-4D97-AF65-F5344CB8AC3E}">
        <p14:creationId xmlns:p14="http://schemas.microsoft.com/office/powerpoint/2010/main" val="2384976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
            <a:ext cx="8686800" cy="3970318"/>
          </a:xfrm>
          <a:prstGeom prst="rect">
            <a:avLst/>
          </a:prstGeom>
          <a:noFill/>
        </p:spPr>
        <p:txBody>
          <a:bodyPr wrap="square" rtlCol="0">
            <a:spAutoFit/>
          </a:bodyPr>
          <a:lstStyle/>
          <a:p>
            <a:pPr algn="r" rtl="1">
              <a:lnSpc>
                <a:spcPct val="150000"/>
              </a:lnSpc>
            </a:pPr>
            <a:r>
              <a:rPr lang="he-IL" sz="1400" dirty="0" smtClean="0">
                <a:cs typeface="+mj-cs"/>
              </a:rPr>
              <a:t>פעילות ט"ו בשבט לכיתות ד'-ה':</a:t>
            </a:r>
          </a:p>
          <a:p>
            <a:pPr algn="r" rtl="1">
              <a:lnSpc>
                <a:spcPct val="150000"/>
              </a:lnSpc>
            </a:pPr>
            <a:r>
              <a:rPr lang="he-IL" sz="1400" dirty="0" smtClean="0">
                <a:cs typeface="+mj-cs"/>
              </a:rPr>
              <a:t>זמן: 40 דק'.</a:t>
            </a:r>
          </a:p>
          <a:p>
            <a:pPr algn="r" rtl="1">
              <a:lnSpc>
                <a:spcPct val="150000"/>
              </a:lnSpc>
            </a:pPr>
            <a:endParaRPr lang="he-IL" sz="1400" dirty="0">
              <a:cs typeface="+mj-cs"/>
            </a:endParaRPr>
          </a:p>
          <a:p>
            <a:pPr algn="r" rtl="1">
              <a:lnSpc>
                <a:spcPct val="150000"/>
              </a:lnSpc>
            </a:pPr>
            <a:r>
              <a:rPr lang="he-IL" sz="1400" dirty="0" smtClean="0">
                <a:cs typeface="+mj-cs"/>
              </a:rPr>
              <a:t>מהלך:</a:t>
            </a:r>
          </a:p>
          <a:p>
            <a:pPr marL="342900" indent="-342900" algn="r" rtl="1">
              <a:lnSpc>
                <a:spcPct val="150000"/>
              </a:lnSpc>
              <a:buAutoNum type="arabicPeriod"/>
            </a:pPr>
            <a:r>
              <a:rPr lang="he-IL" sz="1400" dirty="0" smtClean="0">
                <a:cs typeface="+mj-cs"/>
              </a:rPr>
              <a:t>ציור הסביבה שלי- כל ילד צריך לצייר את הסביבה שלו. (+דיון: מה עם הטבע? מה המקום של הטבע בחיים שלנו?)</a:t>
            </a:r>
            <a:endParaRPr lang="en-US" sz="1400" dirty="0" smtClean="0">
              <a:cs typeface="+mj-cs"/>
            </a:endParaRPr>
          </a:p>
          <a:p>
            <a:pPr marL="342900" indent="-342900" algn="r" rtl="1">
              <a:lnSpc>
                <a:spcPct val="150000"/>
              </a:lnSpc>
              <a:buAutoNum type="arabicPeriod"/>
            </a:pPr>
            <a:r>
              <a:rPr lang="he-IL" sz="1400" dirty="0" smtClean="0">
                <a:cs typeface="+mj-cs"/>
              </a:rPr>
              <a:t>חלוקה לקבוצות- כל ילד מקבל כרטיס עם שם של חיה. בעזרת פנטומימה וחיקוי החיה בלבד עליו למצוא את כל שאר הילדים שקיבלו את החיה שלו. (כרטיסיות של חיות)</a:t>
            </a:r>
          </a:p>
          <a:p>
            <a:pPr marL="342900" indent="-342900" algn="r" rtl="1">
              <a:lnSpc>
                <a:spcPct val="150000"/>
              </a:lnSpc>
              <a:buFontTx/>
              <a:buAutoNum type="arabicPeriod"/>
            </a:pPr>
            <a:r>
              <a:rPr lang="he-IL" sz="1400" dirty="0" smtClean="0">
                <a:cs typeface="+mj-cs"/>
              </a:rPr>
              <a:t>סרטון על ט"ו בשבט/ קטע קריאה בקבוצות/ הסבר עם תמונות. (לא מצורף)</a:t>
            </a:r>
          </a:p>
          <a:p>
            <a:pPr marL="342900" indent="-342900" algn="r" rtl="1">
              <a:lnSpc>
                <a:spcPct val="150000"/>
              </a:lnSpc>
              <a:buFontTx/>
              <a:buAutoNum type="arabicPeriod"/>
            </a:pPr>
            <a:r>
              <a:rPr lang="he-IL" sz="1400" dirty="0" smtClean="0">
                <a:cs typeface="+mj-cs"/>
              </a:rPr>
              <a:t>איך חוגגים את החג בישראל?</a:t>
            </a:r>
            <a:r>
              <a:rPr lang="en-US" sz="1400" dirty="0" smtClean="0">
                <a:cs typeface="+mj-cs"/>
              </a:rPr>
              <a:t>  </a:t>
            </a:r>
            <a:r>
              <a:rPr lang="he-IL" sz="1400" dirty="0" smtClean="0">
                <a:cs typeface="+mj-cs"/>
              </a:rPr>
              <a:t>(סדר, נטיעות) (תמונות)</a:t>
            </a:r>
            <a:endParaRPr lang="en-US" sz="1400" dirty="0" smtClean="0">
              <a:cs typeface="+mj-cs"/>
            </a:endParaRPr>
          </a:p>
          <a:p>
            <a:pPr marL="342900" indent="-342900" algn="r" rtl="1">
              <a:lnSpc>
                <a:spcPct val="150000"/>
              </a:lnSpc>
              <a:buAutoNum type="arabicPeriod"/>
            </a:pPr>
            <a:r>
              <a:rPr lang="he-IL" sz="1400" dirty="0" smtClean="0">
                <a:cs typeface="+mj-cs"/>
              </a:rPr>
              <a:t>חידון מי אני בקבוצות (החידונים)</a:t>
            </a:r>
          </a:p>
          <a:p>
            <a:pPr marL="342900" indent="-342900" algn="r" rtl="1">
              <a:lnSpc>
                <a:spcPct val="150000"/>
              </a:lnSpc>
              <a:buAutoNum type="arabicPeriod"/>
            </a:pPr>
            <a:r>
              <a:rPr lang="he-IL" sz="1400" dirty="0" smtClean="0">
                <a:cs typeface="+mj-cs"/>
              </a:rPr>
              <a:t>הסבר על שבעת המינים (תמונות)</a:t>
            </a:r>
            <a:endParaRPr lang="en-US" sz="1400" dirty="0" smtClean="0">
              <a:cs typeface="+mj-cs"/>
            </a:endParaRPr>
          </a:p>
          <a:p>
            <a:pPr marL="342900" indent="-342900" algn="r" rtl="1">
              <a:lnSpc>
                <a:spcPct val="150000"/>
              </a:lnSpc>
              <a:buAutoNum type="arabicPeriod"/>
            </a:pPr>
            <a:r>
              <a:rPr lang="he-IL" sz="1400" dirty="0" smtClean="0">
                <a:cs typeface="+mj-cs"/>
              </a:rPr>
              <a:t>קטע קריאה לסיום. (כמו שלכם יש יומולדת, זהו יום ההולדת לעצים ולטבע)</a:t>
            </a:r>
          </a:p>
        </p:txBody>
      </p:sp>
    </p:spTree>
    <p:extLst>
      <p:ext uri="{BB962C8B-B14F-4D97-AF65-F5344CB8AC3E}">
        <p14:creationId xmlns:p14="http://schemas.microsoft.com/office/powerpoint/2010/main" val="237206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7908" y="5342896"/>
            <a:ext cx="1194431" cy="1286504"/>
            <a:chOff x="7620000" y="530628"/>
            <a:chExt cx="1194431" cy="1286504"/>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30628"/>
              <a:ext cx="1194431" cy="103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739826" y="1447800"/>
              <a:ext cx="954778" cy="369332"/>
            </a:xfrm>
            <a:prstGeom prst="rect">
              <a:avLst/>
            </a:prstGeom>
            <a:noFill/>
          </p:spPr>
          <p:txBody>
            <a:bodyPr wrap="square" rtlCol="0">
              <a:spAutoFit/>
            </a:bodyPr>
            <a:lstStyle/>
            <a:p>
              <a:pPr algn="ctr"/>
              <a:r>
                <a:rPr lang="en-US" b="1" dirty="0" smtClean="0"/>
                <a:t>Frog </a:t>
              </a:r>
              <a:endParaRPr lang="en-US" b="1" dirty="0"/>
            </a:p>
          </p:txBody>
        </p:sp>
      </p:grpSp>
      <p:grpSp>
        <p:nvGrpSpPr>
          <p:cNvPr id="5" name="Group 4"/>
          <p:cNvGrpSpPr/>
          <p:nvPr/>
        </p:nvGrpSpPr>
        <p:grpSpPr>
          <a:xfrm>
            <a:off x="207537" y="3703315"/>
            <a:ext cx="1116399" cy="1402085"/>
            <a:chOff x="3850481" y="3099394"/>
            <a:chExt cx="1116399" cy="1402085"/>
          </a:xfrm>
        </p:grpSpPr>
        <p:pic>
          <p:nvPicPr>
            <p:cNvPr id="1031" name="Picture 7"/>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50481" y="3099394"/>
              <a:ext cx="1116399" cy="121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931291" y="4132147"/>
              <a:ext cx="954778" cy="369332"/>
            </a:xfrm>
            <a:prstGeom prst="rect">
              <a:avLst/>
            </a:prstGeom>
            <a:noFill/>
          </p:spPr>
          <p:txBody>
            <a:bodyPr wrap="square" rtlCol="0">
              <a:spAutoFit/>
            </a:bodyPr>
            <a:lstStyle/>
            <a:p>
              <a:pPr algn="ctr"/>
              <a:r>
                <a:rPr lang="en-US" b="1" dirty="0" smtClean="0"/>
                <a:t>Monkey </a:t>
              </a:r>
              <a:endParaRPr lang="en-US" b="1" dirty="0"/>
            </a:p>
          </p:txBody>
        </p:sp>
      </p:grpSp>
      <p:grpSp>
        <p:nvGrpSpPr>
          <p:cNvPr id="3" name="Group 2"/>
          <p:cNvGrpSpPr/>
          <p:nvPr/>
        </p:nvGrpSpPr>
        <p:grpSpPr>
          <a:xfrm>
            <a:off x="173783" y="-129659"/>
            <a:ext cx="1183908" cy="1762125"/>
            <a:chOff x="1251284" y="916380"/>
            <a:chExt cx="1183908" cy="1762125"/>
          </a:xfrm>
        </p:grpSpPr>
        <p:pic>
          <p:nvPicPr>
            <p:cNvPr id="1028"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707" b="89927" l="9688" r="90000"/>
                      </a14:imgEffect>
                    </a14:imgLayer>
                  </a14:imgProps>
                </a:ext>
                <a:ext uri="{28A0092B-C50C-407E-A947-70E740481C1C}">
                  <a14:useLocalDpi xmlns:a14="http://schemas.microsoft.com/office/drawing/2010/main" val="0"/>
                </a:ext>
              </a:extLst>
            </a:blip>
            <a:srcRect l="22182" r="20501"/>
            <a:stretch/>
          </p:blipFill>
          <p:spPr bwMode="auto">
            <a:xfrm>
              <a:off x="1251284" y="916380"/>
              <a:ext cx="1183908"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31222" y="2221468"/>
              <a:ext cx="954778" cy="369332"/>
            </a:xfrm>
            <a:prstGeom prst="rect">
              <a:avLst/>
            </a:prstGeom>
            <a:noFill/>
          </p:spPr>
          <p:txBody>
            <a:bodyPr wrap="square" rtlCol="0">
              <a:spAutoFit/>
            </a:bodyPr>
            <a:lstStyle/>
            <a:p>
              <a:pPr algn="ctr"/>
              <a:r>
                <a:rPr lang="en-US" b="1" dirty="0" smtClean="0"/>
                <a:t>Lion </a:t>
              </a:r>
              <a:endParaRPr lang="en-US" b="1" dirty="0"/>
            </a:p>
          </p:txBody>
        </p:sp>
      </p:grpSp>
      <p:grpSp>
        <p:nvGrpSpPr>
          <p:cNvPr id="6" name="Group 5"/>
          <p:cNvGrpSpPr/>
          <p:nvPr/>
        </p:nvGrpSpPr>
        <p:grpSpPr>
          <a:xfrm>
            <a:off x="107222" y="1601184"/>
            <a:ext cx="1247775" cy="1774482"/>
            <a:chOff x="152400" y="4835868"/>
            <a:chExt cx="1247775" cy="1774482"/>
          </a:xfrm>
        </p:grpSpPr>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029200"/>
              <a:ext cx="12477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02913" y="4835868"/>
              <a:ext cx="954778" cy="369332"/>
            </a:xfrm>
            <a:prstGeom prst="rect">
              <a:avLst/>
            </a:prstGeom>
            <a:noFill/>
          </p:spPr>
          <p:txBody>
            <a:bodyPr wrap="square" rtlCol="0">
              <a:spAutoFit/>
            </a:bodyPr>
            <a:lstStyle/>
            <a:p>
              <a:pPr algn="ctr"/>
              <a:r>
                <a:rPr lang="en-US" b="1" dirty="0" smtClean="0"/>
                <a:t>Dog </a:t>
              </a:r>
              <a:endParaRPr lang="en-US" b="1" dirty="0"/>
            </a:p>
          </p:txBody>
        </p:sp>
      </p:grpSp>
      <p:grpSp>
        <p:nvGrpSpPr>
          <p:cNvPr id="18" name="Group 17"/>
          <p:cNvGrpSpPr/>
          <p:nvPr/>
        </p:nvGrpSpPr>
        <p:grpSpPr>
          <a:xfrm>
            <a:off x="2016492" y="-123525"/>
            <a:ext cx="1183908" cy="1762125"/>
            <a:chOff x="1251284" y="916380"/>
            <a:chExt cx="1183908" cy="1762125"/>
          </a:xfrm>
        </p:grpSpPr>
        <p:pic>
          <p:nvPicPr>
            <p:cNvPr id="19"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707" b="89927" l="9688" r="90000"/>
                      </a14:imgEffect>
                    </a14:imgLayer>
                  </a14:imgProps>
                </a:ext>
                <a:ext uri="{28A0092B-C50C-407E-A947-70E740481C1C}">
                  <a14:useLocalDpi xmlns:a14="http://schemas.microsoft.com/office/drawing/2010/main" val="0"/>
                </a:ext>
              </a:extLst>
            </a:blip>
            <a:srcRect l="22182" r="20501"/>
            <a:stretch/>
          </p:blipFill>
          <p:spPr bwMode="auto">
            <a:xfrm>
              <a:off x="1251284" y="916380"/>
              <a:ext cx="1183908"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331222" y="2221468"/>
              <a:ext cx="954778" cy="369332"/>
            </a:xfrm>
            <a:prstGeom prst="rect">
              <a:avLst/>
            </a:prstGeom>
            <a:noFill/>
          </p:spPr>
          <p:txBody>
            <a:bodyPr wrap="square" rtlCol="0">
              <a:spAutoFit/>
            </a:bodyPr>
            <a:lstStyle/>
            <a:p>
              <a:pPr algn="ctr"/>
              <a:r>
                <a:rPr lang="en-US" b="1" dirty="0" smtClean="0"/>
                <a:t>Lion </a:t>
              </a:r>
              <a:endParaRPr lang="en-US" b="1" dirty="0"/>
            </a:p>
          </p:txBody>
        </p:sp>
      </p:grpSp>
      <p:grpSp>
        <p:nvGrpSpPr>
          <p:cNvPr id="21" name="Group 20"/>
          <p:cNvGrpSpPr/>
          <p:nvPr/>
        </p:nvGrpSpPr>
        <p:grpSpPr>
          <a:xfrm>
            <a:off x="3859201" y="-117391"/>
            <a:ext cx="1183908" cy="1762125"/>
            <a:chOff x="1251284" y="916380"/>
            <a:chExt cx="1183908" cy="1762125"/>
          </a:xfrm>
        </p:grpSpPr>
        <p:pic>
          <p:nvPicPr>
            <p:cNvPr id="22"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707" b="89927" l="9688" r="90000"/>
                      </a14:imgEffect>
                    </a14:imgLayer>
                  </a14:imgProps>
                </a:ext>
                <a:ext uri="{28A0092B-C50C-407E-A947-70E740481C1C}">
                  <a14:useLocalDpi xmlns:a14="http://schemas.microsoft.com/office/drawing/2010/main" val="0"/>
                </a:ext>
              </a:extLst>
            </a:blip>
            <a:srcRect l="22182" r="20501"/>
            <a:stretch/>
          </p:blipFill>
          <p:spPr bwMode="auto">
            <a:xfrm>
              <a:off x="1251284" y="916380"/>
              <a:ext cx="1183908"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331222" y="2221468"/>
              <a:ext cx="954778" cy="369332"/>
            </a:xfrm>
            <a:prstGeom prst="rect">
              <a:avLst/>
            </a:prstGeom>
            <a:noFill/>
          </p:spPr>
          <p:txBody>
            <a:bodyPr wrap="square" rtlCol="0">
              <a:spAutoFit/>
            </a:bodyPr>
            <a:lstStyle/>
            <a:p>
              <a:pPr algn="ctr"/>
              <a:r>
                <a:rPr lang="en-US" b="1" dirty="0" smtClean="0"/>
                <a:t>Lion </a:t>
              </a:r>
              <a:endParaRPr lang="en-US" b="1" dirty="0"/>
            </a:p>
          </p:txBody>
        </p:sp>
      </p:grpSp>
      <p:grpSp>
        <p:nvGrpSpPr>
          <p:cNvPr id="24" name="Group 23"/>
          <p:cNvGrpSpPr/>
          <p:nvPr/>
        </p:nvGrpSpPr>
        <p:grpSpPr>
          <a:xfrm>
            <a:off x="5701910" y="-111257"/>
            <a:ext cx="1183908" cy="1762125"/>
            <a:chOff x="1251284" y="916380"/>
            <a:chExt cx="1183908" cy="1762125"/>
          </a:xfrm>
        </p:grpSpPr>
        <p:pic>
          <p:nvPicPr>
            <p:cNvPr id="25"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707" b="89927" l="9688" r="90000"/>
                      </a14:imgEffect>
                    </a14:imgLayer>
                  </a14:imgProps>
                </a:ext>
                <a:ext uri="{28A0092B-C50C-407E-A947-70E740481C1C}">
                  <a14:useLocalDpi xmlns:a14="http://schemas.microsoft.com/office/drawing/2010/main" val="0"/>
                </a:ext>
              </a:extLst>
            </a:blip>
            <a:srcRect l="22182" r="20501"/>
            <a:stretch/>
          </p:blipFill>
          <p:spPr bwMode="auto">
            <a:xfrm>
              <a:off x="1251284" y="916380"/>
              <a:ext cx="1183908"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1331222" y="2221468"/>
              <a:ext cx="954778" cy="369332"/>
            </a:xfrm>
            <a:prstGeom prst="rect">
              <a:avLst/>
            </a:prstGeom>
            <a:noFill/>
          </p:spPr>
          <p:txBody>
            <a:bodyPr wrap="square" rtlCol="0">
              <a:spAutoFit/>
            </a:bodyPr>
            <a:lstStyle/>
            <a:p>
              <a:pPr algn="ctr"/>
              <a:r>
                <a:rPr lang="en-US" b="1" dirty="0" smtClean="0"/>
                <a:t>Lion </a:t>
              </a:r>
              <a:endParaRPr lang="en-US" b="1" dirty="0"/>
            </a:p>
          </p:txBody>
        </p:sp>
      </p:grpSp>
      <p:grpSp>
        <p:nvGrpSpPr>
          <p:cNvPr id="27" name="Group 26"/>
          <p:cNvGrpSpPr/>
          <p:nvPr/>
        </p:nvGrpSpPr>
        <p:grpSpPr>
          <a:xfrm>
            <a:off x="7544619" y="-105123"/>
            <a:ext cx="1183908" cy="1762125"/>
            <a:chOff x="1251284" y="916380"/>
            <a:chExt cx="1183908" cy="1762125"/>
          </a:xfrm>
        </p:grpSpPr>
        <p:pic>
          <p:nvPicPr>
            <p:cNvPr id="28"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707" b="89927" l="9688" r="90000"/>
                      </a14:imgEffect>
                    </a14:imgLayer>
                  </a14:imgProps>
                </a:ext>
                <a:ext uri="{28A0092B-C50C-407E-A947-70E740481C1C}">
                  <a14:useLocalDpi xmlns:a14="http://schemas.microsoft.com/office/drawing/2010/main" val="0"/>
                </a:ext>
              </a:extLst>
            </a:blip>
            <a:srcRect l="22182" r="20501"/>
            <a:stretch/>
          </p:blipFill>
          <p:spPr bwMode="auto">
            <a:xfrm>
              <a:off x="1251284" y="916380"/>
              <a:ext cx="1183908"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1331222" y="2221468"/>
              <a:ext cx="954778" cy="369332"/>
            </a:xfrm>
            <a:prstGeom prst="rect">
              <a:avLst/>
            </a:prstGeom>
            <a:noFill/>
          </p:spPr>
          <p:txBody>
            <a:bodyPr wrap="square" rtlCol="0">
              <a:spAutoFit/>
            </a:bodyPr>
            <a:lstStyle/>
            <a:p>
              <a:pPr algn="ctr"/>
              <a:r>
                <a:rPr lang="en-US" b="1" dirty="0" smtClean="0"/>
                <a:t>Lion </a:t>
              </a:r>
              <a:endParaRPr lang="en-US" b="1" dirty="0"/>
            </a:p>
          </p:txBody>
        </p:sp>
      </p:grpSp>
      <p:grpSp>
        <p:nvGrpSpPr>
          <p:cNvPr id="30" name="Group 29"/>
          <p:cNvGrpSpPr/>
          <p:nvPr/>
        </p:nvGrpSpPr>
        <p:grpSpPr>
          <a:xfrm>
            <a:off x="2028825" y="1600200"/>
            <a:ext cx="1247775" cy="1774482"/>
            <a:chOff x="152400" y="4835868"/>
            <a:chExt cx="1247775" cy="1774482"/>
          </a:xfrm>
        </p:grpSpPr>
        <p:pic>
          <p:nvPicPr>
            <p:cNvPr id="3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029200"/>
              <a:ext cx="12477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402913" y="4835868"/>
              <a:ext cx="954778" cy="369332"/>
            </a:xfrm>
            <a:prstGeom prst="rect">
              <a:avLst/>
            </a:prstGeom>
            <a:noFill/>
          </p:spPr>
          <p:txBody>
            <a:bodyPr wrap="square" rtlCol="0">
              <a:spAutoFit/>
            </a:bodyPr>
            <a:lstStyle/>
            <a:p>
              <a:pPr algn="ctr"/>
              <a:r>
                <a:rPr lang="en-US" b="1" dirty="0" smtClean="0"/>
                <a:t>Dog </a:t>
              </a:r>
              <a:endParaRPr lang="en-US" b="1" dirty="0"/>
            </a:p>
          </p:txBody>
        </p:sp>
      </p:grpSp>
      <p:grpSp>
        <p:nvGrpSpPr>
          <p:cNvPr id="33" name="Group 32"/>
          <p:cNvGrpSpPr/>
          <p:nvPr/>
        </p:nvGrpSpPr>
        <p:grpSpPr>
          <a:xfrm>
            <a:off x="3810000" y="1599216"/>
            <a:ext cx="1247775" cy="1774482"/>
            <a:chOff x="152400" y="4835868"/>
            <a:chExt cx="1247775" cy="1774482"/>
          </a:xfrm>
        </p:grpSpPr>
        <p:pic>
          <p:nvPicPr>
            <p:cNvPr id="3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029200"/>
              <a:ext cx="12477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402913" y="4835868"/>
              <a:ext cx="954778" cy="369332"/>
            </a:xfrm>
            <a:prstGeom prst="rect">
              <a:avLst/>
            </a:prstGeom>
            <a:noFill/>
          </p:spPr>
          <p:txBody>
            <a:bodyPr wrap="square" rtlCol="0">
              <a:spAutoFit/>
            </a:bodyPr>
            <a:lstStyle/>
            <a:p>
              <a:pPr algn="ctr"/>
              <a:r>
                <a:rPr lang="en-US" b="1" dirty="0" smtClean="0"/>
                <a:t>Dog </a:t>
              </a:r>
              <a:endParaRPr lang="en-US" b="1" dirty="0"/>
            </a:p>
          </p:txBody>
        </p:sp>
      </p:grpSp>
      <p:grpSp>
        <p:nvGrpSpPr>
          <p:cNvPr id="36" name="Group 35"/>
          <p:cNvGrpSpPr/>
          <p:nvPr/>
        </p:nvGrpSpPr>
        <p:grpSpPr>
          <a:xfrm>
            <a:off x="5638800" y="1598232"/>
            <a:ext cx="1247775" cy="1774482"/>
            <a:chOff x="152400" y="4835868"/>
            <a:chExt cx="1247775" cy="1774482"/>
          </a:xfrm>
        </p:grpSpPr>
        <p:pic>
          <p:nvPicPr>
            <p:cNvPr id="3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029200"/>
              <a:ext cx="12477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402913" y="4835868"/>
              <a:ext cx="954778" cy="369332"/>
            </a:xfrm>
            <a:prstGeom prst="rect">
              <a:avLst/>
            </a:prstGeom>
            <a:noFill/>
          </p:spPr>
          <p:txBody>
            <a:bodyPr wrap="square" rtlCol="0">
              <a:spAutoFit/>
            </a:bodyPr>
            <a:lstStyle/>
            <a:p>
              <a:pPr algn="ctr"/>
              <a:r>
                <a:rPr lang="en-US" b="1" dirty="0" smtClean="0"/>
                <a:t>Dog </a:t>
              </a:r>
              <a:endParaRPr lang="en-US" b="1" dirty="0"/>
            </a:p>
          </p:txBody>
        </p:sp>
      </p:grpSp>
      <p:grpSp>
        <p:nvGrpSpPr>
          <p:cNvPr id="39" name="Group 38"/>
          <p:cNvGrpSpPr/>
          <p:nvPr/>
        </p:nvGrpSpPr>
        <p:grpSpPr>
          <a:xfrm>
            <a:off x="7467600" y="1597248"/>
            <a:ext cx="1247775" cy="1774482"/>
            <a:chOff x="152400" y="4835868"/>
            <a:chExt cx="1247775" cy="1774482"/>
          </a:xfrm>
        </p:grpSpPr>
        <p:pic>
          <p:nvPicPr>
            <p:cNvPr id="4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029200"/>
              <a:ext cx="12477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402913" y="4835868"/>
              <a:ext cx="954778" cy="369332"/>
            </a:xfrm>
            <a:prstGeom prst="rect">
              <a:avLst/>
            </a:prstGeom>
            <a:noFill/>
          </p:spPr>
          <p:txBody>
            <a:bodyPr wrap="square" rtlCol="0">
              <a:spAutoFit/>
            </a:bodyPr>
            <a:lstStyle/>
            <a:p>
              <a:pPr algn="ctr"/>
              <a:r>
                <a:rPr lang="en-US" b="1" dirty="0" smtClean="0"/>
                <a:t>Dog </a:t>
              </a:r>
              <a:endParaRPr lang="en-US" b="1" dirty="0"/>
            </a:p>
          </p:txBody>
        </p:sp>
      </p:grpSp>
      <p:grpSp>
        <p:nvGrpSpPr>
          <p:cNvPr id="42" name="Group 41"/>
          <p:cNvGrpSpPr/>
          <p:nvPr/>
        </p:nvGrpSpPr>
        <p:grpSpPr>
          <a:xfrm>
            <a:off x="2007801" y="3703315"/>
            <a:ext cx="1116399" cy="1402085"/>
            <a:chOff x="3850481" y="3099394"/>
            <a:chExt cx="1116399" cy="1402085"/>
          </a:xfrm>
        </p:grpSpPr>
        <p:pic>
          <p:nvPicPr>
            <p:cNvPr id="43" name="Picture 7"/>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50481" y="3099394"/>
              <a:ext cx="1116399" cy="121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Box 43"/>
            <p:cNvSpPr txBox="1"/>
            <p:nvPr/>
          </p:nvSpPr>
          <p:spPr>
            <a:xfrm>
              <a:off x="3931291" y="4132147"/>
              <a:ext cx="954778" cy="369332"/>
            </a:xfrm>
            <a:prstGeom prst="rect">
              <a:avLst/>
            </a:prstGeom>
            <a:noFill/>
          </p:spPr>
          <p:txBody>
            <a:bodyPr wrap="square" rtlCol="0">
              <a:spAutoFit/>
            </a:bodyPr>
            <a:lstStyle/>
            <a:p>
              <a:pPr algn="ctr"/>
              <a:r>
                <a:rPr lang="en-US" b="1" dirty="0" smtClean="0"/>
                <a:t>Monkey </a:t>
              </a:r>
              <a:endParaRPr lang="en-US" b="1" dirty="0"/>
            </a:p>
          </p:txBody>
        </p:sp>
      </p:grpSp>
      <p:grpSp>
        <p:nvGrpSpPr>
          <p:cNvPr id="45" name="Group 44"/>
          <p:cNvGrpSpPr/>
          <p:nvPr/>
        </p:nvGrpSpPr>
        <p:grpSpPr>
          <a:xfrm>
            <a:off x="3912801" y="3703315"/>
            <a:ext cx="1116399" cy="1402085"/>
            <a:chOff x="3850481" y="3099394"/>
            <a:chExt cx="1116399" cy="1402085"/>
          </a:xfrm>
        </p:grpSpPr>
        <p:pic>
          <p:nvPicPr>
            <p:cNvPr id="46" name="Picture 7"/>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50481" y="3099394"/>
              <a:ext cx="1116399" cy="121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3931291" y="4132147"/>
              <a:ext cx="954778" cy="369332"/>
            </a:xfrm>
            <a:prstGeom prst="rect">
              <a:avLst/>
            </a:prstGeom>
            <a:noFill/>
          </p:spPr>
          <p:txBody>
            <a:bodyPr wrap="square" rtlCol="0">
              <a:spAutoFit/>
            </a:bodyPr>
            <a:lstStyle/>
            <a:p>
              <a:pPr algn="ctr"/>
              <a:r>
                <a:rPr lang="en-US" b="1" dirty="0" smtClean="0"/>
                <a:t>Monkey </a:t>
              </a:r>
              <a:endParaRPr lang="en-US" b="1" dirty="0"/>
            </a:p>
          </p:txBody>
        </p:sp>
      </p:grpSp>
      <p:grpSp>
        <p:nvGrpSpPr>
          <p:cNvPr id="48" name="Group 47"/>
          <p:cNvGrpSpPr/>
          <p:nvPr/>
        </p:nvGrpSpPr>
        <p:grpSpPr>
          <a:xfrm>
            <a:off x="5665401" y="3703315"/>
            <a:ext cx="1116399" cy="1402085"/>
            <a:chOff x="3850481" y="3099394"/>
            <a:chExt cx="1116399" cy="1402085"/>
          </a:xfrm>
        </p:grpSpPr>
        <p:pic>
          <p:nvPicPr>
            <p:cNvPr id="49" name="Picture 7"/>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50481" y="3099394"/>
              <a:ext cx="1116399" cy="121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3931291" y="4132147"/>
              <a:ext cx="954778" cy="369332"/>
            </a:xfrm>
            <a:prstGeom prst="rect">
              <a:avLst/>
            </a:prstGeom>
            <a:noFill/>
          </p:spPr>
          <p:txBody>
            <a:bodyPr wrap="square" rtlCol="0">
              <a:spAutoFit/>
            </a:bodyPr>
            <a:lstStyle/>
            <a:p>
              <a:pPr algn="ctr"/>
              <a:r>
                <a:rPr lang="en-US" b="1" dirty="0" smtClean="0"/>
                <a:t>Monkey </a:t>
              </a:r>
              <a:endParaRPr lang="en-US" b="1" dirty="0"/>
            </a:p>
          </p:txBody>
        </p:sp>
      </p:grpSp>
      <p:grpSp>
        <p:nvGrpSpPr>
          <p:cNvPr id="51" name="Group 50"/>
          <p:cNvGrpSpPr/>
          <p:nvPr/>
        </p:nvGrpSpPr>
        <p:grpSpPr>
          <a:xfrm>
            <a:off x="7494201" y="3703315"/>
            <a:ext cx="1116399" cy="1402085"/>
            <a:chOff x="3850481" y="3099394"/>
            <a:chExt cx="1116399" cy="1402085"/>
          </a:xfrm>
        </p:grpSpPr>
        <p:pic>
          <p:nvPicPr>
            <p:cNvPr id="52" name="Picture 7"/>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50481" y="3099394"/>
              <a:ext cx="1116399" cy="121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extBox 52"/>
            <p:cNvSpPr txBox="1"/>
            <p:nvPr/>
          </p:nvSpPr>
          <p:spPr>
            <a:xfrm>
              <a:off x="3931291" y="4132147"/>
              <a:ext cx="954778" cy="369332"/>
            </a:xfrm>
            <a:prstGeom prst="rect">
              <a:avLst/>
            </a:prstGeom>
            <a:noFill/>
          </p:spPr>
          <p:txBody>
            <a:bodyPr wrap="square" rtlCol="0">
              <a:spAutoFit/>
            </a:bodyPr>
            <a:lstStyle/>
            <a:p>
              <a:pPr algn="ctr"/>
              <a:r>
                <a:rPr lang="en-US" b="1" dirty="0" smtClean="0"/>
                <a:t>Monkey </a:t>
              </a:r>
              <a:endParaRPr lang="en-US" b="1" dirty="0"/>
            </a:p>
          </p:txBody>
        </p:sp>
      </p:grpSp>
      <p:grpSp>
        <p:nvGrpSpPr>
          <p:cNvPr id="55" name="Group 54"/>
          <p:cNvGrpSpPr/>
          <p:nvPr/>
        </p:nvGrpSpPr>
        <p:grpSpPr>
          <a:xfrm>
            <a:off x="2005969" y="5334000"/>
            <a:ext cx="1194431" cy="1286504"/>
            <a:chOff x="7620000" y="530628"/>
            <a:chExt cx="1194431" cy="1286504"/>
          </a:xfrm>
        </p:grpSpPr>
        <p:pic>
          <p:nvPicPr>
            <p:cNvPr id="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30628"/>
              <a:ext cx="1194431" cy="103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Box 56"/>
            <p:cNvSpPr txBox="1"/>
            <p:nvPr/>
          </p:nvSpPr>
          <p:spPr>
            <a:xfrm>
              <a:off x="7739826" y="1447800"/>
              <a:ext cx="954778" cy="369332"/>
            </a:xfrm>
            <a:prstGeom prst="rect">
              <a:avLst/>
            </a:prstGeom>
            <a:noFill/>
          </p:spPr>
          <p:txBody>
            <a:bodyPr wrap="square" rtlCol="0">
              <a:spAutoFit/>
            </a:bodyPr>
            <a:lstStyle/>
            <a:p>
              <a:pPr algn="ctr"/>
              <a:r>
                <a:rPr lang="en-US" b="1" dirty="0" smtClean="0"/>
                <a:t>Frog </a:t>
              </a:r>
              <a:endParaRPr lang="en-US" b="1" dirty="0"/>
            </a:p>
          </p:txBody>
        </p:sp>
      </p:grpSp>
      <p:grpSp>
        <p:nvGrpSpPr>
          <p:cNvPr id="58" name="Group 57"/>
          <p:cNvGrpSpPr/>
          <p:nvPr/>
        </p:nvGrpSpPr>
        <p:grpSpPr>
          <a:xfrm>
            <a:off x="3834769" y="5342896"/>
            <a:ext cx="1194431" cy="1286504"/>
            <a:chOff x="7620000" y="530628"/>
            <a:chExt cx="1194431" cy="1286504"/>
          </a:xfrm>
        </p:grpSpPr>
        <p:pic>
          <p:nvPicPr>
            <p:cNvPr id="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30628"/>
              <a:ext cx="1194431" cy="103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7739826" y="1447800"/>
              <a:ext cx="954778" cy="369332"/>
            </a:xfrm>
            <a:prstGeom prst="rect">
              <a:avLst/>
            </a:prstGeom>
            <a:noFill/>
          </p:spPr>
          <p:txBody>
            <a:bodyPr wrap="square" rtlCol="0">
              <a:spAutoFit/>
            </a:bodyPr>
            <a:lstStyle/>
            <a:p>
              <a:pPr algn="ctr"/>
              <a:r>
                <a:rPr lang="en-US" b="1" dirty="0" smtClean="0"/>
                <a:t>Frog </a:t>
              </a:r>
              <a:endParaRPr lang="en-US" b="1" dirty="0"/>
            </a:p>
          </p:txBody>
        </p:sp>
      </p:grpSp>
      <p:grpSp>
        <p:nvGrpSpPr>
          <p:cNvPr id="61" name="Group 60"/>
          <p:cNvGrpSpPr/>
          <p:nvPr/>
        </p:nvGrpSpPr>
        <p:grpSpPr>
          <a:xfrm>
            <a:off x="5663569" y="5316208"/>
            <a:ext cx="1194431" cy="1286504"/>
            <a:chOff x="7620000" y="530628"/>
            <a:chExt cx="1194431" cy="1286504"/>
          </a:xfrm>
        </p:grpSpPr>
        <p:pic>
          <p:nvPicPr>
            <p:cNvPr id="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30628"/>
              <a:ext cx="1194431" cy="103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TextBox 62"/>
            <p:cNvSpPr txBox="1"/>
            <p:nvPr/>
          </p:nvSpPr>
          <p:spPr>
            <a:xfrm>
              <a:off x="7739826" y="1447800"/>
              <a:ext cx="954778" cy="369332"/>
            </a:xfrm>
            <a:prstGeom prst="rect">
              <a:avLst/>
            </a:prstGeom>
            <a:noFill/>
          </p:spPr>
          <p:txBody>
            <a:bodyPr wrap="square" rtlCol="0">
              <a:spAutoFit/>
            </a:bodyPr>
            <a:lstStyle/>
            <a:p>
              <a:pPr algn="ctr"/>
              <a:r>
                <a:rPr lang="en-US" b="1" dirty="0" smtClean="0"/>
                <a:t>Frog </a:t>
              </a:r>
              <a:endParaRPr lang="en-US" b="1" dirty="0"/>
            </a:p>
          </p:txBody>
        </p:sp>
      </p:grpSp>
      <p:grpSp>
        <p:nvGrpSpPr>
          <p:cNvPr id="64" name="Group 63"/>
          <p:cNvGrpSpPr/>
          <p:nvPr/>
        </p:nvGrpSpPr>
        <p:grpSpPr>
          <a:xfrm>
            <a:off x="7620000" y="5307312"/>
            <a:ext cx="1194431" cy="1286504"/>
            <a:chOff x="7620000" y="530628"/>
            <a:chExt cx="1194431" cy="1286504"/>
          </a:xfrm>
        </p:grpSpPr>
        <p:pic>
          <p:nvPicPr>
            <p:cNvPr id="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30628"/>
              <a:ext cx="1194431" cy="103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xtBox 65"/>
            <p:cNvSpPr txBox="1"/>
            <p:nvPr/>
          </p:nvSpPr>
          <p:spPr>
            <a:xfrm>
              <a:off x="7739826" y="1447800"/>
              <a:ext cx="954778" cy="369332"/>
            </a:xfrm>
            <a:prstGeom prst="rect">
              <a:avLst/>
            </a:prstGeom>
            <a:noFill/>
          </p:spPr>
          <p:txBody>
            <a:bodyPr wrap="square" rtlCol="0">
              <a:spAutoFit/>
            </a:bodyPr>
            <a:lstStyle/>
            <a:p>
              <a:pPr algn="ctr"/>
              <a:r>
                <a:rPr lang="en-US" b="1" dirty="0" smtClean="0"/>
                <a:t>Frog </a:t>
              </a:r>
              <a:endParaRPr lang="en-US" b="1" dirty="0"/>
            </a:p>
          </p:txBody>
        </p:sp>
      </p:grpSp>
    </p:spTree>
    <p:extLst>
      <p:ext uri="{BB962C8B-B14F-4D97-AF65-F5344CB8AC3E}">
        <p14:creationId xmlns:p14="http://schemas.microsoft.com/office/powerpoint/2010/main" val="289413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9237"/>
            <a:ext cx="1561972" cy="1380053"/>
            <a:chOff x="7579622" y="5230297"/>
            <a:chExt cx="1561972" cy="1380053"/>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622" y="5414963"/>
              <a:ext cx="1561972" cy="119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83219" y="5230297"/>
              <a:ext cx="954778" cy="369332"/>
            </a:xfrm>
            <a:prstGeom prst="rect">
              <a:avLst/>
            </a:prstGeom>
            <a:noFill/>
          </p:spPr>
          <p:txBody>
            <a:bodyPr wrap="square" rtlCol="0">
              <a:spAutoFit/>
            </a:bodyPr>
            <a:lstStyle/>
            <a:p>
              <a:pPr algn="ctr"/>
              <a:r>
                <a:rPr lang="en-US" b="1" dirty="0" smtClean="0"/>
                <a:t>Cow </a:t>
              </a:r>
              <a:endParaRPr lang="en-US" b="1" dirty="0"/>
            </a:p>
          </p:txBody>
        </p:sp>
      </p:grpSp>
      <p:grpSp>
        <p:nvGrpSpPr>
          <p:cNvPr id="32" name="Group 31"/>
          <p:cNvGrpSpPr/>
          <p:nvPr/>
        </p:nvGrpSpPr>
        <p:grpSpPr>
          <a:xfrm>
            <a:off x="1867028" y="152400"/>
            <a:ext cx="1561972" cy="1380053"/>
            <a:chOff x="7579622" y="5230297"/>
            <a:chExt cx="1561972" cy="1380053"/>
          </a:xfrm>
        </p:grpSpPr>
        <p:pic>
          <p:nvPicPr>
            <p:cNvPr id="3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622" y="5414963"/>
              <a:ext cx="1561972" cy="119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7883219" y="5230297"/>
              <a:ext cx="954778" cy="369332"/>
            </a:xfrm>
            <a:prstGeom prst="rect">
              <a:avLst/>
            </a:prstGeom>
            <a:noFill/>
          </p:spPr>
          <p:txBody>
            <a:bodyPr wrap="square" rtlCol="0">
              <a:spAutoFit/>
            </a:bodyPr>
            <a:lstStyle/>
            <a:p>
              <a:pPr algn="ctr"/>
              <a:r>
                <a:rPr lang="en-US" b="1" dirty="0" smtClean="0"/>
                <a:t>Cow </a:t>
              </a:r>
              <a:endParaRPr lang="en-US" b="1" dirty="0"/>
            </a:p>
          </p:txBody>
        </p:sp>
      </p:grpSp>
      <p:grpSp>
        <p:nvGrpSpPr>
          <p:cNvPr id="35" name="Group 34"/>
          <p:cNvGrpSpPr/>
          <p:nvPr/>
        </p:nvGrpSpPr>
        <p:grpSpPr>
          <a:xfrm>
            <a:off x="3581656" y="155563"/>
            <a:ext cx="1561972" cy="1380053"/>
            <a:chOff x="7579622" y="5230297"/>
            <a:chExt cx="1561972" cy="1380053"/>
          </a:xfrm>
        </p:grpSpPr>
        <p:pic>
          <p:nvPicPr>
            <p:cNvPr id="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622" y="5414963"/>
              <a:ext cx="1561972" cy="119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7883219" y="5230297"/>
              <a:ext cx="954778" cy="369332"/>
            </a:xfrm>
            <a:prstGeom prst="rect">
              <a:avLst/>
            </a:prstGeom>
            <a:noFill/>
          </p:spPr>
          <p:txBody>
            <a:bodyPr wrap="square" rtlCol="0">
              <a:spAutoFit/>
            </a:bodyPr>
            <a:lstStyle/>
            <a:p>
              <a:pPr algn="ctr"/>
              <a:r>
                <a:rPr lang="en-US" b="1" dirty="0" smtClean="0"/>
                <a:t>Cow </a:t>
              </a:r>
              <a:endParaRPr lang="en-US" b="1" dirty="0"/>
            </a:p>
          </p:txBody>
        </p:sp>
      </p:grpSp>
      <p:grpSp>
        <p:nvGrpSpPr>
          <p:cNvPr id="38" name="Group 37"/>
          <p:cNvGrpSpPr/>
          <p:nvPr/>
        </p:nvGrpSpPr>
        <p:grpSpPr>
          <a:xfrm>
            <a:off x="5296284" y="158726"/>
            <a:ext cx="1561972" cy="1380053"/>
            <a:chOff x="7579622" y="5230297"/>
            <a:chExt cx="1561972" cy="1380053"/>
          </a:xfrm>
        </p:grpSpPr>
        <p:pic>
          <p:nvPicPr>
            <p:cNvPr id="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622" y="5414963"/>
              <a:ext cx="1561972" cy="119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7883219" y="5230297"/>
              <a:ext cx="954778" cy="369332"/>
            </a:xfrm>
            <a:prstGeom prst="rect">
              <a:avLst/>
            </a:prstGeom>
            <a:noFill/>
          </p:spPr>
          <p:txBody>
            <a:bodyPr wrap="square" rtlCol="0">
              <a:spAutoFit/>
            </a:bodyPr>
            <a:lstStyle/>
            <a:p>
              <a:pPr algn="ctr"/>
              <a:r>
                <a:rPr lang="en-US" b="1" dirty="0" smtClean="0"/>
                <a:t>Cow </a:t>
              </a:r>
              <a:endParaRPr lang="en-US" b="1" dirty="0"/>
            </a:p>
          </p:txBody>
        </p:sp>
      </p:grpSp>
      <p:grpSp>
        <p:nvGrpSpPr>
          <p:cNvPr id="41" name="Group 40"/>
          <p:cNvGrpSpPr/>
          <p:nvPr/>
        </p:nvGrpSpPr>
        <p:grpSpPr>
          <a:xfrm>
            <a:off x="7010912" y="161889"/>
            <a:ext cx="1561972" cy="1380053"/>
            <a:chOff x="7579622" y="5230297"/>
            <a:chExt cx="1561972" cy="1380053"/>
          </a:xfrm>
        </p:grpSpPr>
        <p:pic>
          <p:nvPicPr>
            <p:cNvPr id="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622" y="5414963"/>
              <a:ext cx="1561972" cy="119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7883219" y="5230297"/>
              <a:ext cx="954778" cy="369332"/>
            </a:xfrm>
            <a:prstGeom prst="rect">
              <a:avLst/>
            </a:prstGeom>
            <a:noFill/>
          </p:spPr>
          <p:txBody>
            <a:bodyPr wrap="square" rtlCol="0">
              <a:spAutoFit/>
            </a:bodyPr>
            <a:lstStyle/>
            <a:p>
              <a:pPr algn="ctr"/>
              <a:r>
                <a:rPr lang="en-US" b="1" dirty="0" smtClean="0"/>
                <a:t>Cow </a:t>
              </a:r>
              <a:endParaRPr lang="en-US" b="1" dirty="0"/>
            </a:p>
          </p:txBody>
        </p:sp>
      </p:grpSp>
      <p:sp>
        <p:nvSpPr>
          <p:cNvPr id="50" name="Rectangle 49"/>
          <p:cNvSpPr/>
          <p:nvPr/>
        </p:nvSpPr>
        <p:spPr>
          <a:xfrm>
            <a:off x="76199" y="4244876"/>
            <a:ext cx="6101307" cy="2308324"/>
          </a:xfrm>
          <a:prstGeom prst="rect">
            <a:avLst/>
          </a:prstGeom>
        </p:spPr>
        <p:txBody>
          <a:bodyPr wrap="square">
            <a:spAutoFit/>
          </a:bodyPr>
          <a:lstStyle/>
          <a:p>
            <a:r>
              <a:rPr lang="en-US" dirty="0">
                <a:latin typeface="Arabic Typesetting" panose="03020402040406030203" pitchFamily="66" charset="-78"/>
                <a:cs typeface="Arabic Typesetting" panose="03020402040406030203" pitchFamily="66" charset="-78"/>
              </a:rPr>
              <a:t>"A man who was going to the desert and was hungry, tired and </a:t>
            </a:r>
            <a:r>
              <a:rPr lang="en-US" dirty="0" smtClean="0">
                <a:latin typeface="Arabic Typesetting" panose="03020402040406030203" pitchFamily="66" charset="-78"/>
                <a:cs typeface="Arabic Typesetting" panose="03020402040406030203" pitchFamily="66" charset="-78"/>
              </a:rPr>
              <a:t>thirsty- found </a:t>
            </a:r>
            <a:r>
              <a:rPr lang="en-US" dirty="0">
                <a:latin typeface="Arabic Typesetting" panose="03020402040406030203" pitchFamily="66" charset="-78"/>
                <a:cs typeface="Arabic Typesetting" panose="03020402040406030203" pitchFamily="66" charset="-78"/>
              </a:rPr>
              <a:t>a </a:t>
            </a:r>
            <a:r>
              <a:rPr lang="en-US" dirty="0" smtClean="0">
                <a:latin typeface="Arabic Typesetting" panose="03020402040406030203" pitchFamily="66" charset="-78"/>
                <a:cs typeface="Arabic Typesetting" panose="03020402040406030203" pitchFamily="66" charset="-78"/>
              </a:rPr>
              <a:t>tree with sweet fruits, </a:t>
            </a:r>
            <a:r>
              <a:rPr lang="en-US" dirty="0">
                <a:latin typeface="Arabic Typesetting" panose="03020402040406030203" pitchFamily="66" charset="-78"/>
                <a:cs typeface="Arabic Typesetting" panose="03020402040406030203" pitchFamily="66" charset="-78"/>
              </a:rPr>
              <a:t>a shadow and a river passes beneath him. The man ate </a:t>
            </a:r>
            <a:r>
              <a:rPr lang="en-US" dirty="0" smtClean="0">
                <a:latin typeface="Arabic Typesetting" panose="03020402040406030203" pitchFamily="66" charset="-78"/>
                <a:cs typeface="Arabic Typesetting" panose="03020402040406030203" pitchFamily="66" charset="-78"/>
              </a:rPr>
              <a:t>from fruits, drank from the water </a:t>
            </a:r>
            <a:r>
              <a:rPr lang="en-US" dirty="0">
                <a:latin typeface="Arabic Typesetting" panose="03020402040406030203" pitchFamily="66" charset="-78"/>
                <a:cs typeface="Arabic Typesetting" panose="03020402040406030203" pitchFamily="66" charset="-78"/>
              </a:rPr>
              <a:t>and sat in the shadow. </a:t>
            </a:r>
          </a:p>
          <a:p>
            <a:endParaRPr lang="en-US" dirty="0" smtClean="0">
              <a:latin typeface="Arabic Typesetting" panose="03020402040406030203" pitchFamily="66" charset="-78"/>
              <a:cs typeface="Arabic Typesetting" panose="03020402040406030203" pitchFamily="66" charset="-78"/>
            </a:endParaRPr>
          </a:p>
          <a:p>
            <a:r>
              <a:rPr lang="en-US" dirty="0" smtClean="0">
                <a:latin typeface="Arabic Typesetting" panose="03020402040406030203" pitchFamily="66" charset="-78"/>
                <a:cs typeface="Arabic Typesetting" panose="03020402040406030203" pitchFamily="66" charset="-78"/>
              </a:rPr>
              <a:t>When he wanted to leave he said to the tree: “Oh tree, what could I bless you? You already have it all! That tour fruit will be sweet? Your fruits are sweet! That your shade will be great? Your shade is great! That you will always have water? you have plenty of water!</a:t>
            </a:r>
          </a:p>
          <a:p>
            <a:r>
              <a:rPr lang="en-US" dirty="0" smtClean="0">
                <a:latin typeface="Arabic Typesetting" panose="03020402040406030203" pitchFamily="66" charset="-78"/>
                <a:cs typeface="Arabic Typesetting" panose="03020402040406030203" pitchFamily="66" charset="-78"/>
              </a:rPr>
              <a:t>I bless you that all planting that would grow from you will be just like you. "</a:t>
            </a:r>
            <a:endParaRPr lang="en-US" dirty="0">
              <a:latin typeface="Arabic Typesetting" panose="03020402040406030203" pitchFamily="66" charset="-78"/>
              <a:cs typeface="Arabic Typesetting" panose="03020402040406030203" pitchFamily="66" charset="-78"/>
            </a:endParaRPr>
          </a:p>
        </p:txBody>
      </p:sp>
      <p:grpSp>
        <p:nvGrpSpPr>
          <p:cNvPr id="51" name="Group 50"/>
          <p:cNvGrpSpPr/>
          <p:nvPr/>
        </p:nvGrpSpPr>
        <p:grpSpPr>
          <a:xfrm>
            <a:off x="2201457" y="2022865"/>
            <a:ext cx="1194431" cy="1286504"/>
            <a:chOff x="7620000" y="530628"/>
            <a:chExt cx="1194431" cy="1286504"/>
          </a:xfrm>
        </p:grpSpPr>
        <p:pic>
          <p:nvPicPr>
            <p:cNvPr id="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30628"/>
              <a:ext cx="1194431" cy="103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extBox 52"/>
            <p:cNvSpPr txBox="1"/>
            <p:nvPr/>
          </p:nvSpPr>
          <p:spPr>
            <a:xfrm>
              <a:off x="7739826" y="1447800"/>
              <a:ext cx="954778" cy="369332"/>
            </a:xfrm>
            <a:prstGeom prst="rect">
              <a:avLst/>
            </a:prstGeom>
            <a:noFill/>
          </p:spPr>
          <p:txBody>
            <a:bodyPr wrap="square" rtlCol="0">
              <a:spAutoFit/>
            </a:bodyPr>
            <a:lstStyle/>
            <a:p>
              <a:pPr algn="ctr"/>
              <a:r>
                <a:rPr lang="en-US" b="1" dirty="0" smtClean="0"/>
                <a:t>Frog </a:t>
              </a:r>
              <a:endParaRPr lang="en-US" b="1" dirty="0"/>
            </a:p>
          </p:txBody>
        </p:sp>
      </p:grpSp>
      <p:grpSp>
        <p:nvGrpSpPr>
          <p:cNvPr id="54" name="Group 53"/>
          <p:cNvGrpSpPr/>
          <p:nvPr/>
        </p:nvGrpSpPr>
        <p:grpSpPr>
          <a:xfrm>
            <a:off x="3926152" y="1977483"/>
            <a:ext cx="1116399" cy="1402085"/>
            <a:chOff x="3850481" y="3099394"/>
            <a:chExt cx="1116399" cy="1402085"/>
          </a:xfrm>
        </p:grpSpPr>
        <p:pic>
          <p:nvPicPr>
            <p:cNvPr id="55" name="Picture 7"/>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50481" y="3099394"/>
              <a:ext cx="1116399" cy="121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a:off x="3931291" y="4132147"/>
              <a:ext cx="954778" cy="369332"/>
            </a:xfrm>
            <a:prstGeom prst="rect">
              <a:avLst/>
            </a:prstGeom>
            <a:noFill/>
          </p:spPr>
          <p:txBody>
            <a:bodyPr wrap="square" rtlCol="0">
              <a:spAutoFit/>
            </a:bodyPr>
            <a:lstStyle/>
            <a:p>
              <a:pPr algn="ctr"/>
              <a:r>
                <a:rPr lang="en-US" b="1" dirty="0" smtClean="0"/>
                <a:t>Monkey </a:t>
              </a:r>
              <a:endParaRPr lang="en-US" b="1" dirty="0"/>
            </a:p>
          </p:txBody>
        </p:sp>
      </p:grpSp>
      <p:grpSp>
        <p:nvGrpSpPr>
          <p:cNvPr id="57" name="Group 56"/>
          <p:cNvGrpSpPr/>
          <p:nvPr/>
        </p:nvGrpSpPr>
        <p:grpSpPr>
          <a:xfrm>
            <a:off x="7388976" y="1705129"/>
            <a:ext cx="1183908" cy="1762125"/>
            <a:chOff x="1251284" y="916380"/>
            <a:chExt cx="1183908" cy="1762125"/>
          </a:xfrm>
        </p:grpSpPr>
        <p:pic>
          <p:nvPicPr>
            <p:cNvPr id="58" name="Picture 4"/>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707" b="89927" l="9688" r="90000"/>
                      </a14:imgEffect>
                    </a14:imgLayer>
                  </a14:imgProps>
                </a:ext>
                <a:ext uri="{28A0092B-C50C-407E-A947-70E740481C1C}">
                  <a14:useLocalDpi xmlns:a14="http://schemas.microsoft.com/office/drawing/2010/main" val="0"/>
                </a:ext>
              </a:extLst>
            </a:blip>
            <a:srcRect l="22182" r="20501"/>
            <a:stretch/>
          </p:blipFill>
          <p:spPr bwMode="auto">
            <a:xfrm>
              <a:off x="1251284" y="916380"/>
              <a:ext cx="1183908"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Box 58"/>
            <p:cNvSpPr txBox="1"/>
            <p:nvPr/>
          </p:nvSpPr>
          <p:spPr>
            <a:xfrm>
              <a:off x="1331222" y="2221468"/>
              <a:ext cx="954778" cy="369332"/>
            </a:xfrm>
            <a:prstGeom prst="rect">
              <a:avLst/>
            </a:prstGeom>
            <a:noFill/>
          </p:spPr>
          <p:txBody>
            <a:bodyPr wrap="square" rtlCol="0">
              <a:spAutoFit/>
            </a:bodyPr>
            <a:lstStyle/>
            <a:p>
              <a:pPr algn="ctr"/>
              <a:r>
                <a:rPr lang="en-US" b="1" dirty="0" smtClean="0"/>
                <a:t>Lion </a:t>
              </a:r>
              <a:endParaRPr lang="en-US" b="1" dirty="0"/>
            </a:p>
          </p:txBody>
        </p:sp>
      </p:grpSp>
      <p:grpSp>
        <p:nvGrpSpPr>
          <p:cNvPr id="60" name="Group 59"/>
          <p:cNvGrpSpPr/>
          <p:nvPr/>
        </p:nvGrpSpPr>
        <p:grpSpPr>
          <a:xfrm>
            <a:off x="5553620" y="1653541"/>
            <a:ext cx="1247775" cy="1774482"/>
            <a:chOff x="152400" y="4835868"/>
            <a:chExt cx="1247775" cy="1774482"/>
          </a:xfrm>
        </p:grpSpPr>
        <p:pic>
          <p:nvPicPr>
            <p:cNvPr id="6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5029200"/>
              <a:ext cx="12477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xtBox 61"/>
            <p:cNvSpPr txBox="1"/>
            <p:nvPr/>
          </p:nvSpPr>
          <p:spPr>
            <a:xfrm>
              <a:off x="402913" y="4835868"/>
              <a:ext cx="954778" cy="369332"/>
            </a:xfrm>
            <a:prstGeom prst="rect">
              <a:avLst/>
            </a:prstGeom>
            <a:noFill/>
          </p:spPr>
          <p:txBody>
            <a:bodyPr wrap="square" rtlCol="0">
              <a:spAutoFit/>
            </a:bodyPr>
            <a:lstStyle/>
            <a:p>
              <a:pPr algn="ctr"/>
              <a:r>
                <a:rPr lang="en-US" b="1" dirty="0" smtClean="0"/>
                <a:t>Dog </a:t>
              </a:r>
              <a:endParaRPr lang="en-US" b="1" dirty="0"/>
            </a:p>
          </p:txBody>
        </p:sp>
      </p:grpSp>
      <p:grpSp>
        <p:nvGrpSpPr>
          <p:cNvPr id="63" name="Group 62"/>
          <p:cNvGrpSpPr/>
          <p:nvPr/>
        </p:nvGrpSpPr>
        <p:grpSpPr>
          <a:xfrm>
            <a:off x="152400" y="1896167"/>
            <a:ext cx="1561972" cy="1380053"/>
            <a:chOff x="7579622" y="5230297"/>
            <a:chExt cx="1561972" cy="1380053"/>
          </a:xfrm>
        </p:grpSpPr>
        <p:pic>
          <p:nvPicPr>
            <p:cNvPr id="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622" y="5414963"/>
              <a:ext cx="1561972" cy="119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TextBox 64"/>
            <p:cNvSpPr txBox="1"/>
            <p:nvPr/>
          </p:nvSpPr>
          <p:spPr>
            <a:xfrm>
              <a:off x="7883219" y="5230297"/>
              <a:ext cx="954778" cy="369332"/>
            </a:xfrm>
            <a:prstGeom prst="rect">
              <a:avLst/>
            </a:prstGeom>
            <a:noFill/>
          </p:spPr>
          <p:txBody>
            <a:bodyPr wrap="square" rtlCol="0">
              <a:spAutoFit/>
            </a:bodyPr>
            <a:lstStyle/>
            <a:p>
              <a:pPr algn="ctr"/>
              <a:r>
                <a:rPr lang="en-US" b="1" dirty="0" smtClean="0"/>
                <a:t>Cow </a:t>
              </a:r>
              <a:endParaRPr lang="en-US" b="1" dirty="0"/>
            </a:p>
          </p:txBody>
        </p:sp>
      </p:grpSp>
    </p:spTree>
    <p:extLst>
      <p:ext uri="{BB962C8B-B14F-4D97-AF65-F5344CB8AC3E}">
        <p14:creationId xmlns:p14="http://schemas.microsoft.com/office/powerpoint/2010/main" val="58492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887" b="13376"/>
          <a:stretch/>
        </p:blipFill>
        <p:spPr bwMode="auto">
          <a:xfrm>
            <a:off x="4438349" y="2743200"/>
            <a:ext cx="4629451" cy="405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43400" cy="366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01" y="3793964"/>
            <a:ext cx="1954647" cy="2937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57200"/>
            <a:ext cx="1171725" cy="1760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51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762000"/>
          </a:xfrm>
        </p:spPr>
        <p:txBody>
          <a:bodyPr>
            <a:normAutofit/>
          </a:bodyPr>
          <a:lstStyle/>
          <a:p>
            <a:r>
              <a:rPr lang="en-US" b="1" dirty="0"/>
              <a:t>Guess Who, </a:t>
            </a:r>
            <a:r>
              <a:rPr lang="en-US" b="1" dirty="0" err="1"/>
              <a:t>Tu</a:t>
            </a:r>
            <a:r>
              <a:rPr lang="en-US" b="1" dirty="0"/>
              <a:t> </a:t>
            </a:r>
            <a:r>
              <a:rPr lang="en-US" b="1" dirty="0" err="1"/>
              <a:t>B’shevat</a:t>
            </a:r>
            <a:r>
              <a:rPr lang="en-US" b="1" dirty="0"/>
              <a:t> </a:t>
            </a:r>
            <a:r>
              <a:rPr lang="en-US" b="1" dirty="0" smtClean="0"/>
              <a:t>Edition</a:t>
            </a:r>
            <a:endParaRPr lang="en-US" dirty="0"/>
          </a:p>
        </p:txBody>
      </p:sp>
      <p:sp>
        <p:nvSpPr>
          <p:cNvPr id="3" name="Subtitle 2"/>
          <p:cNvSpPr>
            <a:spLocks noGrp="1"/>
          </p:cNvSpPr>
          <p:nvPr>
            <p:ph type="subTitle" idx="1"/>
          </p:nvPr>
        </p:nvSpPr>
        <p:spPr>
          <a:xfrm>
            <a:off x="762000" y="914400"/>
            <a:ext cx="7315200" cy="5715000"/>
          </a:xfrm>
        </p:spPr>
        <p:txBody>
          <a:bodyPr>
            <a:normAutofit fontScale="25000" lnSpcReduction="20000"/>
          </a:bodyPr>
          <a:lstStyle/>
          <a:p>
            <a:pPr lvl="0"/>
            <a:r>
              <a:rPr lang="en-US" dirty="0" smtClean="0">
                <a:solidFill>
                  <a:schemeClr val="tx1"/>
                </a:solidFill>
              </a:rPr>
              <a:t>I’m </a:t>
            </a:r>
            <a:r>
              <a:rPr lang="en-US" dirty="0">
                <a:solidFill>
                  <a:schemeClr val="tx1"/>
                </a:solidFill>
              </a:rPr>
              <a:t>green on the inside and green on the outside too.</a:t>
            </a:r>
          </a:p>
          <a:p>
            <a:r>
              <a:rPr lang="en-US" dirty="0">
                <a:solidFill>
                  <a:schemeClr val="tx1"/>
                </a:solidFill>
              </a:rPr>
              <a:t>Inside my fruit is a present, waiting for you. </a:t>
            </a:r>
          </a:p>
          <a:p>
            <a:r>
              <a:rPr lang="en-US" dirty="0">
                <a:solidFill>
                  <a:schemeClr val="tx1"/>
                </a:solidFill>
              </a:rPr>
              <a:t>Take it and plant it, I’ll become a big tree</a:t>
            </a:r>
          </a:p>
          <a:p>
            <a:r>
              <a:rPr lang="en-US" dirty="0">
                <a:solidFill>
                  <a:schemeClr val="tx1"/>
                </a:solidFill>
              </a:rPr>
              <a:t>Or dine on my fruit, I’m full of vitamin C.</a:t>
            </a:r>
          </a:p>
          <a:p>
            <a:r>
              <a:rPr lang="en-US" dirty="0">
                <a:solidFill>
                  <a:schemeClr val="tx1"/>
                </a:solidFill>
              </a:rPr>
              <a:t>I’m a ____________________________</a:t>
            </a:r>
          </a:p>
          <a:p>
            <a:r>
              <a:rPr lang="en-US" dirty="0">
                <a:solidFill>
                  <a:schemeClr val="tx1"/>
                </a:solidFill>
              </a:rPr>
              <a:t> </a:t>
            </a:r>
          </a:p>
          <a:p>
            <a:pPr lvl="0"/>
            <a:r>
              <a:rPr lang="en-US" dirty="0">
                <a:solidFill>
                  <a:schemeClr val="tx1"/>
                </a:solidFill>
              </a:rPr>
              <a:t>I’m round you can squeeze me, so put me to use</a:t>
            </a:r>
          </a:p>
          <a:p>
            <a:r>
              <a:rPr lang="en-US" dirty="0">
                <a:solidFill>
                  <a:schemeClr val="tx1"/>
                </a:solidFill>
              </a:rPr>
              <a:t>At your breakfast table, I make a mighty fine juice.</a:t>
            </a:r>
          </a:p>
          <a:p>
            <a:r>
              <a:rPr lang="en-US" dirty="0">
                <a:solidFill>
                  <a:schemeClr val="tx1"/>
                </a:solidFill>
              </a:rPr>
              <a:t>Or if you up for treat that is nice, </a:t>
            </a:r>
          </a:p>
          <a:p>
            <a:r>
              <a:rPr lang="en-US" dirty="0">
                <a:solidFill>
                  <a:schemeClr val="tx1"/>
                </a:solidFill>
              </a:rPr>
              <a:t>Peel off my skin and bite into slice.</a:t>
            </a:r>
          </a:p>
          <a:p>
            <a:r>
              <a:rPr lang="en-US" dirty="0">
                <a:solidFill>
                  <a:schemeClr val="tx1"/>
                </a:solidFill>
              </a:rPr>
              <a:t>I’m a _________________________________</a:t>
            </a:r>
          </a:p>
          <a:p>
            <a:r>
              <a:rPr lang="en-US" dirty="0">
                <a:solidFill>
                  <a:schemeClr val="tx1"/>
                </a:solidFill>
              </a:rPr>
              <a:t> </a:t>
            </a:r>
          </a:p>
          <a:p>
            <a:pPr lvl="0"/>
            <a:r>
              <a:rPr lang="en-US" dirty="0">
                <a:solidFill>
                  <a:schemeClr val="tx1"/>
                </a:solidFill>
              </a:rPr>
              <a:t>I’m red, green or yellow, sour or sweet.</a:t>
            </a:r>
          </a:p>
          <a:p>
            <a:r>
              <a:rPr lang="en-US" dirty="0">
                <a:solidFill>
                  <a:schemeClr val="tx1"/>
                </a:solidFill>
              </a:rPr>
              <a:t>When eaten with honey, I’m a Rosh </a:t>
            </a:r>
            <a:r>
              <a:rPr lang="en-US" dirty="0" err="1">
                <a:solidFill>
                  <a:schemeClr val="tx1"/>
                </a:solidFill>
              </a:rPr>
              <a:t>Hashana</a:t>
            </a:r>
            <a:r>
              <a:rPr lang="en-US" dirty="0">
                <a:solidFill>
                  <a:schemeClr val="tx1"/>
                </a:solidFill>
              </a:rPr>
              <a:t> treat!</a:t>
            </a:r>
          </a:p>
          <a:p>
            <a:r>
              <a:rPr lang="en-US" dirty="0">
                <a:solidFill>
                  <a:schemeClr val="tx1"/>
                </a:solidFill>
              </a:rPr>
              <a:t>I’m round like a tennis ball, and you know what they say…</a:t>
            </a:r>
          </a:p>
          <a:p>
            <a:r>
              <a:rPr lang="en-US" dirty="0">
                <a:solidFill>
                  <a:schemeClr val="tx1"/>
                </a:solidFill>
              </a:rPr>
              <a:t>An  _______________ a day keeps the doctor away!</a:t>
            </a:r>
          </a:p>
          <a:p>
            <a:r>
              <a:rPr lang="en-US" dirty="0">
                <a:solidFill>
                  <a:schemeClr val="tx1"/>
                </a:solidFill>
              </a:rPr>
              <a:t> </a:t>
            </a:r>
          </a:p>
          <a:p>
            <a:pPr lvl="0"/>
            <a:r>
              <a:rPr lang="en-US" dirty="0">
                <a:solidFill>
                  <a:schemeClr val="tx1"/>
                </a:solidFill>
              </a:rPr>
              <a:t>I come in pink or I come in red, </a:t>
            </a:r>
          </a:p>
          <a:p>
            <a:r>
              <a:rPr lang="en-US" dirty="0">
                <a:solidFill>
                  <a:schemeClr val="tx1"/>
                </a:solidFill>
              </a:rPr>
              <a:t>I have no stem but a crown instead.</a:t>
            </a:r>
          </a:p>
          <a:p>
            <a:r>
              <a:rPr lang="en-US" dirty="0">
                <a:solidFill>
                  <a:schemeClr val="tx1"/>
                </a:solidFill>
              </a:rPr>
              <a:t>Inside me you’ll find seeds; one hundred or more.</a:t>
            </a:r>
          </a:p>
          <a:p>
            <a:r>
              <a:rPr lang="en-US" dirty="0">
                <a:solidFill>
                  <a:schemeClr val="tx1"/>
                </a:solidFill>
              </a:rPr>
              <a:t>I’m bitter but I’m juicy and good to the core. </a:t>
            </a:r>
          </a:p>
          <a:p>
            <a:r>
              <a:rPr lang="en-US" dirty="0">
                <a:solidFill>
                  <a:schemeClr val="tx1"/>
                </a:solidFill>
              </a:rPr>
              <a:t>I’m a __________________________________</a:t>
            </a:r>
          </a:p>
          <a:p>
            <a:r>
              <a:rPr lang="en-US" dirty="0">
                <a:solidFill>
                  <a:schemeClr val="tx1"/>
                </a:solidFill>
              </a:rPr>
              <a:t> </a:t>
            </a:r>
          </a:p>
          <a:p>
            <a:pPr lvl="0"/>
            <a:r>
              <a:rPr lang="en-US" dirty="0">
                <a:solidFill>
                  <a:schemeClr val="tx1"/>
                </a:solidFill>
              </a:rPr>
              <a:t>I grow in bunches on the vine.</a:t>
            </a:r>
          </a:p>
          <a:p>
            <a:r>
              <a:rPr lang="en-US" dirty="0">
                <a:solidFill>
                  <a:schemeClr val="tx1"/>
                </a:solidFill>
              </a:rPr>
              <a:t>I’m purple or green and I taste just fine. </a:t>
            </a:r>
          </a:p>
          <a:p>
            <a:r>
              <a:rPr lang="en-US" dirty="0">
                <a:solidFill>
                  <a:schemeClr val="tx1"/>
                </a:solidFill>
              </a:rPr>
              <a:t>My juice is pressed and made into wine. </a:t>
            </a:r>
          </a:p>
          <a:p>
            <a:r>
              <a:rPr lang="en-US" dirty="0">
                <a:solidFill>
                  <a:schemeClr val="tx1"/>
                </a:solidFill>
              </a:rPr>
              <a:t>To drink on Shabbat when we sit down to dine. </a:t>
            </a:r>
          </a:p>
          <a:p>
            <a:r>
              <a:rPr lang="en-US" dirty="0">
                <a:solidFill>
                  <a:schemeClr val="tx1"/>
                </a:solidFill>
              </a:rPr>
              <a:t>I’m a ______________________________</a:t>
            </a:r>
          </a:p>
          <a:p>
            <a:r>
              <a:rPr lang="en-US" dirty="0">
                <a:solidFill>
                  <a:schemeClr val="tx1"/>
                </a:solidFill>
              </a:rPr>
              <a:t> </a:t>
            </a:r>
          </a:p>
          <a:p>
            <a:pPr lvl="0"/>
            <a:r>
              <a:rPr lang="en-US" dirty="0">
                <a:solidFill>
                  <a:schemeClr val="tx1"/>
                </a:solidFill>
              </a:rPr>
              <a:t>I’m a tiny fruit, but often seen.</a:t>
            </a:r>
          </a:p>
          <a:p>
            <a:r>
              <a:rPr lang="en-US" dirty="0">
                <a:solidFill>
                  <a:schemeClr val="tx1"/>
                </a:solidFill>
              </a:rPr>
              <a:t>I’m the symbol of peace and come in black or green. </a:t>
            </a:r>
          </a:p>
          <a:p>
            <a:r>
              <a:rPr lang="en-US" dirty="0">
                <a:solidFill>
                  <a:schemeClr val="tx1"/>
                </a:solidFill>
              </a:rPr>
              <a:t>Before you bite into me, take out my pit.</a:t>
            </a:r>
          </a:p>
          <a:p>
            <a:r>
              <a:rPr lang="en-US" dirty="0">
                <a:solidFill>
                  <a:schemeClr val="tx1"/>
                </a:solidFill>
              </a:rPr>
              <a:t>In salads or on pizza, I’m always a hit. </a:t>
            </a:r>
          </a:p>
          <a:p>
            <a:r>
              <a:rPr lang="en-US" dirty="0">
                <a:solidFill>
                  <a:schemeClr val="tx1"/>
                </a:solidFill>
              </a:rPr>
              <a:t>I’m a ______________________________</a:t>
            </a:r>
          </a:p>
          <a:p>
            <a:r>
              <a:rPr lang="en-US" dirty="0">
                <a:solidFill>
                  <a:schemeClr val="tx1"/>
                </a:solidFill>
              </a:rPr>
              <a:t> </a:t>
            </a:r>
          </a:p>
          <a:p>
            <a:pPr lvl="0"/>
            <a:r>
              <a:rPr lang="en-US" dirty="0">
                <a:solidFill>
                  <a:schemeClr val="tx1"/>
                </a:solidFill>
              </a:rPr>
              <a:t>I’m long and I’m yellow, and grow in a bunch.</a:t>
            </a:r>
          </a:p>
          <a:p>
            <a:r>
              <a:rPr lang="en-US" dirty="0">
                <a:solidFill>
                  <a:schemeClr val="tx1"/>
                </a:solidFill>
              </a:rPr>
              <a:t>Pack me in your bag and take me to lunch.</a:t>
            </a:r>
          </a:p>
          <a:p>
            <a:r>
              <a:rPr lang="en-US" dirty="0">
                <a:solidFill>
                  <a:schemeClr val="tx1"/>
                </a:solidFill>
              </a:rPr>
              <a:t>Into the bin give my peel a flip, </a:t>
            </a:r>
          </a:p>
          <a:p>
            <a:r>
              <a:rPr lang="en-US" dirty="0">
                <a:solidFill>
                  <a:schemeClr val="tx1"/>
                </a:solidFill>
              </a:rPr>
              <a:t>But not on the ground people will slip. </a:t>
            </a:r>
          </a:p>
          <a:p>
            <a:r>
              <a:rPr lang="en-US" dirty="0">
                <a:solidFill>
                  <a:schemeClr val="tx1"/>
                </a:solidFill>
              </a:rPr>
              <a:t>I’m a ______________________________</a:t>
            </a:r>
          </a:p>
          <a:p>
            <a:r>
              <a:rPr lang="en-US" dirty="0">
                <a:solidFill>
                  <a:schemeClr val="tx1"/>
                </a:solidFill>
              </a:rPr>
              <a:t> </a:t>
            </a:r>
          </a:p>
          <a:p>
            <a:pPr lvl="0"/>
            <a:r>
              <a:rPr lang="en-US" dirty="0">
                <a:solidFill>
                  <a:schemeClr val="tx1"/>
                </a:solidFill>
              </a:rPr>
              <a:t>I grow high in the palm tree.</a:t>
            </a:r>
          </a:p>
          <a:p>
            <a:r>
              <a:rPr lang="en-US" dirty="0">
                <a:solidFill>
                  <a:schemeClr val="tx1"/>
                </a:solidFill>
              </a:rPr>
              <a:t>I’m brown and I’m sweet.</a:t>
            </a:r>
          </a:p>
          <a:p>
            <a:r>
              <a:rPr lang="en-US" dirty="0">
                <a:solidFill>
                  <a:schemeClr val="tx1"/>
                </a:solidFill>
              </a:rPr>
              <a:t>If you climb up and pick me, </a:t>
            </a:r>
          </a:p>
          <a:p>
            <a:r>
              <a:rPr lang="en-US" dirty="0">
                <a:solidFill>
                  <a:schemeClr val="tx1"/>
                </a:solidFill>
              </a:rPr>
              <a:t>You’ll have a real treat. </a:t>
            </a:r>
          </a:p>
          <a:p>
            <a:r>
              <a:rPr lang="en-US" dirty="0">
                <a:solidFill>
                  <a:schemeClr val="tx1"/>
                </a:solidFill>
              </a:rPr>
              <a:t>I’m a ______________________________</a:t>
            </a:r>
          </a:p>
          <a:p>
            <a:r>
              <a:rPr lang="en-US" dirty="0">
                <a:solidFill>
                  <a:schemeClr val="tx1"/>
                </a:solidFill>
              </a:rPr>
              <a:t> </a:t>
            </a:r>
          </a:p>
          <a:p>
            <a:endParaRPr lang="en-US" dirty="0">
              <a:solidFill>
                <a:schemeClr val="tx1"/>
              </a:solidFill>
            </a:endParaRPr>
          </a:p>
        </p:txBody>
      </p:sp>
    </p:spTree>
    <p:extLst>
      <p:ext uri="{BB962C8B-B14F-4D97-AF65-F5344CB8AC3E}">
        <p14:creationId xmlns:p14="http://schemas.microsoft.com/office/powerpoint/2010/main" val="299474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b="3266"/>
          <a:stretch/>
        </p:blipFill>
        <p:spPr bwMode="auto">
          <a:xfrm>
            <a:off x="3324224" y="4876800"/>
            <a:ext cx="2495550" cy="1866900"/>
          </a:xfrm>
          <a:prstGeom prst="rect">
            <a:avLst/>
          </a:prstGeom>
          <a:noFill/>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239" y="4867275"/>
            <a:ext cx="2501265" cy="1876425"/>
          </a:xfrm>
          <a:prstGeom prst="rect">
            <a:avLst/>
          </a:prstGeom>
          <a:noFill/>
          <a:ln w="38100">
            <a:solidFill>
              <a:schemeClr val="tx1"/>
            </a:solidFill>
          </a:ln>
        </p:spPr>
      </p:pic>
      <p:pic>
        <p:nvPicPr>
          <p:cNvPr id="5" name="Picture 4"/>
          <p:cNvPicPr/>
          <p:nvPr/>
        </p:nvPicPr>
        <p:blipFill rotWithShape="1">
          <a:blip r:embed="rId4" cstate="print">
            <a:extLst>
              <a:ext uri="{28A0092B-C50C-407E-A947-70E740481C1C}">
                <a14:useLocalDpi xmlns:a14="http://schemas.microsoft.com/office/drawing/2010/main" val="0"/>
              </a:ext>
            </a:extLst>
          </a:blip>
          <a:srcRect r="1842" b="6736"/>
          <a:stretch/>
        </p:blipFill>
        <p:spPr bwMode="auto">
          <a:xfrm>
            <a:off x="6488631" y="152400"/>
            <a:ext cx="2510790" cy="1800225"/>
          </a:xfrm>
          <a:prstGeom prst="rect">
            <a:avLst/>
          </a:prstGeom>
          <a:noFill/>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6" name="Picture 5"/>
          <p:cNvPicPr/>
          <p:nvPr/>
        </p:nvPicPr>
        <p:blipFill rotWithShape="1">
          <a:blip r:embed="rId5" cstate="print">
            <a:extLst>
              <a:ext uri="{28A0092B-C50C-407E-A947-70E740481C1C}">
                <a14:useLocalDpi xmlns:a14="http://schemas.microsoft.com/office/drawing/2010/main" val="0"/>
              </a:ext>
            </a:extLst>
          </a:blip>
          <a:srcRect b="6432"/>
          <a:stretch/>
        </p:blipFill>
        <p:spPr bwMode="auto">
          <a:xfrm>
            <a:off x="6513396" y="4876800"/>
            <a:ext cx="2486025" cy="1876425"/>
          </a:xfrm>
          <a:prstGeom prst="rect">
            <a:avLst/>
          </a:prstGeom>
          <a:noFill/>
          <a:ln w="38100">
            <a:solidFill>
              <a:schemeClr val="tx1"/>
            </a:solidFill>
          </a:ln>
          <a:extLst>
            <a:ext uri="{53640926-AAD7-44D8-BBD7-CCE9431645EC}">
              <a14:shadowObscured xmlns:a14="http://schemas.microsoft.com/office/drawing/2010/main"/>
            </a:ext>
          </a:extLst>
        </p:spPr>
      </p:pic>
      <p:pic>
        <p:nvPicPr>
          <p:cNvPr id="7" name="Picture 6"/>
          <p:cNvPicPr/>
          <p:nvPr/>
        </p:nvPicPr>
        <p:blipFill rotWithShape="1">
          <a:blip r:embed="rId6" cstate="print">
            <a:extLst>
              <a:ext uri="{28A0092B-C50C-407E-A947-70E740481C1C}">
                <a14:useLocalDpi xmlns:a14="http://schemas.microsoft.com/office/drawing/2010/main" val="0"/>
              </a:ext>
            </a:extLst>
          </a:blip>
          <a:srcRect b="6174"/>
          <a:stretch/>
        </p:blipFill>
        <p:spPr bwMode="auto">
          <a:xfrm>
            <a:off x="135556" y="152400"/>
            <a:ext cx="2571750" cy="1904365"/>
          </a:xfrm>
          <a:prstGeom prst="rect">
            <a:avLst/>
          </a:prstGeom>
          <a:noFill/>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p:cNvPicPr/>
          <p:nvPr/>
        </p:nvPicPr>
        <p:blipFill rotWithShape="1">
          <a:blip r:embed="rId7" cstate="print">
            <a:extLst>
              <a:ext uri="{28A0092B-C50C-407E-A947-70E740481C1C}">
                <a14:useLocalDpi xmlns:a14="http://schemas.microsoft.com/office/drawing/2010/main" val="0"/>
              </a:ext>
            </a:extLst>
          </a:blip>
          <a:srcRect b="5329"/>
          <a:stretch/>
        </p:blipFill>
        <p:spPr bwMode="auto">
          <a:xfrm>
            <a:off x="3300412" y="152400"/>
            <a:ext cx="2543175" cy="1884045"/>
          </a:xfrm>
          <a:prstGeom prst="rect">
            <a:avLst/>
          </a:prstGeom>
          <a:noFill/>
          <a:ln w="38100">
            <a:solidFill>
              <a:schemeClr val="tx1"/>
            </a:solidFill>
          </a:ln>
        </p:spPr>
      </p:pic>
      <p:pic>
        <p:nvPicPr>
          <p:cNvPr id="9" name="Picture 8"/>
          <p:cNvPicPr/>
          <p:nvPr/>
        </p:nvPicPr>
        <p:blipFill rotWithShape="1">
          <a:blip r:embed="rId8" cstate="print">
            <a:extLst>
              <a:ext uri="{28A0092B-C50C-407E-A947-70E740481C1C}">
                <a14:useLocalDpi xmlns:a14="http://schemas.microsoft.com/office/drawing/2010/main" val="0"/>
              </a:ext>
            </a:extLst>
          </a:blip>
          <a:srcRect t="3015" b="1"/>
          <a:stretch/>
        </p:blipFill>
        <p:spPr bwMode="auto">
          <a:xfrm>
            <a:off x="3216826" y="2509837"/>
            <a:ext cx="2618740" cy="1838325"/>
          </a:xfrm>
          <a:prstGeom prst="rect">
            <a:avLst/>
          </a:prstGeom>
          <a:noFill/>
          <a:ln w="38100">
            <a:solidFill>
              <a:schemeClr val="tx1"/>
            </a:solidFill>
          </a:ln>
          <a:extLst>
            <a:ext uri="{53640926-AAD7-44D8-BBD7-CCE9431645EC}">
              <a14:shadowObscured xmlns:a14="http://schemas.microsoft.com/office/drawing/2010/main"/>
            </a:ext>
          </a:extLst>
        </p:spPr>
      </p:pic>
      <p:sp>
        <p:nvSpPr>
          <p:cNvPr id="10" name="TextBox 9"/>
          <p:cNvSpPr txBox="1"/>
          <p:nvPr/>
        </p:nvSpPr>
        <p:spPr>
          <a:xfrm>
            <a:off x="492492" y="2844225"/>
            <a:ext cx="8270507" cy="584775"/>
          </a:xfrm>
          <a:prstGeom prst="rect">
            <a:avLst/>
          </a:prstGeom>
          <a:noFill/>
        </p:spPr>
        <p:txBody>
          <a:bodyPr wrap="square" rtlCol="0">
            <a:spAutoFit/>
          </a:bodyPr>
          <a:lstStyle/>
          <a:p>
            <a:pPr algn="ctr"/>
            <a:r>
              <a:rPr lang="en-US" sz="3200" dirty="0" smtClean="0">
                <a:ln>
                  <a:solidFill>
                    <a:schemeClr val="accent6">
                      <a:lumMod val="75000"/>
                    </a:schemeClr>
                  </a:solidFill>
                </a:ln>
                <a:latin typeface="Bodoni MT Black" panose="02070A03080606020203" pitchFamily="18" charset="0"/>
              </a:rPr>
              <a:t>Seven                                 species</a:t>
            </a:r>
          </a:p>
        </p:txBody>
      </p:sp>
    </p:spTree>
    <p:extLst>
      <p:ext uri="{BB962C8B-B14F-4D97-AF65-F5344CB8AC3E}">
        <p14:creationId xmlns:p14="http://schemas.microsoft.com/office/powerpoint/2010/main" val="215399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042" y="0"/>
            <a:ext cx="3010958" cy="401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 y="2498856"/>
            <a:ext cx="5819419" cy="436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600" y="968514"/>
            <a:ext cx="5334000" cy="707886"/>
          </a:xfrm>
          <a:prstGeom prst="rect">
            <a:avLst/>
          </a:prstGeom>
          <a:noFill/>
        </p:spPr>
        <p:txBody>
          <a:bodyPr wrap="square" rtlCol="0">
            <a:spAutoFit/>
          </a:bodyPr>
          <a:lstStyle/>
          <a:p>
            <a:pPr algn="ctr"/>
            <a:r>
              <a:rPr lang="en-US" sz="4000" dirty="0" smtClean="0">
                <a:latin typeface="Bodoni MT Black" panose="02070A03080606020203" pitchFamily="18" charset="0"/>
              </a:rPr>
              <a:t>Seder </a:t>
            </a:r>
            <a:r>
              <a:rPr lang="en-US" sz="4000" dirty="0" err="1" smtClean="0">
                <a:latin typeface="Bodoni MT Black" panose="02070A03080606020203" pitchFamily="18" charset="0"/>
              </a:rPr>
              <a:t>Tu</a:t>
            </a:r>
            <a:r>
              <a:rPr lang="en-US" sz="4000" dirty="0" smtClean="0">
                <a:latin typeface="Bodoni MT Black" panose="02070A03080606020203" pitchFamily="18" charset="0"/>
              </a:rPr>
              <a:t> </a:t>
            </a:r>
            <a:r>
              <a:rPr lang="en-US" sz="4000" dirty="0" err="1" smtClean="0">
                <a:latin typeface="Bodoni MT Black" panose="02070A03080606020203" pitchFamily="18" charset="0"/>
              </a:rPr>
              <a:t>B’shvat</a:t>
            </a:r>
            <a:r>
              <a:rPr lang="en-US" sz="4000" dirty="0" smtClean="0">
                <a:latin typeface="Bodoni MT Black" panose="02070A03080606020203" pitchFamily="18" charset="0"/>
              </a:rPr>
              <a:t>!</a:t>
            </a:r>
            <a:endParaRPr lang="en-US" sz="4000" dirty="0">
              <a:latin typeface="Bodoni MT Black" panose="02070A03080606020203" pitchFamily="18" charset="0"/>
            </a:endParaRPr>
          </a:p>
        </p:txBody>
      </p:sp>
    </p:spTree>
    <p:extLst>
      <p:ext uri="{BB962C8B-B14F-4D97-AF65-F5344CB8AC3E}">
        <p14:creationId xmlns:p14="http://schemas.microsoft.com/office/powerpoint/2010/main" val="3188038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TotalTime>
  <Words>354</Words>
  <Application>Microsoft Office PowerPoint</Application>
  <PresentationFormat>On-screen Show (4:3)</PresentationFormat>
  <Paragraphs>95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Guess Who, Tu B’shevat Edition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Timna Mekaiten</dc:creator>
  <cp:lastModifiedBy>alex</cp:lastModifiedBy>
  <cp:revision>11</cp:revision>
  <cp:lastPrinted>2014-01-07T21:21:50Z</cp:lastPrinted>
  <dcterms:created xsi:type="dcterms:W3CDTF">2014-01-07T18:52:51Z</dcterms:created>
  <dcterms:modified xsi:type="dcterms:W3CDTF">2014-01-13T06:51:04Z</dcterms:modified>
</cp:coreProperties>
</file>