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82" r:id="rId4"/>
    <p:sldId id="284" r:id="rId5"/>
    <p:sldId id="278" r:id="rId6"/>
    <p:sldId id="285" r:id="rId7"/>
    <p:sldId id="279" r:id="rId8"/>
    <p:sldId id="283" r:id="rId9"/>
    <p:sldId id="286" r:id="rId10"/>
    <p:sldId id="257" r:id="rId11"/>
    <p:sldId id="258" r:id="rId12"/>
    <p:sldId id="274" r:id="rId13"/>
    <p:sldId id="260" r:id="rId14"/>
    <p:sldId id="261" r:id="rId15"/>
    <p:sldId id="275" r:id="rId16"/>
    <p:sldId id="262" r:id="rId17"/>
    <p:sldId id="273" r:id="rId18"/>
    <p:sldId id="276" r:id="rId19"/>
    <p:sldId id="263" r:id="rId20"/>
    <p:sldId id="264" r:id="rId21"/>
    <p:sldId id="277" r:id="rId22"/>
    <p:sldId id="287" r:id="rId23"/>
    <p:sldId id="281" r:id="rId24"/>
    <p:sldId id="267" r:id="rId25"/>
    <p:sldId id="266" r:id="rId26"/>
    <p:sldId id="26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7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BFFD47-7634-4CB2-B873-FC7CA63BC007}"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433483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BFFD47-7634-4CB2-B873-FC7CA63BC007}"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9359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BFFD47-7634-4CB2-B873-FC7CA63BC007}"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2947047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BFFD47-7634-4CB2-B873-FC7CA63BC007}"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4014803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BFFD47-7634-4CB2-B873-FC7CA63BC007}"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1645426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BFFD47-7634-4CB2-B873-FC7CA63BC007}"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331384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BFFD47-7634-4CB2-B873-FC7CA63BC007}" type="datetimeFigureOut">
              <a:rPr lang="en-US" smtClean="0"/>
              <a:t>4/14/2015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3958749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BFFD47-7634-4CB2-B873-FC7CA63BC007}" type="datetimeFigureOut">
              <a:rPr lang="en-US" smtClean="0"/>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349509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BFFD47-7634-4CB2-B873-FC7CA63BC007}" type="datetimeFigureOut">
              <a:rPr lang="en-US" smtClean="0"/>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2088390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BFFD47-7634-4CB2-B873-FC7CA63BC007}"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752250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BFFD47-7634-4CB2-B873-FC7CA63BC007}"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618C3-EF1F-4ADE-BBCC-EB41C1E190F7}" type="slidenum">
              <a:rPr lang="en-US" smtClean="0"/>
              <a:t>‹#›</a:t>
            </a:fld>
            <a:endParaRPr lang="en-US"/>
          </a:p>
        </p:txBody>
      </p:sp>
    </p:spTree>
    <p:extLst>
      <p:ext uri="{BB962C8B-B14F-4D97-AF65-F5344CB8AC3E}">
        <p14:creationId xmlns:p14="http://schemas.microsoft.com/office/powerpoint/2010/main" val="1009264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BFFD47-7634-4CB2-B873-FC7CA63BC007}" type="datetimeFigureOut">
              <a:rPr lang="en-US" smtClean="0"/>
              <a:t>4/14/2015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618C3-EF1F-4ADE-BBCC-EB41C1E190F7}" type="slidenum">
              <a:rPr lang="en-US" smtClean="0"/>
              <a:t>‹#›</a:t>
            </a:fld>
            <a:endParaRPr lang="en-US"/>
          </a:p>
        </p:txBody>
      </p:sp>
    </p:spTree>
    <p:extLst>
      <p:ext uri="{BB962C8B-B14F-4D97-AF65-F5344CB8AC3E}">
        <p14:creationId xmlns:p14="http://schemas.microsoft.com/office/powerpoint/2010/main" val="1126851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en.wikipedia.org/wiki/El_male_rachami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afe.themarker.com/thumbnails/t/216/418/8/file_0_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53590"/>
            <a:ext cx="3567448" cy="237592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555677" y="2260014"/>
            <a:ext cx="814647" cy="461665"/>
          </a:xfrm>
          <a:prstGeom prst="rect">
            <a:avLst/>
          </a:prstGeom>
          <a:noFill/>
        </p:spPr>
        <p:txBody>
          <a:bodyPr wrap="none" rtlCol="0">
            <a:spAutoFit/>
          </a:bodyPr>
          <a:lstStyle/>
          <a:p>
            <a:r>
              <a:rPr lang="he-IL" sz="2400" dirty="0" smtClean="0">
                <a:solidFill>
                  <a:schemeClr val="bg1"/>
                </a:solidFill>
                <a:latin typeface="FrankRuehl" panose="020E0503060101010101" pitchFamily="34" charset="-79"/>
                <a:cs typeface="FrankRuehl" panose="020E0503060101010101" pitchFamily="34" charset="-79"/>
              </a:rPr>
              <a:t>יזכור!</a:t>
            </a:r>
            <a:endParaRPr lang="en-US" sz="2400" dirty="0">
              <a:solidFill>
                <a:schemeClr val="bg1"/>
              </a:solidFill>
              <a:latin typeface="FrankRuehl" panose="020E0503060101010101" pitchFamily="34" charset="-79"/>
              <a:cs typeface="FrankRuehl" panose="020E0503060101010101" pitchFamily="34" charset="-79"/>
            </a:endParaRPr>
          </a:p>
        </p:txBody>
      </p:sp>
      <p:sp>
        <p:nvSpPr>
          <p:cNvPr id="7" name="TextBox 6"/>
          <p:cNvSpPr txBox="1"/>
          <p:nvPr/>
        </p:nvSpPr>
        <p:spPr>
          <a:xfrm>
            <a:off x="615996" y="2721679"/>
            <a:ext cx="939681" cy="461665"/>
          </a:xfrm>
          <a:prstGeom prst="rect">
            <a:avLst/>
          </a:prstGeom>
          <a:noFill/>
        </p:spPr>
        <p:txBody>
          <a:bodyPr wrap="none" rtlCol="0">
            <a:spAutoFit/>
          </a:bodyPr>
          <a:lstStyle/>
          <a:p>
            <a:r>
              <a:rPr lang="en-US" sz="2400" b="1" dirty="0" smtClean="0">
                <a:solidFill>
                  <a:schemeClr val="bg1"/>
                </a:solidFill>
                <a:latin typeface="FrankRuehl" panose="020E0503060101010101" pitchFamily="34" charset="-79"/>
                <a:cs typeface="FrankRuehl" panose="020E0503060101010101" pitchFamily="34" charset="-79"/>
              </a:rPr>
              <a:t>Yzkor</a:t>
            </a:r>
            <a:endParaRPr lang="en-US" sz="2400" b="1" dirty="0">
              <a:solidFill>
                <a:schemeClr val="bg1"/>
              </a:solidFill>
              <a:latin typeface="FrankRuehl" panose="020E0503060101010101" pitchFamily="34" charset="-79"/>
              <a:cs typeface="FrankRuehl" panose="020E0503060101010101" pitchFamily="34" charset="-79"/>
            </a:endParaRPr>
          </a:p>
        </p:txBody>
      </p:sp>
    </p:spTree>
    <p:extLst>
      <p:ext uri="{BB962C8B-B14F-4D97-AF65-F5344CB8AC3E}">
        <p14:creationId xmlns:p14="http://schemas.microsoft.com/office/powerpoint/2010/main" val="1182893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8789" y="682578"/>
            <a:ext cx="12505386" cy="3129567"/>
          </a:xfrm>
        </p:spPr>
        <p:txBody>
          <a:bodyPr>
            <a:normAutofit/>
          </a:bodyPr>
          <a:lstStyle/>
          <a:p>
            <a:r>
              <a:rPr lang="en-US" sz="1400" dirty="0">
                <a:solidFill>
                  <a:schemeClr val="bg1"/>
                </a:solidFill>
                <a:latin typeface="Agency FB" panose="020B0503020202020204" pitchFamily="34" charset="0"/>
              </a:rPr>
              <a:t>I will miss the wet, blue work clothes, the sloppy hair and the deep blue color in your </a:t>
            </a:r>
            <a:r>
              <a:rPr lang="en-US" sz="1400" dirty="0" smtClean="0">
                <a:solidFill>
                  <a:schemeClr val="bg1"/>
                </a:solidFill>
                <a:latin typeface="Agency FB" panose="020B0503020202020204" pitchFamily="34" charset="0"/>
              </a:rPr>
              <a:t>eyes.</a:t>
            </a:r>
            <a:endParaRPr lang="en-US" sz="1400" dirty="0">
              <a:solidFill>
                <a:schemeClr val="bg1"/>
              </a:solidFill>
              <a:latin typeface="Agency FB" panose="020B0503020202020204" pitchFamily="34" charset="0"/>
            </a:endParaRPr>
          </a:p>
          <a:p>
            <a:r>
              <a:rPr lang="en-US" sz="1400" dirty="0">
                <a:solidFill>
                  <a:schemeClr val="bg1"/>
                </a:solidFill>
                <a:latin typeface="Agency FB" panose="020B0503020202020204" pitchFamily="34" charset="0"/>
              </a:rPr>
              <a:t>I will miss the hours before 7, to the expectation that you will come back with the smile that says “I couldn’t come home earlier</a:t>
            </a:r>
            <a:r>
              <a:rPr lang="en-US" sz="1400" dirty="0" smtClean="0">
                <a:solidFill>
                  <a:schemeClr val="bg1"/>
                </a:solidFill>
                <a:latin typeface="Agency FB" panose="020B0503020202020204" pitchFamily="34" charset="0"/>
              </a:rPr>
              <a:t>”.</a:t>
            </a:r>
            <a:endParaRPr lang="en-US" sz="1400" dirty="0">
              <a:solidFill>
                <a:schemeClr val="bg1"/>
              </a:solidFill>
              <a:latin typeface="Agency FB" panose="020B0503020202020204" pitchFamily="34" charset="0"/>
            </a:endParaRPr>
          </a:p>
          <a:p>
            <a:r>
              <a:rPr lang="en-US" sz="1400" dirty="0">
                <a:solidFill>
                  <a:schemeClr val="bg1"/>
                </a:solidFill>
                <a:latin typeface="Agency FB" panose="020B0503020202020204" pitchFamily="34" charset="0"/>
              </a:rPr>
              <a:t>I will miss the winter days, to the loved time spent together as the heater in the room is on and the heart is warm  </a:t>
            </a:r>
            <a:r>
              <a:rPr lang="en-US" sz="1400" dirty="0" smtClean="0">
                <a:solidFill>
                  <a:schemeClr val="bg1"/>
                </a:solidFill>
                <a:latin typeface="Agency FB" panose="020B0503020202020204" pitchFamily="34" charset="0"/>
              </a:rPr>
              <a:t>and </a:t>
            </a:r>
            <a:r>
              <a:rPr lang="en-US" sz="1400" dirty="0">
                <a:solidFill>
                  <a:schemeClr val="bg1"/>
                </a:solidFill>
                <a:latin typeface="Agency FB" panose="020B0503020202020204" pitchFamily="34" charset="0"/>
              </a:rPr>
              <a:t>everyone is busy with their own things, and to the deep blue color in your </a:t>
            </a:r>
            <a:r>
              <a:rPr lang="en-US" sz="1400" dirty="0" smtClean="0">
                <a:solidFill>
                  <a:schemeClr val="bg1"/>
                </a:solidFill>
                <a:latin typeface="Agency FB" panose="020B0503020202020204" pitchFamily="34" charset="0"/>
              </a:rPr>
              <a:t>eyes.</a:t>
            </a:r>
            <a:endParaRPr lang="en-US" sz="1400" dirty="0">
              <a:solidFill>
                <a:schemeClr val="bg1"/>
              </a:solidFill>
              <a:latin typeface="Agency FB" panose="020B0503020202020204" pitchFamily="34" charset="0"/>
            </a:endParaRPr>
          </a:p>
          <a:p>
            <a:r>
              <a:rPr lang="en-US" sz="1400" dirty="0">
                <a:solidFill>
                  <a:schemeClr val="bg1"/>
                </a:solidFill>
                <a:latin typeface="Agency FB" panose="020B0503020202020204" pitchFamily="34" charset="0"/>
              </a:rPr>
              <a:t>I will miss you, </a:t>
            </a:r>
            <a:r>
              <a:rPr lang="en-US" sz="1400" dirty="0" err="1">
                <a:solidFill>
                  <a:schemeClr val="bg1"/>
                </a:solidFill>
                <a:latin typeface="Agency FB" panose="020B0503020202020204" pitchFamily="34" charset="0"/>
              </a:rPr>
              <a:t>Avner</a:t>
            </a:r>
            <a:r>
              <a:rPr lang="en-US" sz="1400" dirty="0">
                <a:solidFill>
                  <a:schemeClr val="bg1"/>
                </a:solidFill>
                <a:latin typeface="Agency FB" panose="020B0503020202020204" pitchFamily="34" charset="0"/>
              </a:rPr>
              <a:t>, to the big shoulders, muscular arms, to your loving stare and to the deep blue color in your </a:t>
            </a:r>
            <a:r>
              <a:rPr lang="en-US" sz="1400" dirty="0" smtClean="0">
                <a:solidFill>
                  <a:schemeClr val="bg1"/>
                </a:solidFill>
                <a:latin typeface="Agency FB" panose="020B0503020202020204" pitchFamily="34" charset="0"/>
              </a:rPr>
              <a:t>eyes.</a:t>
            </a:r>
            <a:endParaRPr lang="en-US" sz="1400" dirty="0">
              <a:solidFill>
                <a:schemeClr val="bg1"/>
              </a:solidFill>
              <a:latin typeface="Agency FB" panose="020B0503020202020204" pitchFamily="34" charset="0"/>
            </a:endParaRPr>
          </a:p>
          <a:p>
            <a:r>
              <a:rPr lang="en-US" sz="1400" dirty="0">
                <a:solidFill>
                  <a:schemeClr val="bg1"/>
                </a:solidFill>
                <a:latin typeface="Agency FB" panose="020B0503020202020204" pitchFamily="34" charset="0"/>
              </a:rPr>
              <a:t>I will miss your confidence, to your ability to withstand any challenge you face from which you come out on top. </a:t>
            </a:r>
          </a:p>
          <a:p>
            <a:r>
              <a:rPr lang="en-US" sz="1400" dirty="0">
                <a:solidFill>
                  <a:schemeClr val="bg1"/>
                </a:solidFill>
                <a:latin typeface="Agency FB" panose="020B0503020202020204" pitchFamily="34" charset="0"/>
              </a:rPr>
              <a:t>I will miss the excuses about coming home late, no matter the fights and disagreements, everything was done with </a:t>
            </a:r>
            <a:r>
              <a:rPr lang="en-US" sz="1400" dirty="0" smtClean="0">
                <a:solidFill>
                  <a:schemeClr val="bg1"/>
                </a:solidFill>
                <a:latin typeface="Agency FB" panose="020B0503020202020204" pitchFamily="34" charset="0"/>
              </a:rPr>
              <a:t>love.</a:t>
            </a:r>
            <a:endParaRPr lang="en-US" sz="1400" dirty="0">
              <a:solidFill>
                <a:schemeClr val="bg1"/>
              </a:solidFill>
              <a:latin typeface="Agency FB" panose="020B0503020202020204" pitchFamily="34" charset="0"/>
            </a:endParaRPr>
          </a:p>
        </p:txBody>
      </p:sp>
      <p:sp>
        <p:nvSpPr>
          <p:cNvPr id="2" name="TextBox 1"/>
          <p:cNvSpPr txBox="1"/>
          <p:nvPr/>
        </p:nvSpPr>
        <p:spPr>
          <a:xfrm>
            <a:off x="270455" y="270455"/>
            <a:ext cx="1282723" cy="369332"/>
          </a:xfrm>
          <a:prstGeom prst="rect">
            <a:avLst/>
          </a:prstGeom>
          <a:noFill/>
        </p:spPr>
        <p:txBody>
          <a:bodyPr wrap="none" rtlCol="0">
            <a:spAutoFit/>
          </a:bodyPr>
          <a:lstStyle/>
          <a:p>
            <a:r>
              <a:rPr lang="en-US" b="1" dirty="0" smtClean="0">
                <a:solidFill>
                  <a:schemeClr val="bg1"/>
                </a:solidFill>
                <a:latin typeface="Agency FB" panose="020B0503020202020204" pitchFamily="34" charset="0"/>
              </a:rPr>
              <a:t>I will miss you</a:t>
            </a:r>
            <a:endParaRPr lang="en-US" b="1"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11475511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44698"/>
            <a:ext cx="12192000" cy="3387144"/>
          </a:xfrm>
        </p:spPr>
        <p:txBody>
          <a:bodyPr>
            <a:normAutofit/>
          </a:bodyPr>
          <a:lstStyle/>
          <a:p>
            <a:r>
              <a:rPr lang="en-US" sz="1400" dirty="0" smtClean="0">
                <a:solidFill>
                  <a:schemeClr val="bg1"/>
                </a:solidFill>
                <a:latin typeface="Agency FB" panose="020B0503020202020204" pitchFamily="34" charset="0"/>
              </a:rPr>
              <a:t>I will miss seeing you hugging our </a:t>
            </a:r>
            <a:r>
              <a:rPr lang="en-US" sz="1400" dirty="0" err="1" smtClean="0">
                <a:solidFill>
                  <a:schemeClr val="bg1"/>
                </a:solidFill>
                <a:latin typeface="Agency FB" panose="020B0503020202020204" pitchFamily="34" charset="0"/>
              </a:rPr>
              <a:t>Smadi</a:t>
            </a:r>
            <a:r>
              <a:rPr lang="en-US" sz="1400" dirty="0" smtClean="0">
                <a:solidFill>
                  <a:schemeClr val="bg1"/>
                </a:solidFill>
                <a:latin typeface="Agency FB" panose="020B0503020202020204" pitchFamily="34" charset="0"/>
              </a:rPr>
              <a:t>, </a:t>
            </a:r>
            <a:r>
              <a:rPr lang="en-US" sz="1400" dirty="0" err="1" smtClean="0">
                <a:solidFill>
                  <a:schemeClr val="bg1"/>
                </a:solidFill>
                <a:latin typeface="Agency FB" panose="020B0503020202020204" pitchFamily="34" charset="0"/>
              </a:rPr>
              <a:t>Osi</a:t>
            </a:r>
            <a:r>
              <a:rPr lang="en-US" sz="1400" dirty="0" smtClean="0">
                <a:solidFill>
                  <a:schemeClr val="bg1"/>
                </a:solidFill>
                <a:latin typeface="Agency FB" panose="020B0503020202020204" pitchFamily="34" charset="0"/>
              </a:rPr>
              <a:t> and </a:t>
            </a:r>
            <a:r>
              <a:rPr lang="en-US" sz="1400" dirty="0" err="1" smtClean="0">
                <a:solidFill>
                  <a:schemeClr val="bg1"/>
                </a:solidFill>
                <a:latin typeface="Agency FB" panose="020B0503020202020204" pitchFamily="34" charset="0"/>
              </a:rPr>
              <a:t>Ayelet</a:t>
            </a:r>
            <a:r>
              <a:rPr lang="en-US" sz="1400" dirty="0" smtClean="0">
                <a:solidFill>
                  <a:schemeClr val="bg1"/>
                </a:solidFill>
                <a:latin typeface="Agency FB" panose="020B0503020202020204" pitchFamily="34" charset="0"/>
              </a:rPr>
              <a:t> who barely got a taste of who you are, and to the deep blue color in your eyes.</a:t>
            </a:r>
          </a:p>
          <a:p>
            <a:r>
              <a:rPr lang="en-US" sz="1400" dirty="0" smtClean="0">
                <a:solidFill>
                  <a:schemeClr val="bg1"/>
                </a:solidFill>
                <a:latin typeface="Agency FB" panose="020B0503020202020204" pitchFamily="34" charset="0"/>
              </a:rPr>
              <a:t>I will miss your contagious smile, to the pretending of an innocent that doesn’t know, to your many promises that you did not get to fulfill, due to lack of free time.</a:t>
            </a:r>
          </a:p>
          <a:p>
            <a:r>
              <a:rPr lang="en-US" sz="1400" dirty="0" smtClean="0">
                <a:solidFill>
                  <a:schemeClr val="bg1"/>
                </a:solidFill>
                <a:latin typeface="Agency FB" panose="020B0503020202020204" pitchFamily="34" charset="0"/>
              </a:rPr>
              <a:t>I will miss the big blue eyes that faded in a red background of tiredness, until we always joked around that matches are needed for those eyes.</a:t>
            </a:r>
          </a:p>
          <a:p>
            <a:r>
              <a:rPr lang="en-US" sz="1400" dirty="0" smtClean="0">
                <a:solidFill>
                  <a:schemeClr val="bg1"/>
                </a:solidFill>
                <a:latin typeface="Agency FB" panose="020B0503020202020204" pitchFamily="34" charset="0"/>
              </a:rPr>
              <a:t>I will miss you, your beauty, and to this bluest blue color that is in your eyes with infinite love.</a:t>
            </a:r>
          </a:p>
          <a:p>
            <a:endParaRPr lang="en-US" sz="1400" dirty="0" smtClean="0">
              <a:solidFill>
                <a:schemeClr val="bg1"/>
              </a:solidFill>
              <a:latin typeface="Agency FB" panose="020B0503020202020204" pitchFamily="34" charset="0"/>
            </a:endParaRPr>
          </a:p>
          <a:p>
            <a:endParaRPr lang="en-US" sz="1400" dirty="0"/>
          </a:p>
        </p:txBody>
      </p:sp>
    </p:spTree>
    <p:extLst>
      <p:ext uri="{BB962C8B-B14F-4D97-AF65-F5344CB8AC3E}">
        <p14:creationId xmlns:p14="http://schemas.microsoft.com/office/powerpoint/2010/main" val="177026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afe.themarker.com/thumbnails/t/216/418/8/file_0_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53590"/>
            <a:ext cx="3567448" cy="237592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555677" y="2260014"/>
            <a:ext cx="814647" cy="461665"/>
          </a:xfrm>
          <a:prstGeom prst="rect">
            <a:avLst/>
          </a:prstGeom>
          <a:noFill/>
        </p:spPr>
        <p:txBody>
          <a:bodyPr wrap="none" rtlCol="0">
            <a:spAutoFit/>
          </a:bodyPr>
          <a:lstStyle/>
          <a:p>
            <a:r>
              <a:rPr lang="he-IL" sz="2400" dirty="0" smtClean="0">
                <a:solidFill>
                  <a:schemeClr val="bg1"/>
                </a:solidFill>
                <a:latin typeface="FrankRuehl" panose="020E0503060101010101" pitchFamily="34" charset="-79"/>
                <a:cs typeface="FrankRuehl" panose="020E0503060101010101" pitchFamily="34" charset="-79"/>
              </a:rPr>
              <a:t>יזכור!</a:t>
            </a:r>
            <a:endParaRPr lang="en-US" sz="2400" dirty="0">
              <a:solidFill>
                <a:schemeClr val="bg1"/>
              </a:solidFill>
              <a:latin typeface="FrankRuehl" panose="020E0503060101010101" pitchFamily="34" charset="-79"/>
              <a:cs typeface="FrankRuehl" panose="020E0503060101010101" pitchFamily="34" charset="-79"/>
            </a:endParaRPr>
          </a:p>
        </p:txBody>
      </p:sp>
      <p:sp>
        <p:nvSpPr>
          <p:cNvPr id="7" name="TextBox 6"/>
          <p:cNvSpPr txBox="1"/>
          <p:nvPr/>
        </p:nvSpPr>
        <p:spPr>
          <a:xfrm>
            <a:off x="615996" y="2721679"/>
            <a:ext cx="939681" cy="461665"/>
          </a:xfrm>
          <a:prstGeom prst="rect">
            <a:avLst/>
          </a:prstGeom>
          <a:noFill/>
        </p:spPr>
        <p:txBody>
          <a:bodyPr wrap="none" rtlCol="0">
            <a:spAutoFit/>
          </a:bodyPr>
          <a:lstStyle/>
          <a:p>
            <a:r>
              <a:rPr lang="en-US" sz="2400" b="1" dirty="0" smtClean="0">
                <a:solidFill>
                  <a:schemeClr val="bg1"/>
                </a:solidFill>
                <a:latin typeface="FrankRuehl" panose="020E0503060101010101" pitchFamily="34" charset="-79"/>
                <a:cs typeface="FrankRuehl" panose="020E0503060101010101" pitchFamily="34" charset="-79"/>
              </a:rPr>
              <a:t>Yzkor</a:t>
            </a:r>
            <a:endParaRPr lang="en-US" sz="2400" b="1" dirty="0">
              <a:solidFill>
                <a:schemeClr val="bg1"/>
              </a:solidFill>
              <a:latin typeface="FrankRuehl" panose="020E0503060101010101" pitchFamily="34" charset="-79"/>
              <a:cs typeface="FrankRuehl" panose="020E0503060101010101" pitchFamily="34" charset="-79"/>
            </a:endParaRPr>
          </a:p>
        </p:txBody>
      </p:sp>
    </p:spTree>
    <p:extLst>
      <p:ext uri="{BB962C8B-B14F-4D97-AF65-F5344CB8AC3E}">
        <p14:creationId xmlns:p14="http://schemas.microsoft.com/office/powerpoint/2010/main" val="557737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850007"/>
            <a:ext cx="12192000" cy="4675032"/>
          </a:xfrm>
        </p:spPr>
        <p:txBody>
          <a:bodyPr>
            <a:noAutofit/>
          </a:bodyPr>
          <a:lstStyle/>
          <a:p>
            <a:r>
              <a:rPr lang="en-US" sz="1400" dirty="0">
                <a:solidFill>
                  <a:schemeClr val="bg1"/>
                </a:solidFill>
                <a:latin typeface="Agency FB" panose="020B0503020202020204" pitchFamily="34" charset="0"/>
              </a:rPr>
              <a:t> </a:t>
            </a:r>
            <a:r>
              <a:rPr lang="en-US" sz="1400" dirty="0" smtClean="0">
                <a:solidFill>
                  <a:schemeClr val="bg1"/>
                </a:solidFill>
                <a:latin typeface="Agency FB" panose="020B0503020202020204" pitchFamily="34" charset="0"/>
              </a:rPr>
              <a:t>Hello </a:t>
            </a:r>
            <a:r>
              <a:rPr lang="en-US" sz="1400" dirty="0">
                <a:solidFill>
                  <a:schemeClr val="bg1"/>
                </a:solidFill>
                <a:latin typeface="Agency FB" panose="020B0503020202020204" pitchFamily="34" charset="0"/>
              </a:rPr>
              <a:t>Mrs. </a:t>
            </a:r>
            <a:r>
              <a:rPr lang="en-US" sz="1400" dirty="0" err="1">
                <a:solidFill>
                  <a:schemeClr val="bg1"/>
                </a:solidFill>
                <a:latin typeface="Agency FB" panose="020B0503020202020204" pitchFamily="34" charset="0"/>
              </a:rPr>
              <a:t>Rosentzvig</a:t>
            </a:r>
            <a:r>
              <a:rPr lang="en-US" sz="1400" dirty="0">
                <a:solidFill>
                  <a:schemeClr val="bg1"/>
                </a:solidFill>
                <a:latin typeface="Agency FB" panose="020B0503020202020204" pitchFamily="34" charset="0"/>
              </a:rPr>
              <a:t>. I wanted to tell you something about Gilad Goldberg, the troublesome boy who couldn’t be disciplined, according to his report card</a:t>
            </a:r>
            <a:r>
              <a:rPr lang="en-US" sz="1400" dirty="0" smtClean="0">
                <a:solidFill>
                  <a:schemeClr val="bg1"/>
                </a:solidFill>
                <a:latin typeface="Agency FB" panose="020B0503020202020204" pitchFamily="34" charset="0"/>
              </a:rPr>
              <a:t>.  </a:t>
            </a:r>
            <a:r>
              <a:rPr lang="en-US" sz="1400" dirty="0">
                <a:solidFill>
                  <a:schemeClr val="bg1"/>
                </a:solidFill>
                <a:latin typeface="Agency FB" panose="020B0503020202020204" pitchFamily="34" charset="0"/>
              </a:rPr>
              <a:t>So Gilad, who would come to class without a backpack, joined the paratroopers. With his caprices he couldn’t survive Seal recruitment, but the troop waited for him with open arms.</a:t>
            </a:r>
          </a:p>
          <a:p>
            <a:r>
              <a:rPr lang="en-US" sz="1400" dirty="0">
                <a:solidFill>
                  <a:schemeClr val="bg1"/>
                </a:solidFill>
                <a:latin typeface="Agency FB" panose="020B0503020202020204" pitchFamily="34" charset="0"/>
              </a:rPr>
              <a:t>Gilad graduated from basic training and received his weapon, and with his weapon he entered Lebanon. Gilad, who you kicked from the annual school trip, encountered a group of Hezbollah members that opened fire at his fellow comrades. Bullets and grenades sliced through the air with great noise. He looked to his side and saw his friend Levy wounded at the neck by a bullet, laying in puddle of blood. It took Gilad exactly five seconds to transfer his fear into battle training.</a:t>
            </a:r>
          </a:p>
          <a:p>
            <a:r>
              <a:rPr lang="en-US" sz="1400" dirty="0">
                <a:solidFill>
                  <a:schemeClr val="bg1"/>
                </a:solidFill>
                <a:latin typeface="Agency FB" panose="020B0503020202020204" pitchFamily="34" charset="0"/>
              </a:rPr>
              <a:t>Gilad discovered that most of his division was shell shocked, including the commander. He led the only two soldiers who had not broken down and took control. He yelled out the commands that kept his troop alive</a:t>
            </a:r>
            <a:r>
              <a:rPr lang="en-US" sz="1400" dirty="0" smtClean="0">
                <a:solidFill>
                  <a:schemeClr val="bg1"/>
                </a:solidFill>
                <a:latin typeface="Agency FB" panose="020B0503020202020204" pitchFamily="34" charset="0"/>
              </a:rPr>
              <a:t>.</a:t>
            </a:r>
            <a:endParaRPr lang="en-US" sz="1400" dirty="0">
              <a:solidFill>
                <a:schemeClr val="bg1"/>
              </a:solidFill>
              <a:latin typeface="Agency FB" panose="020B0503020202020204" pitchFamily="34" charset="0"/>
            </a:endParaRPr>
          </a:p>
        </p:txBody>
      </p:sp>
      <p:sp>
        <p:nvSpPr>
          <p:cNvPr id="2" name="Rectangle 1"/>
          <p:cNvSpPr/>
          <p:nvPr/>
        </p:nvSpPr>
        <p:spPr>
          <a:xfrm>
            <a:off x="341779" y="204920"/>
            <a:ext cx="1308371" cy="369332"/>
          </a:xfrm>
          <a:prstGeom prst="rect">
            <a:avLst/>
          </a:prstGeom>
        </p:spPr>
        <p:txBody>
          <a:bodyPr wrap="none">
            <a:spAutoFit/>
          </a:bodyPr>
          <a:lstStyle/>
          <a:p>
            <a:r>
              <a:rPr lang="en-US" b="1" dirty="0">
                <a:solidFill>
                  <a:schemeClr val="bg1"/>
                </a:solidFill>
                <a:latin typeface="Agency FB" panose="020B0503020202020204" pitchFamily="34" charset="0"/>
              </a:rPr>
              <a:t>Letter to Gilad</a:t>
            </a:r>
          </a:p>
        </p:txBody>
      </p:sp>
    </p:spTree>
    <p:extLst>
      <p:ext uri="{BB962C8B-B14F-4D97-AF65-F5344CB8AC3E}">
        <p14:creationId xmlns:p14="http://schemas.microsoft.com/office/powerpoint/2010/main" val="24881576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031" y="246107"/>
            <a:ext cx="11887200" cy="2246769"/>
          </a:xfrm>
          <a:prstGeom prst="rect">
            <a:avLst/>
          </a:prstGeom>
        </p:spPr>
        <p:txBody>
          <a:bodyPr wrap="square">
            <a:spAutoFit/>
          </a:bodyPr>
          <a:lstStyle/>
          <a:p>
            <a:pPr algn="ctr"/>
            <a:r>
              <a:rPr lang="en-US" sz="1400" dirty="0">
                <a:solidFill>
                  <a:schemeClr val="bg1"/>
                </a:solidFill>
                <a:latin typeface="Agency FB" panose="020B0503020202020204" pitchFamily="34" charset="0"/>
              </a:rPr>
              <a:t>Gilad, who, on the trip to </a:t>
            </a:r>
            <a:r>
              <a:rPr lang="en-US" sz="1400" dirty="0" err="1">
                <a:solidFill>
                  <a:schemeClr val="bg1"/>
                </a:solidFill>
                <a:latin typeface="Agency FB" panose="020B0503020202020204" pitchFamily="34" charset="0"/>
              </a:rPr>
              <a:t>Etzel</a:t>
            </a:r>
            <a:r>
              <a:rPr lang="en-US" sz="1400" dirty="0">
                <a:solidFill>
                  <a:schemeClr val="bg1"/>
                </a:solidFill>
                <a:latin typeface="Agency FB" panose="020B0503020202020204" pitchFamily="34" charset="0"/>
              </a:rPr>
              <a:t> museum stayed to sleep on the bus, holstered his weapon for a moment just to pick up Levy’s bloody </a:t>
            </a:r>
            <a:r>
              <a:rPr lang="en-US" sz="1400" dirty="0" err="1">
                <a:solidFill>
                  <a:schemeClr val="bg1"/>
                </a:solidFill>
                <a:latin typeface="Agency FB" panose="020B0503020202020204" pitchFamily="34" charset="0"/>
              </a:rPr>
              <a:t>Yamaka</a:t>
            </a:r>
            <a:r>
              <a:rPr lang="en-US" sz="1400" dirty="0">
                <a:solidFill>
                  <a:schemeClr val="bg1"/>
                </a:solidFill>
                <a:latin typeface="Agency FB" panose="020B0503020202020204" pitchFamily="34" charset="0"/>
              </a:rPr>
              <a:t> from the ground. As he carried Levy’s body on his back he got soaked by his dripping open wound</a:t>
            </a:r>
            <a:r>
              <a:rPr lang="en-US" sz="1400" dirty="0" smtClean="0">
                <a:solidFill>
                  <a:schemeClr val="bg1"/>
                </a:solidFill>
                <a:latin typeface="Agency FB" panose="020B0503020202020204" pitchFamily="34" charset="0"/>
              </a:rPr>
              <a:t>.</a:t>
            </a:r>
          </a:p>
          <a:p>
            <a:pPr algn="ctr"/>
            <a:endParaRPr lang="en-US" sz="1400" dirty="0" smtClean="0">
              <a:solidFill>
                <a:schemeClr val="bg1"/>
              </a:solidFill>
              <a:latin typeface="Agency FB" panose="020B0503020202020204" pitchFamily="34" charset="0"/>
            </a:endParaRPr>
          </a:p>
          <a:p>
            <a:pPr algn="ctr"/>
            <a:r>
              <a:rPr lang="en-US" sz="1400" dirty="0" smtClean="0">
                <a:solidFill>
                  <a:schemeClr val="bg1"/>
                </a:solidFill>
                <a:latin typeface="Agency FB" panose="020B0503020202020204" pitchFamily="34" charset="0"/>
              </a:rPr>
              <a:t>Gilad</a:t>
            </a:r>
            <a:r>
              <a:rPr lang="en-US" sz="1400" dirty="0">
                <a:solidFill>
                  <a:schemeClr val="bg1"/>
                </a:solidFill>
                <a:latin typeface="Agency FB" panose="020B0503020202020204" pitchFamily="34" charset="0"/>
              </a:rPr>
              <a:t>, who went up on stage during the speeches at the end-of-the-year party, went to the funeral at mount </a:t>
            </a:r>
            <a:r>
              <a:rPr lang="en-US" sz="1400" dirty="0" err="1">
                <a:solidFill>
                  <a:schemeClr val="bg1"/>
                </a:solidFill>
                <a:latin typeface="Agency FB" panose="020B0503020202020204" pitchFamily="34" charset="0"/>
              </a:rPr>
              <a:t>Hertzel</a:t>
            </a:r>
            <a:r>
              <a:rPr lang="en-US" sz="1400" dirty="0">
                <a:solidFill>
                  <a:schemeClr val="bg1"/>
                </a:solidFill>
                <a:latin typeface="Agency FB" panose="020B0503020202020204" pitchFamily="34" charset="0"/>
              </a:rPr>
              <a:t> with his entire division, but stood in the back. When everyone cried over the grave, he looked off to the side. After all the sermons and eulogies, seconds before boarding the bus, Gilad turned around and stood in front of the grave. He suddenly began to weep, so loudly that it seemed like at any moment Levy might come up and comfort him. Four people held him back. No use. He yelled into the ground everything he held back on the </a:t>
            </a:r>
            <a:r>
              <a:rPr lang="en-US" sz="1400" dirty="0" smtClean="0">
                <a:solidFill>
                  <a:schemeClr val="bg1"/>
                </a:solidFill>
                <a:latin typeface="Agency FB" panose="020B0503020202020204" pitchFamily="34" charset="0"/>
              </a:rPr>
              <a:t>battlefield.</a:t>
            </a:r>
          </a:p>
          <a:p>
            <a:pPr algn="ctr"/>
            <a:endParaRPr lang="en-US" sz="1400" dirty="0" smtClean="0">
              <a:solidFill>
                <a:schemeClr val="bg1"/>
              </a:solidFill>
              <a:latin typeface="Agency FB" panose="020B0503020202020204" pitchFamily="34" charset="0"/>
            </a:endParaRPr>
          </a:p>
          <a:p>
            <a:pPr algn="ctr"/>
            <a:r>
              <a:rPr lang="en-US" sz="1400" dirty="0" smtClean="0">
                <a:solidFill>
                  <a:schemeClr val="bg1"/>
                </a:solidFill>
                <a:latin typeface="Agency FB" panose="020B0503020202020204" pitchFamily="34" charset="0"/>
              </a:rPr>
              <a:t>Mrs</a:t>
            </a:r>
            <a:r>
              <a:rPr lang="en-US" sz="1400" dirty="0">
                <a:solidFill>
                  <a:schemeClr val="bg1"/>
                </a:solidFill>
                <a:latin typeface="Agency FB" panose="020B0503020202020204" pitchFamily="34" charset="0"/>
              </a:rPr>
              <a:t>. </a:t>
            </a:r>
            <a:r>
              <a:rPr lang="en-US" sz="1400" dirty="0" err="1">
                <a:solidFill>
                  <a:schemeClr val="bg1"/>
                </a:solidFill>
                <a:latin typeface="Agency FB" panose="020B0503020202020204" pitchFamily="34" charset="0"/>
              </a:rPr>
              <a:t>Rosentzvig</a:t>
            </a:r>
            <a:r>
              <a:rPr lang="en-US" sz="1400" dirty="0">
                <a:solidFill>
                  <a:schemeClr val="bg1"/>
                </a:solidFill>
                <a:latin typeface="Agency FB" panose="020B0503020202020204" pitchFamily="34" charset="0"/>
              </a:rPr>
              <a:t>, there is no need for a report card, but maybe when no one is looking, pull out Gilad’s discipline folder, change the date on the official report to “2006”, and instead of writing “troublesome”, write “hero”.</a:t>
            </a:r>
          </a:p>
          <a:p>
            <a:pPr algn="ctr"/>
            <a:endParaRPr lang="en-US" sz="14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13773176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afe.themarker.com/thumbnails/t/216/418/8/file_0_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53590"/>
            <a:ext cx="3567448" cy="237592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555677" y="2260014"/>
            <a:ext cx="814647" cy="461665"/>
          </a:xfrm>
          <a:prstGeom prst="rect">
            <a:avLst/>
          </a:prstGeom>
          <a:noFill/>
        </p:spPr>
        <p:txBody>
          <a:bodyPr wrap="none" rtlCol="0">
            <a:spAutoFit/>
          </a:bodyPr>
          <a:lstStyle/>
          <a:p>
            <a:r>
              <a:rPr lang="he-IL" sz="2400" dirty="0" smtClean="0">
                <a:solidFill>
                  <a:schemeClr val="bg1"/>
                </a:solidFill>
                <a:latin typeface="FrankRuehl" panose="020E0503060101010101" pitchFamily="34" charset="-79"/>
                <a:cs typeface="FrankRuehl" panose="020E0503060101010101" pitchFamily="34" charset="-79"/>
              </a:rPr>
              <a:t>יזכור!</a:t>
            </a:r>
            <a:endParaRPr lang="en-US" sz="2400" dirty="0">
              <a:solidFill>
                <a:schemeClr val="bg1"/>
              </a:solidFill>
              <a:latin typeface="FrankRuehl" panose="020E0503060101010101" pitchFamily="34" charset="-79"/>
              <a:cs typeface="FrankRuehl" panose="020E0503060101010101" pitchFamily="34" charset="-79"/>
            </a:endParaRPr>
          </a:p>
        </p:txBody>
      </p:sp>
      <p:sp>
        <p:nvSpPr>
          <p:cNvPr id="7" name="TextBox 6"/>
          <p:cNvSpPr txBox="1"/>
          <p:nvPr/>
        </p:nvSpPr>
        <p:spPr>
          <a:xfrm>
            <a:off x="615996" y="2721679"/>
            <a:ext cx="939681" cy="461665"/>
          </a:xfrm>
          <a:prstGeom prst="rect">
            <a:avLst/>
          </a:prstGeom>
          <a:noFill/>
        </p:spPr>
        <p:txBody>
          <a:bodyPr wrap="none" rtlCol="0">
            <a:spAutoFit/>
          </a:bodyPr>
          <a:lstStyle/>
          <a:p>
            <a:r>
              <a:rPr lang="en-US" sz="2400" b="1" dirty="0" smtClean="0">
                <a:solidFill>
                  <a:schemeClr val="bg1"/>
                </a:solidFill>
                <a:latin typeface="FrankRuehl" panose="020E0503060101010101" pitchFamily="34" charset="-79"/>
                <a:cs typeface="FrankRuehl" panose="020E0503060101010101" pitchFamily="34" charset="-79"/>
              </a:rPr>
              <a:t>Yzkor</a:t>
            </a:r>
            <a:endParaRPr lang="en-US" sz="2400" b="1" dirty="0">
              <a:solidFill>
                <a:schemeClr val="bg1"/>
              </a:solidFill>
              <a:latin typeface="FrankRuehl" panose="020E0503060101010101" pitchFamily="34" charset="-79"/>
              <a:cs typeface="FrankRuehl" panose="020E0503060101010101" pitchFamily="34" charset="-79"/>
            </a:endParaRPr>
          </a:p>
        </p:txBody>
      </p:sp>
    </p:spTree>
    <p:extLst>
      <p:ext uri="{BB962C8B-B14F-4D97-AF65-F5344CB8AC3E}">
        <p14:creationId xmlns:p14="http://schemas.microsoft.com/office/powerpoint/2010/main" val="14267082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86363"/>
            <a:ext cx="12192000" cy="4675032"/>
          </a:xfrm>
        </p:spPr>
        <p:txBody>
          <a:bodyPr>
            <a:normAutofit/>
          </a:bodyPr>
          <a:lstStyle/>
          <a:p>
            <a:r>
              <a:rPr lang="en-US" sz="1400" dirty="0">
                <a:solidFill>
                  <a:schemeClr val="bg1"/>
                </a:solidFill>
                <a:latin typeface="Agency FB" panose="020B0503020202020204" pitchFamily="34" charset="0"/>
              </a:rPr>
              <a:t> </a:t>
            </a:r>
          </a:p>
          <a:p>
            <a:r>
              <a:rPr lang="en-US" sz="1400" dirty="0">
                <a:solidFill>
                  <a:schemeClr val="bg1"/>
                </a:solidFill>
                <a:latin typeface="Agency FB" panose="020B0503020202020204" pitchFamily="34" charset="0"/>
              </a:rPr>
              <a:t>Yonatan, will no longer see us wither. </a:t>
            </a:r>
            <a:r>
              <a:rPr lang="en-US" sz="1400" dirty="0">
                <a:solidFill>
                  <a:schemeClr val="bg1"/>
                </a:solidFill>
                <a:latin typeface="Agency FB" panose="020B0503020202020204" pitchFamily="34" charset="0"/>
              </a:rPr>
              <a:t>He would always say, “We will never be more beautiful than we are today,” and I would ask if that’s supposed to lift my spirit, because it didn’t. </a:t>
            </a:r>
            <a:endParaRPr lang="en-US" sz="1400" dirty="0">
              <a:solidFill>
                <a:schemeClr val="bg1"/>
              </a:solidFill>
              <a:latin typeface="Agency FB" panose="020B0503020202020204" pitchFamily="34" charset="0"/>
            </a:endParaRPr>
          </a:p>
          <a:p>
            <a:endParaRPr lang="en-US" sz="1400" dirty="0">
              <a:solidFill>
                <a:schemeClr val="bg1"/>
              </a:solidFill>
              <a:latin typeface="Agency FB" panose="020B0503020202020204" pitchFamily="34" charset="0"/>
            </a:endParaRPr>
          </a:p>
          <a:p>
            <a:r>
              <a:rPr lang="en-US" sz="1400" dirty="0">
                <a:solidFill>
                  <a:schemeClr val="bg1"/>
                </a:solidFill>
                <a:latin typeface="Agency FB" panose="020B0503020202020204" pitchFamily="34" charset="0"/>
              </a:rPr>
              <a:t>Yonatan, will no longer take his little brother to the movies.  No more will Yonatan watch </a:t>
            </a:r>
            <a:r>
              <a:rPr lang="en-US" sz="1400" dirty="0" err="1">
                <a:solidFill>
                  <a:schemeClr val="bg1"/>
                </a:solidFill>
                <a:latin typeface="Agency FB" panose="020B0503020202020204" pitchFamily="34" charset="0"/>
              </a:rPr>
              <a:t>Hapoel</a:t>
            </a:r>
            <a:r>
              <a:rPr lang="en-US" sz="1400" dirty="0">
                <a:solidFill>
                  <a:schemeClr val="bg1"/>
                </a:solidFill>
                <a:latin typeface="Agency FB" panose="020B0503020202020204" pitchFamily="34" charset="0"/>
              </a:rPr>
              <a:t> bring home a trophy, and he will never hear Zion Golan’s new record. He will not know the feeling when mom is so proud of you for being accepted to the University. Or college, that’s good too. </a:t>
            </a:r>
          </a:p>
          <a:p>
            <a:r>
              <a:rPr lang="en-US" sz="1400" dirty="0">
                <a:solidFill>
                  <a:schemeClr val="bg1"/>
                </a:solidFill>
                <a:latin typeface="Agency FB" panose="020B0503020202020204" pitchFamily="34" charset="0"/>
              </a:rPr>
              <a:t>He won’t be at his grandfather’s funeral, and won’t know if his sister will be married. He won’t take a piss with us on top of the highest mountain in South America, or go skiing with us at </a:t>
            </a:r>
            <a:r>
              <a:rPr lang="en-US" sz="1400" dirty="0" err="1">
                <a:solidFill>
                  <a:schemeClr val="bg1"/>
                </a:solidFill>
                <a:latin typeface="Agency FB" panose="020B0503020202020204" pitchFamily="34" charset="0"/>
              </a:rPr>
              <a:t>Chacaltaya</a:t>
            </a:r>
            <a:r>
              <a:rPr lang="en-US" sz="1400" dirty="0" smtClean="0">
                <a:solidFill>
                  <a:schemeClr val="bg1"/>
                </a:solidFill>
                <a:latin typeface="Agency FB" panose="020B0503020202020204" pitchFamily="34" charset="0"/>
              </a:rPr>
              <a:t>.</a:t>
            </a:r>
          </a:p>
          <a:p>
            <a:endParaRPr lang="en-US" sz="1400" dirty="0">
              <a:solidFill>
                <a:schemeClr val="bg1"/>
              </a:solidFill>
              <a:latin typeface="Agency FB" panose="020B0503020202020204" pitchFamily="34" charset="0"/>
            </a:endParaRPr>
          </a:p>
          <a:p>
            <a:r>
              <a:rPr lang="en-US" sz="1400" dirty="0">
                <a:solidFill>
                  <a:schemeClr val="bg1"/>
                </a:solidFill>
                <a:latin typeface="Agency FB" panose="020B0503020202020204" pitchFamily="34" charset="0"/>
              </a:rPr>
              <a:t>Yonatan, will no longer know that feeling of renting an apartment with his girlfriend. He won’t know what it’s like to go into Castro with her, when the new winter collection is out, and going to </a:t>
            </a:r>
            <a:r>
              <a:rPr lang="en-US" sz="1400" dirty="0" err="1">
                <a:solidFill>
                  <a:schemeClr val="bg1"/>
                </a:solidFill>
                <a:latin typeface="Agency FB" panose="020B0503020202020204" pitchFamily="34" charset="0"/>
              </a:rPr>
              <a:t>Roldin</a:t>
            </a:r>
            <a:r>
              <a:rPr lang="en-US" sz="1400" dirty="0">
                <a:solidFill>
                  <a:schemeClr val="bg1"/>
                </a:solidFill>
                <a:latin typeface="Agency FB" panose="020B0503020202020204" pitchFamily="34" charset="0"/>
              </a:rPr>
              <a:t> at midnight, in the rain, because she wants doughnuts, and you’re an absolute idiot, and you’ll never tell her no. And here I am, thinking to myself how lucky I am, because I’ve already had to go buy doughnuts in the rain. </a:t>
            </a:r>
          </a:p>
          <a:p>
            <a:endParaRPr lang="en-US" sz="1400" dirty="0">
              <a:solidFill>
                <a:schemeClr val="bg1"/>
              </a:solidFill>
              <a:latin typeface="Agency FB" panose="020B0503020202020204" pitchFamily="34" charset="0"/>
            </a:endParaRPr>
          </a:p>
          <a:p>
            <a:endParaRPr lang="en-US" sz="1400" dirty="0">
              <a:solidFill>
                <a:schemeClr val="bg1"/>
              </a:solidFill>
              <a:latin typeface="Agency FB" panose="020B0503020202020204" pitchFamily="34" charset="0"/>
            </a:endParaRPr>
          </a:p>
          <a:p>
            <a:endParaRPr lang="en-US" sz="1400" dirty="0">
              <a:solidFill>
                <a:schemeClr val="bg1"/>
              </a:solidFill>
              <a:latin typeface="Agency FB" panose="020B0503020202020204" pitchFamily="34" charset="0"/>
            </a:endParaRPr>
          </a:p>
          <a:p>
            <a:endParaRPr lang="en-US" sz="1400" dirty="0">
              <a:solidFill>
                <a:schemeClr val="bg1"/>
              </a:solidFill>
              <a:latin typeface="Agency FB" panose="020B0503020202020204" pitchFamily="34" charset="0"/>
            </a:endParaRPr>
          </a:p>
          <a:p>
            <a:r>
              <a:rPr lang="en-US" sz="1400" dirty="0">
                <a:solidFill>
                  <a:schemeClr val="bg1"/>
                </a:solidFill>
                <a:latin typeface="Agency FB" panose="020B0503020202020204" pitchFamily="34" charset="0"/>
              </a:rPr>
              <a:t> </a:t>
            </a:r>
          </a:p>
          <a:p>
            <a:endParaRPr lang="en-US" sz="1400" dirty="0">
              <a:solidFill>
                <a:schemeClr val="bg1"/>
              </a:solidFill>
              <a:latin typeface="Agency FB" panose="020B0503020202020204" pitchFamily="34" charset="0"/>
            </a:endParaRPr>
          </a:p>
        </p:txBody>
      </p:sp>
      <p:sp>
        <p:nvSpPr>
          <p:cNvPr id="2" name="Rectangle 1"/>
          <p:cNvSpPr/>
          <p:nvPr/>
        </p:nvSpPr>
        <p:spPr>
          <a:xfrm>
            <a:off x="526443" y="274611"/>
            <a:ext cx="2024913" cy="400110"/>
          </a:xfrm>
          <a:prstGeom prst="rect">
            <a:avLst/>
          </a:prstGeom>
        </p:spPr>
        <p:txBody>
          <a:bodyPr wrap="none">
            <a:spAutoFit/>
          </a:bodyPr>
          <a:lstStyle/>
          <a:p>
            <a:r>
              <a:rPr lang="en-US" sz="2000" b="1" dirty="0">
                <a:solidFill>
                  <a:schemeClr val="bg1"/>
                </a:solidFill>
                <a:latin typeface="Agency FB" panose="020B0503020202020204" pitchFamily="34" charset="0"/>
              </a:rPr>
              <a:t>No more will Yonatan</a:t>
            </a:r>
          </a:p>
        </p:txBody>
      </p:sp>
    </p:spTree>
    <p:extLst>
      <p:ext uri="{BB962C8B-B14F-4D97-AF65-F5344CB8AC3E}">
        <p14:creationId xmlns:p14="http://schemas.microsoft.com/office/powerpoint/2010/main" val="18961878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425" y="596797"/>
            <a:ext cx="11668259" cy="1815882"/>
          </a:xfrm>
          <a:prstGeom prst="rect">
            <a:avLst/>
          </a:prstGeom>
        </p:spPr>
        <p:txBody>
          <a:bodyPr wrap="square">
            <a:spAutoFit/>
          </a:bodyPr>
          <a:lstStyle/>
          <a:p>
            <a:pPr algn="ctr"/>
            <a:r>
              <a:rPr lang="en-US" sz="1400" dirty="0">
                <a:solidFill>
                  <a:schemeClr val="bg1"/>
                </a:solidFill>
                <a:latin typeface="Agency FB" panose="020B0503020202020204" pitchFamily="34" charset="0"/>
              </a:rPr>
              <a:t>Yonatan, will no longer know how it feels to sit on the grass with a little boy, who belong to him, and tell him how great we were fighting in Lebanon. The things we did, that are worth praising. He won’t tell him. </a:t>
            </a:r>
            <a:r>
              <a:rPr lang="en-US" sz="1400" dirty="0">
                <a:solidFill>
                  <a:schemeClr val="bg1"/>
                </a:solidFill>
                <a:latin typeface="Agency FB" panose="020B0503020202020204" pitchFamily="34" charset="0"/>
              </a:rPr>
              <a:t>Many things he won’t. </a:t>
            </a:r>
            <a:endParaRPr lang="en-US" sz="1400" dirty="0" smtClean="0">
              <a:solidFill>
                <a:schemeClr val="bg1"/>
              </a:solidFill>
              <a:latin typeface="Agency FB" panose="020B0503020202020204" pitchFamily="34" charset="0"/>
            </a:endParaRPr>
          </a:p>
          <a:p>
            <a:pPr algn="ctr"/>
            <a:endParaRPr lang="en-US" sz="1400" dirty="0">
              <a:solidFill>
                <a:schemeClr val="bg1"/>
              </a:solidFill>
              <a:latin typeface="Agency FB" panose="020B0503020202020204" pitchFamily="34" charset="0"/>
            </a:endParaRPr>
          </a:p>
          <a:p>
            <a:pPr algn="ctr"/>
            <a:r>
              <a:rPr lang="en-US" sz="1400" dirty="0">
                <a:solidFill>
                  <a:schemeClr val="bg1"/>
                </a:solidFill>
                <a:latin typeface="Agency FB" panose="020B0503020202020204" pitchFamily="34" charset="0"/>
              </a:rPr>
              <a:t>Yonatan won’t know what song was playing when he was buried. “</a:t>
            </a:r>
            <a:r>
              <a:rPr lang="en-US" sz="1400" dirty="0" err="1">
                <a:solidFill>
                  <a:schemeClr val="bg1"/>
                </a:solidFill>
                <a:latin typeface="Agency FB" panose="020B0503020202020204" pitchFamily="34" charset="0"/>
              </a:rPr>
              <a:t>Shir</a:t>
            </a:r>
            <a:r>
              <a:rPr lang="en-US" sz="1400" dirty="0">
                <a:solidFill>
                  <a:schemeClr val="bg1"/>
                </a:solidFill>
                <a:latin typeface="Agency FB" panose="020B0503020202020204" pitchFamily="34" charset="0"/>
              </a:rPr>
              <a:t> </a:t>
            </a:r>
            <a:r>
              <a:rPr lang="en-US" sz="1400" dirty="0" err="1">
                <a:solidFill>
                  <a:schemeClr val="bg1"/>
                </a:solidFill>
                <a:latin typeface="Agency FB" panose="020B0503020202020204" pitchFamily="34" charset="0"/>
              </a:rPr>
              <a:t>Hamaalot</a:t>
            </a:r>
            <a:r>
              <a:rPr lang="en-US" sz="1400" dirty="0">
                <a:solidFill>
                  <a:schemeClr val="bg1"/>
                </a:solidFill>
                <a:latin typeface="Agency FB" panose="020B0503020202020204" pitchFamily="34" charset="0"/>
              </a:rPr>
              <a:t>”, a new version, eastern style, that became his song. Anyone who passed, now has their own song, a song that accompanies their friends from the funeral and onward with life. For months, we don’t stop listening, over and over again. </a:t>
            </a:r>
            <a:r>
              <a:rPr lang="en-US" sz="1400" dirty="0">
                <a:solidFill>
                  <a:schemeClr val="bg1"/>
                </a:solidFill>
                <a:latin typeface="Agency FB" panose="020B0503020202020204" pitchFamily="34" charset="0"/>
              </a:rPr>
              <a:t>And it never gets old. </a:t>
            </a:r>
            <a:endParaRPr lang="en-US" sz="1400" dirty="0" smtClean="0">
              <a:solidFill>
                <a:schemeClr val="bg1"/>
              </a:solidFill>
              <a:latin typeface="Agency FB" panose="020B0503020202020204" pitchFamily="34" charset="0"/>
            </a:endParaRPr>
          </a:p>
          <a:p>
            <a:pPr algn="ctr"/>
            <a:endParaRPr lang="en-US" sz="1400" dirty="0">
              <a:solidFill>
                <a:schemeClr val="bg1"/>
              </a:solidFill>
              <a:latin typeface="Agency FB" panose="020B0503020202020204" pitchFamily="34" charset="0"/>
            </a:endParaRPr>
          </a:p>
          <a:p>
            <a:pPr algn="ctr"/>
            <a:r>
              <a:rPr lang="en-US" sz="1400" dirty="0">
                <a:solidFill>
                  <a:schemeClr val="bg1"/>
                </a:solidFill>
                <a:latin typeface="Agency FB" panose="020B0503020202020204" pitchFamily="34" charset="0"/>
              </a:rPr>
              <a:t>Yonatan, will no longer sniff sweet sweat, accompanied by the delicate scent of shampoo, during a long night of hugging, as we all knew, during the week when we came back from Lebanon, when everything was over. Yonatan didn’t even know we left Lebanon. </a:t>
            </a:r>
          </a:p>
        </p:txBody>
      </p:sp>
    </p:spTree>
    <p:extLst>
      <p:ext uri="{BB962C8B-B14F-4D97-AF65-F5344CB8AC3E}">
        <p14:creationId xmlns:p14="http://schemas.microsoft.com/office/powerpoint/2010/main" val="26134614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afe.themarker.com/thumbnails/t/216/418/8/file_0_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53590"/>
            <a:ext cx="3567448" cy="237592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555677" y="2260014"/>
            <a:ext cx="814647" cy="461665"/>
          </a:xfrm>
          <a:prstGeom prst="rect">
            <a:avLst/>
          </a:prstGeom>
          <a:noFill/>
        </p:spPr>
        <p:txBody>
          <a:bodyPr wrap="none" rtlCol="0">
            <a:spAutoFit/>
          </a:bodyPr>
          <a:lstStyle/>
          <a:p>
            <a:r>
              <a:rPr lang="he-IL" sz="2400" dirty="0" smtClean="0">
                <a:solidFill>
                  <a:schemeClr val="bg1"/>
                </a:solidFill>
                <a:latin typeface="FrankRuehl" panose="020E0503060101010101" pitchFamily="34" charset="-79"/>
                <a:cs typeface="FrankRuehl" panose="020E0503060101010101" pitchFamily="34" charset="-79"/>
              </a:rPr>
              <a:t>יזכור!</a:t>
            </a:r>
            <a:endParaRPr lang="en-US" sz="2400" dirty="0">
              <a:solidFill>
                <a:schemeClr val="bg1"/>
              </a:solidFill>
              <a:latin typeface="FrankRuehl" panose="020E0503060101010101" pitchFamily="34" charset="-79"/>
              <a:cs typeface="FrankRuehl" panose="020E0503060101010101" pitchFamily="34" charset="-79"/>
            </a:endParaRPr>
          </a:p>
        </p:txBody>
      </p:sp>
      <p:sp>
        <p:nvSpPr>
          <p:cNvPr id="7" name="TextBox 6"/>
          <p:cNvSpPr txBox="1"/>
          <p:nvPr/>
        </p:nvSpPr>
        <p:spPr>
          <a:xfrm>
            <a:off x="615996" y="2721679"/>
            <a:ext cx="939681" cy="461665"/>
          </a:xfrm>
          <a:prstGeom prst="rect">
            <a:avLst/>
          </a:prstGeom>
          <a:noFill/>
        </p:spPr>
        <p:txBody>
          <a:bodyPr wrap="none" rtlCol="0">
            <a:spAutoFit/>
          </a:bodyPr>
          <a:lstStyle/>
          <a:p>
            <a:r>
              <a:rPr lang="en-US" sz="2400" b="1" dirty="0" smtClean="0">
                <a:solidFill>
                  <a:schemeClr val="bg1"/>
                </a:solidFill>
                <a:latin typeface="FrankRuehl" panose="020E0503060101010101" pitchFamily="34" charset="-79"/>
                <a:cs typeface="FrankRuehl" panose="020E0503060101010101" pitchFamily="34" charset="-79"/>
              </a:rPr>
              <a:t>Yzkor</a:t>
            </a:r>
            <a:endParaRPr lang="en-US" sz="2400" b="1" dirty="0">
              <a:solidFill>
                <a:schemeClr val="bg1"/>
              </a:solidFill>
              <a:latin typeface="FrankRuehl" panose="020E0503060101010101" pitchFamily="34" charset="-79"/>
              <a:cs typeface="FrankRuehl" panose="020E0503060101010101" pitchFamily="34" charset="-79"/>
            </a:endParaRPr>
          </a:p>
        </p:txBody>
      </p:sp>
    </p:spTree>
    <p:extLst>
      <p:ext uri="{BB962C8B-B14F-4D97-AF65-F5344CB8AC3E}">
        <p14:creationId xmlns:p14="http://schemas.microsoft.com/office/powerpoint/2010/main" val="8413100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42569"/>
            <a:ext cx="12028868" cy="2218877"/>
          </a:xfrm>
          <a:prstGeom prst="rect">
            <a:avLst/>
          </a:prstGeom>
        </p:spPr>
        <p:txBody>
          <a:bodyPr wrap="square">
            <a:spAutoFit/>
          </a:bodyPr>
          <a:lstStyle/>
          <a:p>
            <a:pPr rtl="1">
              <a:lnSpc>
                <a:spcPct val="107000"/>
              </a:lnSpc>
              <a:spcAft>
                <a:spcPts val="800"/>
              </a:spcAft>
            </a:pPr>
            <a:r>
              <a:rPr lang="en-US" sz="1400" dirty="0">
                <a:solidFill>
                  <a:schemeClr val="bg1"/>
                </a:solidFill>
                <a:latin typeface="Agency FB" panose="020B0503020202020204" pitchFamily="34" charset="0"/>
              </a:rPr>
              <a:t> </a:t>
            </a:r>
          </a:p>
          <a:p>
            <a:pPr algn="ctr">
              <a:lnSpc>
                <a:spcPct val="107000"/>
              </a:lnSpc>
              <a:spcAft>
                <a:spcPts val="800"/>
              </a:spcAft>
            </a:pPr>
            <a:r>
              <a:rPr lang="en-US" sz="1400" dirty="0" smtClean="0">
                <a:solidFill>
                  <a:schemeClr val="bg1"/>
                </a:solidFill>
                <a:latin typeface="Agency FB" panose="020B0503020202020204" pitchFamily="34" charset="0"/>
              </a:rPr>
              <a:t>A </a:t>
            </a:r>
            <a:r>
              <a:rPr lang="en-US" sz="1400" dirty="0">
                <a:solidFill>
                  <a:schemeClr val="bg1"/>
                </a:solidFill>
                <a:latin typeface="Agency FB" panose="020B0503020202020204" pitchFamily="34" charset="0"/>
              </a:rPr>
              <a:t>word, a line, page after page I have been writing for nine </a:t>
            </a:r>
            <a:r>
              <a:rPr lang="en-US" sz="1400" dirty="0" smtClean="0">
                <a:solidFill>
                  <a:schemeClr val="bg1"/>
                </a:solidFill>
                <a:latin typeface="Agency FB" panose="020B0503020202020204" pitchFamily="34" charset="0"/>
              </a:rPr>
              <a:t>years,</a:t>
            </a:r>
            <a:br>
              <a:rPr lang="en-US" sz="1400" dirty="0" smtClean="0">
                <a:solidFill>
                  <a:schemeClr val="bg1"/>
                </a:solidFill>
                <a:latin typeface="Agency FB" panose="020B0503020202020204" pitchFamily="34" charset="0"/>
              </a:rPr>
            </a:br>
            <a:r>
              <a:rPr lang="en-US" sz="1400" dirty="0" smtClean="0">
                <a:solidFill>
                  <a:schemeClr val="bg1"/>
                </a:solidFill>
                <a:latin typeface="Agency FB" panose="020B0503020202020204" pitchFamily="34" charset="0"/>
              </a:rPr>
              <a:t>A </a:t>
            </a:r>
            <a:r>
              <a:rPr lang="en-US" sz="1400" dirty="0">
                <a:solidFill>
                  <a:schemeClr val="bg1"/>
                </a:solidFill>
                <a:latin typeface="Agency FB" panose="020B0503020202020204" pitchFamily="34" charset="0"/>
              </a:rPr>
              <a:t>word, a line, a page, already so many pages and I fear it does not suffice.</a:t>
            </a:r>
          </a:p>
          <a:p>
            <a:pPr algn="ctr">
              <a:lnSpc>
                <a:spcPct val="107000"/>
              </a:lnSpc>
              <a:spcAft>
                <a:spcPts val="800"/>
              </a:spcAft>
            </a:pPr>
            <a:r>
              <a:rPr lang="en-US" sz="1400" dirty="0">
                <a:solidFill>
                  <a:schemeClr val="bg1"/>
                </a:solidFill>
                <a:latin typeface="Agency FB" panose="020B0503020202020204" pitchFamily="34" charset="0"/>
              </a:rPr>
              <a:t> </a:t>
            </a:r>
            <a:r>
              <a:rPr lang="en-US" sz="1400" dirty="0" smtClean="0">
                <a:solidFill>
                  <a:schemeClr val="bg1"/>
                </a:solidFill>
                <a:latin typeface="Agency FB" panose="020B0503020202020204" pitchFamily="34" charset="0"/>
              </a:rPr>
              <a:t>On </a:t>
            </a:r>
            <a:r>
              <a:rPr lang="en-US" sz="1400" dirty="0">
                <a:solidFill>
                  <a:schemeClr val="bg1"/>
                </a:solidFill>
                <a:latin typeface="Agency FB" panose="020B0503020202020204" pitchFamily="34" charset="0"/>
              </a:rPr>
              <a:t>that damned day, the television showed </a:t>
            </a:r>
            <a:r>
              <a:rPr lang="en-US" sz="1400" dirty="0" smtClean="0">
                <a:solidFill>
                  <a:schemeClr val="bg1"/>
                </a:solidFill>
                <a:latin typeface="Agency FB" panose="020B0503020202020204" pitchFamily="34" charset="0"/>
              </a:rPr>
              <a:t>sights from </a:t>
            </a:r>
            <a:r>
              <a:rPr lang="en-US" sz="1400" dirty="0">
                <a:solidFill>
                  <a:schemeClr val="bg1"/>
                </a:solidFill>
                <a:latin typeface="Agency FB" panose="020B0503020202020204" pitchFamily="34" charset="0"/>
              </a:rPr>
              <a:t>hell, and my private paradise turned into a nightmare. And again, more words and another year passes and I arrange my thoughts on a sheet of </a:t>
            </a:r>
            <a:r>
              <a:rPr lang="en-US" sz="1400" dirty="0" smtClean="0">
                <a:solidFill>
                  <a:schemeClr val="bg1"/>
                </a:solidFill>
                <a:latin typeface="Agency FB" panose="020B0503020202020204" pitchFamily="34" charset="0"/>
              </a:rPr>
              <a:t>paper.</a:t>
            </a:r>
          </a:p>
          <a:p>
            <a:pPr algn="ctr">
              <a:lnSpc>
                <a:spcPct val="107000"/>
              </a:lnSpc>
              <a:spcAft>
                <a:spcPts val="800"/>
              </a:spcAft>
            </a:pPr>
            <a:r>
              <a:rPr lang="en-US" sz="1400" dirty="0" smtClean="0">
                <a:solidFill>
                  <a:schemeClr val="bg1"/>
                </a:solidFill>
                <a:latin typeface="Agency FB" panose="020B0503020202020204" pitchFamily="34" charset="0"/>
              </a:rPr>
              <a:t>The </a:t>
            </a:r>
            <a:r>
              <a:rPr lang="en-US" sz="1400" dirty="0">
                <a:solidFill>
                  <a:schemeClr val="bg1"/>
                </a:solidFill>
                <a:latin typeface="Agency FB" panose="020B0503020202020204" pitchFamily="34" charset="0"/>
              </a:rPr>
              <a:t>mess in the heart is so big, so deep, and I am about to burst. Even if I fill out the entire notebook, I want to scream to, to cry out, but I keep silent</a:t>
            </a:r>
            <a:r>
              <a:rPr lang="en-US" sz="1400" dirty="0" smtClean="0">
                <a:solidFill>
                  <a:schemeClr val="bg1"/>
                </a:solidFill>
                <a:latin typeface="Agency FB" panose="020B0503020202020204" pitchFamily="34" charset="0"/>
              </a:rPr>
              <a:t>.</a:t>
            </a:r>
          </a:p>
          <a:p>
            <a:pPr algn="ctr">
              <a:lnSpc>
                <a:spcPct val="107000"/>
              </a:lnSpc>
              <a:spcAft>
                <a:spcPts val="800"/>
              </a:spcAft>
            </a:pPr>
            <a:r>
              <a:rPr lang="en-US" sz="1400" dirty="0">
                <a:solidFill>
                  <a:schemeClr val="bg1"/>
                </a:solidFill>
                <a:latin typeface="Agency FB" panose="020B0503020202020204" pitchFamily="34" charset="0"/>
              </a:rPr>
              <a:t> Here is another memorial service or a Memorial Day, you are wordless and have too many.</a:t>
            </a:r>
          </a:p>
          <a:p>
            <a:pPr algn="ctr">
              <a:lnSpc>
                <a:spcPct val="107000"/>
              </a:lnSpc>
              <a:spcAft>
                <a:spcPts val="800"/>
              </a:spcAft>
            </a:pPr>
            <a:endParaRPr lang="en-US" sz="1400" dirty="0">
              <a:solidFill>
                <a:schemeClr val="bg1"/>
              </a:solidFill>
              <a:latin typeface="Agency FB" panose="020B0503020202020204" pitchFamily="34" charset="0"/>
            </a:endParaRPr>
          </a:p>
        </p:txBody>
      </p:sp>
      <p:sp>
        <p:nvSpPr>
          <p:cNvPr id="4" name="Rectangle 3"/>
          <p:cNvSpPr/>
          <p:nvPr/>
        </p:nvSpPr>
        <p:spPr>
          <a:xfrm>
            <a:off x="373485" y="480354"/>
            <a:ext cx="1988045" cy="362215"/>
          </a:xfrm>
          <a:prstGeom prst="rect">
            <a:avLst/>
          </a:prstGeom>
        </p:spPr>
        <p:txBody>
          <a:bodyPr wrap="none">
            <a:spAutoFit/>
          </a:bodyPr>
          <a:lstStyle/>
          <a:p>
            <a:pPr algn="ctr" rtl="1">
              <a:lnSpc>
                <a:spcPct val="107000"/>
              </a:lnSpc>
              <a:spcAft>
                <a:spcPts val="800"/>
              </a:spcAft>
            </a:pPr>
            <a:r>
              <a:rPr lang="en-US" b="1" dirty="0">
                <a:solidFill>
                  <a:schemeClr val="bg1"/>
                </a:solidFill>
                <a:latin typeface="Agency FB" panose="020B0503020202020204" pitchFamily="34" charset="0"/>
              </a:rPr>
              <a:t>Tzahi my older brother</a:t>
            </a:r>
          </a:p>
        </p:txBody>
      </p:sp>
    </p:spTree>
    <p:extLst>
      <p:ext uri="{BB962C8B-B14F-4D97-AF65-F5344CB8AC3E}">
        <p14:creationId xmlns:p14="http://schemas.microsoft.com/office/powerpoint/2010/main" val="970762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0455" y="623175"/>
            <a:ext cx="11372045" cy="769441"/>
          </a:xfrm>
          <a:prstGeom prst="rect">
            <a:avLst/>
          </a:prstGeom>
        </p:spPr>
        <p:txBody>
          <a:bodyPr wrap="square">
            <a:spAutoFit/>
          </a:bodyPr>
          <a:lstStyle/>
          <a:p>
            <a:pPr algn="ctr"/>
            <a:r>
              <a:rPr lang="en-US" sz="1600" b="1" dirty="0" smtClean="0">
                <a:solidFill>
                  <a:schemeClr val="bg1"/>
                </a:solidFill>
                <a:latin typeface="Agency FB" panose="020B0503020202020204" pitchFamily="34" charset="0"/>
              </a:rPr>
              <a:t>Good evening.</a:t>
            </a:r>
          </a:p>
          <a:p>
            <a:pPr algn="ctr"/>
            <a:r>
              <a:rPr lang="en-US" sz="1400" dirty="0" smtClean="0">
                <a:solidFill>
                  <a:schemeClr val="bg1"/>
                </a:solidFill>
                <a:latin typeface="Agency FB" panose="020B0503020202020204" pitchFamily="34" charset="0"/>
              </a:rPr>
              <a:t>As </a:t>
            </a:r>
            <a:r>
              <a:rPr lang="en-US" sz="1400" dirty="0">
                <a:solidFill>
                  <a:schemeClr val="bg1"/>
                </a:solidFill>
                <a:latin typeface="Agency FB" panose="020B0503020202020204" pitchFamily="34" charset="0"/>
              </a:rPr>
              <a:t>in every year on this day, when the silence takes over the streets, the radio plays piercing tones, and the elders explain to the children the meaning of the frightening tones that suddenly disturb the peace – A thousand letters are written, to those who will not return again, those that were picked while still young and beautiful and all that is left is to write to them what has yet to be told.</a:t>
            </a:r>
          </a:p>
        </p:txBody>
      </p:sp>
    </p:spTree>
    <p:extLst>
      <p:ext uri="{BB962C8B-B14F-4D97-AF65-F5344CB8AC3E}">
        <p14:creationId xmlns:p14="http://schemas.microsoft.com/office/powerpoint/2010/main" val="12004331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80303"/>
            <a:ext cx="12192000" cy="2550018"/>
          </a:xfrm>
        </p:spPr>
        <p:txBody>
          <a:bodyPr/>
          <a:lstStyle/>
          <a:p>
            <a:pPr>
              <a:lnSpc>
                <a:spcPct val="107000"/>
              </a:lnSpc>
              <a:spcAft>
                <a:spcPts val="800"/>
              </a:spcAft>
            </a:pPr>
            <a:r>
              <a:rPr lang="en-US" sz="1400" dirty="0">
                <a:solidFill>
                  <a:schemeClr val="bg1"/>
                </a:solidFill>
                <a:latin typeface="Agency FB" panose="020B0503020202020204" pitchFamily="34" charset="0"/>
              </a:rPr>
              <a:t>God created the world within six days and chose to rest on the seventh,</a:t>
            </a:r>
            <a:br>
              <a:rPr lang="en-US" sz="1400" dirty="0">
                <a:solidFill>
                  <a:schemeClr val="bg1"/>
                </a:solidFill>
                <a:latin typeface="Agency FB" panose="020B0503020202020204" pitchFamily="34" charset="0"/>
              </a:rPr>
            </a:br>
            <a:r>
              <a:rPr lang="en-US" sz="1400" dirty="0">
                <a:solidFill>
                  <a:schemeClr val="bg1"/>
                </a:solidFill>
                <a:latin typeface="Agency FB" panose="020B0503020202020204" pitchFamily="34" charset="0"/>
              </a:rPr>
              <a:t>and I decided to read out only on the seventh year, my Tzahi, who is also ours.</a:t>
            </a:r>
          </a:p>
          <a:p>
            <a:pPr indent="-457200">
              <a:lnSpc>
                <a:spcPct val="107000"/>
              </a:lnSpc>
              <a:spcAft>
                <a:spcPts val="800"/>
              </a:spcAft>
            </a:pPr>
            <a:r>
              <a:rPr lang="en-US" sz="1400" dirty="0">
                <a:solidFill>
                  <a:schemeClr val="bg1"/>
                </a:solidFill>
                <a:latin typeface="Agency FB" panose="020B0503020202020204" pitchFamily="34" charset="0"/>
              </a:rPr>
              <a:t>My words are talking about you, yet I understand they belong to everyone. </a:t>
            </a:r>
          </a:p>
          <a:p>
            <a:pPr indent="-457200">
              <a:lnSpc>
                <a:spcPct val="107000"/>
              </a:lnSpc>
              <a:spcAft>
                <a:spcPts val="800"/>
              </a:spcAft>
            </a:pPr>
            <a:r>
              <a:rPr lang="en-US" sz="1400" dirty="0">
                <a:solidFill>
                  <a:schemeClr val="bg1"/>
                </a:solidFill>
                <a:latin typeface="Agency FB" panose="020B0503020202020204" pitchFamily="34" charset="0"/>
              </a:rPr>
              <a:t>Because how is it possible that you were born before me and I am already older than you?</a:t>
            </a:r>
            <a:br>
              <a:rPr lang="en-US" sz="1400" dirty="0">
                <a:solidFill>
                  <a:schemeClr val="bg1"/>
                </a:solidFill>
                <a:latin typeface="Agency FB" panose="020B0503020202020204" pitchFamily="34" charset="0"/>
              </a:rPr>
            </a:br>
            <a:r>
              <a:rPr lang="en-US" sz="1400" dirty="0">
                <a:solidFill>
                  <a:schemeClr val="bg1"/>
                </a:solidFill>
                <a:latin typeface="Agency FB" panose="020B0503020202020204" pitchFamily="34" charset="0"/>
              </a:rPr>
              <a:t>How is it possible that everything has changed? I grew up and studied, fell in love and felt disappointment, joined the army and was released, flew and returned, and you stayed and did not make it.</a:t>
            </a:r>
          </a:p>
          <a:p>
            <a:pPr indent="-457200">
              <a:lnSpc>
                <a:spcPct val="107000"/>
              </a:lnSpc>
              <a:spcAft>
                <a:spcPts val="800"/>
              </a:spcAft>
            </a:pPr>
            <a:r>
              <a:rPr lang="en-US" sz="1400" dirty="0">
                <a:solidFill>
                  <a:schemeClr val="bg1"/>
                </a:solidFill>
                <a:latin typeface="Agency FB" panose="020B0503020202020204" pitchFamily="34" charset="0"/>
              </a:rPr>
              <a:t> You are young and pure, handsome and eternal, my Tzahi.</a:t>
            </a:r>
            <a:br>
              <a:rPr lang="en-US" sz="1400" dirty="0">
                <a:solidFill>
                  <a:schemeClr val="bg1"/>
                </a:solidFill>
                <a:latin typeface="Agency FB" panose="020B0503020202020204" pitchFamily="34" charset="0"/>
              </a:rPr>
            </a:br>
            <a:r>
              <a:rPr lang="en-US" sz="1400" dirty="0">
                <a:solidFill>
                  <a:schemeClr val="bg1"/>
                </a:solidFill>
                <a:latin typeface="Agency FB" panose="020B0503020202020204" pitchFamily="34" charset="0"/>
              </a:rPr>
              <a:t> Each day that passes and with it, a word or a line, a page or two, something else is added – the longing. </a:t>
            </a:r>
          </a:p>
          <a:p>
            <a:endParaRPr lang="en-US" dirty="0"/>
          </a:p>
        </p:txBody>
      </p:sp>
    </p:spTree>
    <p:extLst>
      <p:ext uri="{BB962C8B-B14F-4D97-AF65-F5344CB8AC3E}">
        <p14:creationId xmlns:p14="http://schemas.microsoft.com/office/powerpoint/2010/main" val="1222910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afe.themarker.com/thumbnails/t/216/418/8/file_0_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53590"/>
            <a:ext cx="3567448" cy="237592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555677" y="2260014"/>
            <a:ext cx="814647" cy="461665"/>
          </a:xfrm>
          <a:prstGeom prst="rect">
            <a:avLst/>
          </a:prstGeom>
          <a:noFill/>
        </p:spPr>
        <p:txBody>
          <a:bodyPr wrap="none" rtlCol="0">
            <a:spAutoFit/>
          </a:bodyPr>
          <a:lstStyle/>
          <a:p>
            <a:r>
              <a:rPr lang="he-IL" sz="2400" dirty="0" smtClean="0">
                <a:solidFill>
                  <a:schemeClr val="bg1"/>
                </a:solidFill>
                <a:latin typeface="FrankRuehl" panose="020E0503060101010101" pitchFamily="34" charset="-79"/>
                <a:cs typeface="FrankRuehl" panose="020E0503060101010101" pitchFamily="34" charset="-79"/>
              </a:rPr>
              <a:t>יזכור!</a:t>
            </a:r>
            <a:endParaRPr lang="en-US" sz="2400" dirty="0">
              <a:solidFill>
                <a:schemeClr val="bg1"/>
              </a:solidFill>
              <a:latin typeface="FrankRuehl" panose="020E0503060101010101" pitchFamily="34" charset="-79"/>
              <a:cs typeface="FrankRuehl" panose="020E0503060101010101" pitchFamily="34" charset="-79"/>
            </a:endParaRPr>
          </a:p>
        </p:txBody>
      </p:sp>
      <p:sp>
        <p:nvSpPr>
          <p:cNvPr id="7" name="TextBox 6"/>
          <p:cNvSpPr txBox="1"/>
          <p:nvPr/>
        </p:nvSpPr>
        <p:spPr>
          <a:xfrm>
            <a:off x="615996" y="2721679"/>
            <a:ext cx="939681" cy="461665"/>
          </a:xfrm>
          <a:prstGeom prst="rect">
            <a:avLst/>
          </a:prstGeom>
          <a:noFill/>
        </p:spPr>
        <p:txBody>
          <a:bodyPr wrap="none" rtlCol="0">
            <a:spAutoFit/>
          </a:bodyPr>
          <a:lstStyle/>
          <a:p>
            <a:r>
              <a:rPr lang="en-US" sz="2400" b="1" dirty="0" smtClean="0">
                <a:solidFill>
                  <a:schemeClr val="bg1"/>
                </a:solidFill>
                <a:latin typeface="FrankRuehl" panose="020E0503060101010101" pitchFamily="34" charset="-79"/>
                <a:cs typeface="FrankRuehl" panose="020E0503060101010101" pitchFamily="34" charset="-79"/>
              </a:rPr>
              <a:t>Yzkor</a:t>
            </a:r>
            <a:endParaRPr lang="en-US" sz="2400" b="1" dirty="0">
              <a:solidFill>
                <a:schemeClr val="bg1"/>
              </a:solidFill>
              <a:latin typeface="FrankRuehl" panose="020E0503060101010101" pitchFamily="34" charset="-79"/>
              <a:cs typeface="FrankRuehl" panose="020E0503060101010101" pitchFamily="34" charset="-79"/>
            </a:endParaRPr>
          </a:p>
        </p:txBody>
      </p:sp>
    </p:spTree>
    <p:extLst>
      <p:ext uri="{BB962C8B-B14F-4D97-AF65-F5344CB8AC3E}">
        <p14:creationId xmlns:p14="http://schemas.microsoft.com/office/powerpoint/2010/main" val="616018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94715" y="459085"/>
            <a:ext cx="6349285" cy="3627275"/>
          </a:xfrm>
          <a:prstGeom prst="rect">
            <a:avLst/>
          </a:prstGeom>
        </p:spPr>
        <p:txBody>
          <a:bodyPr wrap="square">
            <a:spAutoFit/>
          </a:bodyPr>
          <a:lstStyle/>
          <a:p>
            <a:pPr algn="ctr" rtl="1">
              <a:lnSpc>
                <a:spcPct val="107000"/>
              </a:lnSpc>
            </a:pPr>
            <a:r>
              <a:rPr lang="en-US" sz="1400" dirty="0" smtClean="0">
                <a:solidFill>
                  <a:schemeClr val="bg1"/>
                </a:solidFill>
                <a:latin typeface="Agency FB" panose="020B0503020202020204" pitchFamily="34" charset="0"/>
              </a:rPr>
              <a:t>The young soldiers that died will not talk, but we will still hear their voices.</a:t>
            </a:r>
            <a:endParaRPr lang="en-US" sz="1400" dirty="0">
              <a:solidFill>
                <a:schemeClr val="bg1"/>
              </a:solidFill>
              <a:latin typeface="Agency FB" panose="020B0503020202020204" pitchFamily="34" charset="0"/>
            </a:endParaRPr>
          </a:p>
          <a:p>
            <a:pPr algn="ctr" rtl="1">
              <a:lnSpc>
                <a:spcPct val="107000"/>
              </a:lnSpc>
              <a:spcAft>
                <a:spcPts val="800"/>
              </a:spcAft>
            </a:pPr>
            <a:r>
              <a:rPr lang="en-US" sz="1400" dirty="0">
                <a:solidFill>
                  <a:schemeClr val="bg1"/>
                </a:solidFill>
                <a:latin typeface="Agency FB" panose="020B0503020202020204" pitchFamily="34" charset="0"/>
              </a:rPr>
              <a:t>They say: We were young and we died – please remember us!</a:t>
            </a:r>
            <a:endParaRPr lang="en-US" sz="1400" dirty="0">
              <a:solidFill>
                <a:schemeClr val="bg1"/>
              </a:solidFill>
              <a:latin typeface="Agency FB" panose="020B0503020202020204" pitchFamily="34" charset="0"/>
            </a:endParaRPr>
          </a:p>
          <a:p>
            <a:pPr algn="ctr" rtl="1">
              <a:lnSpc>
                <a:spcPct val="107000"/>
              </a:lnSpc>
            </a:pPr>
            <a:r>
              <a:rPr lang="en-US" sz="1400" dirty="0">
                <a:solidFill>
                  <a:schemeClr val="bg1"/>
                </a:solidFill>
                <a:latin typeface="Agency FB" panose="020B0503020202020204" pitchFamily="34" charset="0"/>
              </a:rPr>
              <a:t>They say:</a:t>
            </a:r>
          </a:p>
          <a:p>
            <a:pPr algn="ctr" rtl="1">
              <a:lnSpc>
                <a:spcPct val="107000"/>
              </a:lnSpc>
              <a:spcAft>
                <a:spcPts val="800"/>
              </a:spcAft>
            </a:pPr>
            <a:r>
              <a:rPr lang="en-US" sz="1400" dirty="0">
                <a:solidFill>
                  <a:schemeClr val="bg1"/>
                </a:solidFill>
                <a:latin typeface="Agency FB" panose="020B0503020202020204" pitchFamily="34" charset="0"/>
              </a:rPr>
              <a:t>We did what we could, and more will continue after us.</a:t>
            </a:r>
          </a:p>
          <a:p>
            <a:pPr algn="ctr" rtl="1">
              <a:lnSpc>
                <a:spcPct val="107000"/>
              </a:lnSpc>
            </a:pPr>
            <a:r>
              <a:rPr lang="en-US" sz="1400" dirty="0">
                <a:solidFill>
                  <a:schemeClr val="bg1"/>
                </a:solidFill>
                <a:latin typeface="Agency FB" panose="020B0503020202020204" pitchFamily="34" charset="0"/>
              </a:rPr>
              <a:t>They say:</a:t>
            </a:r>
          </a:p>
          <a:p>
            <a:pPr algn="ctr" rtl="1">
              <a:lnSpc>
                <a:spcPct val="107000"/>
              </a:lnSpc>
            </a:pPr>
            <a:r>
              <a:rPr lang="en-US" sz="1400" dirty="0">
                <a:solidFill>
                  <a:schemeClr val="bg1"/>
                </a:solidFill>
                <a:latin typeface="Agency FB" panose="020B0503020202020204" pitchFamily="34" charset="0"/>
              </a:rPr>
              <a:t>We died – and not just for our </a:t>
            </a:r>
            <a:r>
              <a:rPr lang="en-US" sz="1400" dirty="0" smtClean="0">
                <a:solidFill>
                  <a:schemeClr val="bg1"/>
                </a:solidFill>
                <a:latin typeface="Agency FB" panose="020B0503020202020204" pitchFamily="34" charset="0"/>
              </a:rPr>
              <a:t>families, but </a:t>
            </a:r>
            <a:r>
              <a:rPr lang="en-US" sz="1400" dirty="0">
                <a:solidFill>
                  <a:schemeClr val="bg1"/>
                </a:solidFill>
                <a:latin typeface="Agency FB" panose="020B0503020202020204" pitchFamily="34" charset="0"/>
              </a:rPr>
              <a:t>also for </a:t>
            </a:r>
            <a:r>
              <a:rPr lang="en-US" sz="1400" dirty="0" smtClean="0">
                <a:solidFill>
                  <a:schemeClr val="bg1"/>
                </a:solidFill>
                <a:latin typeface="Agency FB" panose="020B0503020202020204" pitchFamily="34" charset="0"/>
              </a:rPr>
              <a:t>you.</a:t>
            </a:r>
            <a:endParaRPr lang="en-US" sz="1400" dirty="0">
              <a:solidFill>
                <a:schemeClr val="bg1"/>
              </a:solidFill>
              <a:latin typeface="Agency FB" panose="020B0503020202020204" pitchFamily="34" charset="0"/>
            </a:endParaRPr>
          </a:p>
          <a:p>
            <a:pPr algn="ctr" rtl="1">
              <a:lnSpc>
                <a:spcPct val="107000"/>
              </a:lnSpc>
              <a:spcAft>
                <a:spcPts val="800"/>
              </a:spcAft>
            </a:pPr>
            <a:r>
              <a:rPr lang="en-US" sz="1400" dirty="0">
                <a:solidFill>
                  <a:schemeClr val="bg1"/>
                </a:solidFill>
                <a:latin typeface="Agency FB" panose="020B0503020202020204" pitchFamily="34" charset="0"/>
              </a:rPr>
              <a:t>And how you remember us – that is how we will be remembered!</a:t>
            </a:r>
          </a:p>
          <a:p>
            <a:pPr algn="ctr" rtl="1">
              <a:lnSpc>
                <a:spcPct val="107000"/>
              </a:lnSpc>
            </a:pPr>
            <a:r>
              <a:rPr lang="en-US" sz="1400" dirty="0">
                <a:solidFill>
                  <a:schemeClr val="bg1"/>
                </a:solidFill>
                <a:latin typeface="Agency FB" panose="020B0503020202020204" pitchFamily="34" charset="0"/>
              </a:rPr>
              <a:t>They say:</a:t>
            </a:r>
          </a:p>
          <a:p>
            <a:pPr algn="ctr" rtl="1">
              <a:lnSpc>
                <a:spcPct val="107000"/>
              </a:lnSpc>
            </a:pPr>
            <a:r>
              <a:rPr lang="en-US" sz="1400" dirty="0">
                <a:solidFill>
                  <a:schemeClr val="bg1"/>
                </a:solidFill>
                <a:latin typeface="Agency FB" panose="020B0503020202020204" pitchFamily="34" charset="0"/>
              </a:rPr>
              <a:t>Enough with the war, we seek true peace;</a:t>
            </a:r>
          </a:p>
          <a:p>
            <a:pPr algn="ctr" rtl="1">
              <a:lnSpc>
                <a:spcPct val="107000"/>
              </a:lnSpc>
            </a:pPr>
            <a:r>
              <a:rPr lang="en-US" sz="1400" dirty="0">
                <a:solidFill>
                  <a:schemeClr val="bg1"/>
                </a:solidFill>
                <a:latin typeface="Agency FB" panose="020B0503020202020204" pitchFamily="34" charset="0"/>
              </a:rPr>
              <a:t>give us now </a:t>
            </a:r>
            <a:r>
              <a:rPr lang="en-US" sz="1400" dirty="0" smtClean="0">
                <a:solidFill>
                  <a:schemeClr val="bg1"/>
                </a:solidFill>
                <a:latin typeface="Agency FB" panose="020B0503020202020204" pitchFamily="34" charset="0"/>
              </a:rPr>
              <a:t>meaning.</a:t>
            </a:r>
          </a:p>
          <a:p>
            <a:pPr algn="ctr" rtl="1">
              <a:lnSpc>
                <a:spcPct val="107000"/>
              </a:lnSpc>
            </a:pPr>
            <a:endParaRPr lang="en-US" sz="1400" dirty="0">
              <a:solidFill>
                <a:schemeClr val="bg1"/>
              </a:solidFill>
              <a:latin typeface="Agency FB" panose="020B0503020202020204" pitchFamily="34" charset="0"/>
            </a:endParaRPr>
          </a:p>
          <a:p>
            <a:pPr algn="ctr" rtl="1">
              <a:lnSpc>
                <a:spcPct val="107000"/>
              </a:lnSpc>
            </a:pPr>
            <a:r>
              <a:rPr lang="en-US" sz="1400" dirty="0">
                <a:solidFill>
                  <a:schemeClr val="bg1"/>
                </a:solidFill>
                <a:latin typeface="Agency FB" panose="020B0503020202020204" pitchFamily="34" charset="0"/>
              </a:rPr>
              <a:t>for we were young </a:t>
            </a:r>
            <a:r>
              <a:rPr lang="en-US" sz="1400" dirty="0" smtClean="0">
                <a:solidFill>
                  <a:schemeClr val="bg1"/>
                </a:solidFill>
                <a:latin typeface="Agency FB" panose="020B0503020202020204" pitchFamily="34" charset="0"/>
              </a:rPr>
              <a:t>-</a:t>
            </a:r>
            <a:r>
              <a:rPr lang="en-US" sz="1400" dirty="0">
                <a:solidFill>
                  <a:schemeClr val="bg1"/>
                </a:solidFill>
                <a:latin typeface="Agency FB" panose="020B0503020202020204" pitchFamily="34" charset="0"/>
              </a:rPr>
              <a:t> </a:t>
            </a:r>
            <a:r>
              <a:rPr lang="en-US" sz="1400" dirty="0" smtClean="0">
                <a:solidFill>
                  <a:schemeClr val="bg1"/>
                </a:solidFill>
                <a:latin typeface="Agency FB" panose="020B0503020202020204" pitchFamily="34" charset="0"/>
              </a:rPr>
              <a:t>they say</a:t>
            </a:r>
            <a:endParaRPr lang="en-US" sz="1400" dirty="0">
              <a:solidFill>
                <a:schemeClr val="bg1"/>
              </a:solidFill>
              <a:latin typeface="Agency FB" panose="020B0503020202020204" pitchFamily="34" charset="0"/>
            </a:endParaRPr>
          </a:p>
          <a:p>
            <a:pPr algn="ctr" rtl="1">
              <a:lnSpc>
                <a:spcPct val="107000"/>
              </a:lnSpc>
            </a:pPr>
            <a:r>
              <a:rPr lang="en-US" sz="1400" dirty="0">
                <a:solidFill>
                  <a:schemeClr val="bg1"/>
                </a:solidFill>
                <a:latin typeface="Agency FB" panose="020B0503020202020204" pitchFamily="34" charset="0"/>
              </a:rPr>
              <a:t>We died –</a:t>
            </a:r>
          </a:p>
          <a:p>
            <a:pPr algn="ctr" rtl="1">
              <a:lnSpc>
                <a:spcPct val="107000"/>
              </a:lnSpc>
              <a:spcAft>
                <a:spcPts val="800"/>
              </a:spcAft>
            </a:pPr>
            <a:r>
              <a:rPr lang="en-US" sz="1400" dirty="0">
                <a:solidFill>
                  <a:schemeClr val="bg1"/>
                </a:solidFill>
                <a:latin typeface="Agency FB" panose="020B0503020202020204" pitchFamily="34" charset="0"/>
              </a:rPr>
              <a:t>but remember – you are life!</a:t>
            </a:r>
          </a:p>
        </p:txBody>
      </p:sp>
    </p:spTree>
    <p:extLst>
      <p:ext uri="{BB962C8B-B14F-4D97-AF65-F5344CB8AC3E}">
        <p14:creationId xmlns:p14="http://schemas.microsoft.com/office/powerpoint/2010/main" val="2070401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6670" y="796936"/>
            <a:ext cx="11037195" cy="738664"/>
          </a:xfrm>
          <a:prstGeom prst="rect">
            <a:avLst/>
          </a:prstGeom>
        </p:spPr>
        <p:txBody>
          <a:bodyPr wrap="square">
            <a:spAutoFit/>
          </a:bodyPr>
          <a:lstStyle/>
          <a:p>
            <a:pPr algn="ctr"/>
            <a:r>
              <a:rPr lang="en-US" sz="1400" dirty="0">
                <a:solidFill>
                  <a:schemeClr val="bg1"/>
                </a:solidFill>
                <a:latin typeface="Agency FB" panose="020B0503020202020204" pitchFamily="34" charset="0"/>
              </a:rPr>
              <a:t>More than fifty years lasted our troubled love story with our country. “The land </a:t>
            </a:r>
            <a:r>
              <a:rPr lang="en-US" sz="1400" dirty="0" smtClean="0">
                <a:solidFill>
                  <a:schemeClr val="bg1"/>
                </a:solidFill>
                <a:latin typeface="Agency FB" panose="020B0503020202020204" pitchFamily="34" charset="0"/>
              </a:rPr>
              <a:t>devours </a:t>
            </a:r>
            <a:r>
              <a:rPr lang="en-US" sz="1400" dirty="0">
                <a:solidFill>
                  <a:schemeClr val="bg1"/>
                </a:solidFill>
                <a:latin typeface="Agency FB" panose="020B0503020202020204" pitchFamily="34" charset="0"/>
              </a:rPr>
              <a:t>its inhabitants”, said in the days long ago the people who toured the country and to them answered the leader: “we can make it” “I have no other land, even if it is on fire,” we are singing, and go on living here on this ground, living with the ones that is gone, with the longing, with the pain, and with the knowledge there is no other way, and with the hope—that we will find a way for peace with our neighboring countries</a:t>
            </a:r>
          </a:p>
        </p:txBody>
      </p:sp>
      <p:sp>
        <p:nvSpPr>
          <p:cNvPr id="5" name="TextBox 4"/>
          <p:cNvSpPr txBox="1"/>
          <p:nvPr/>
        </p:nvSpPr>
        <p:spPr>
          <a:xfrm>
            <a:off x="566670" y="321973"/>
            <a:ext cx="1737976" cy="369332"/>
          </a:xfrm>
          <a:prstGeom prst="rect">
            <a:avLst/>
          </a:prstGeom>
          <a:noFill/>
        </p:spPr>
        <p:txBody>
          <a:bodyPr wrap="none" rtlCol="0">
            <a:spAutoFit/>
          </a:bodyPr>
          <a:lstStyle/>
          <a:p>
            <a:r>
              <a:rPr lang="en-US" b="1" dirty="0">
                <a:solidFill>
                  <a:schemeClr val="bg1"/>
                </a:solidFill>
                <a:latin typeface="Agency FB" panose="020B0503020202020204" pitchFamily="34" charset="0"/>
              </a:rPr>
              <a:t>I have no other land</a:t>
            </a:r>
          </a:p>
        </p:txBody>
      </p:sp>
    </p:spTree>
    <p:extLst>
      <p:ext uri="{BB962C8B-B14F-4D97-AF65-F5344CB8AC3E}">
        <p14:creationId xmlns:p14="http://schemas.microsoft.com/office/powerpoint/2010/main" val="12507734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02277" y="656822"/>
            <a:ext cx="10509159" cy="399246"/>
          </a:xfrm>
        </p:spPr>
        <p:txBody>
          <a:bodyPr>
            <a:normAutofit/>
          </a:bodyPr>
          <a:lstStyle/>
          <a:p>
            <a:r>
              <a:rPr lang="en-US" sz="1800" dirty="0">
                <a:solidFill>
                  <a:schemeClr val="bg1"/>
                </a:solidFill>
                <a:latin typeface="Agency FB" panose="020B0503020202020204" pitchFamily="34" charset="0"/>
              </a:rPr>
              <a:t>For the singing of “</a:t>
            </a:r>
            <a:r>
              <a:rPr lang="en-US" sz="1800" dirty="0" err="1">
                <a:solidFill>
                  <a:schemeClr val="bg1"/>
                </a:solidFill>
                <a:latin typeface="Agency FB" panose="020B0503020202020204" pitchFamily="34" charset="0"/>
              </a:rPr>
              <a:t>Hatikva</a:t>
            </a:r>
            <a:r>
              <a:rPr lang="en-US" sz="1800" dirty="0">
                <a:solidFill>
                  <a:schemeClr val="bg1"/>
                </a:solidFill>
                <a:latin typeface="Agency FB" panose="020B0503020202020204" pitchFamily="34" charset="0"/>
              </a:rPr>
              <a:t>” the crowd is invited to stand.</a:t>
            </a:r>
          </a:p>
        </p:txBody>
      </p:sp>
    </p:spTree>
    <p:extLst>
      <p:ext uri="{BB962C8B-B14F-4D97-AF65-F5344CB8AC3E}">
        <p14:creationId xmlns:p14="http://schemas.microsoft.com/office/powerpoint/2010/main" val="5049500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95459" y="1246031"/>
            <a:ext cx="10509159" cy="4675032"/>
          </a:xfrm>
        </p:spPr>
        <p:txBody>
          <a:bodyPr>
            <a:normAutofit/>
          </a:bodyPr>
          <a:lstStyle/>
          <a:p>
            <a:r>
              <a:rPr lang="en-US" sz="1800" dirty="0" err="1">
                <a:solidFill>
                  <a:schemeClr val="bg1"/>
                </a:solidFill>
                <a:latin typeface="Agency FB" panose="020B0503020202020204" pitchFamily="34" charset="0"/>
              </a:rPr>
              <a:t>Kol</a:t>
            </a:r>
            <a:r>
              <a:rPr lang="en-US" sz="1800" dirty="0">
                <a:solidFill>
                  <a:schemeClr val="bg1"/>
                </a:solidFill>
                <a:latin typeface="Agency FB" panose="020B0503020202020204" pitchFamily="34" charset="0"/>
              </a:rPr>
              <a:t> od </a:t>
            </a:r>
            <a:r>
              <a:rPr lang="en-US" sz="1800" dirty="0" err="1">
                <a:solidFill>
                  <a:schemeClr val="bg1"/>
                </a:solidFill>
                <a:latin typeface="Agency FB" panose="020B0503020202020204" pitchFamily="34" charset="0"/>
              </a:rPr>
              <a:t>balevav</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penima</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Nefesh</a:t>
            </a:r>
            <a:r>
              <a:rPr lang="en-US" sz="1800" dirty="0">
                <a:solidFill>
                  <a:schemeClr val="bg1"/>
                </a:solidFill>
                <a:latin typeface="Agency FB" panose="020B0503020202020204" pitchFamily="34" charset="0"/>
              </a:rPr>
              <a:t> Yehudi </a:t>
            </a:r>
            <a:r>
              <a:rPr lang="en-US" sz="1800" dirty="0" err="1">
                <a:solidFill>
                  <a:schemeClr val="bg1"/>
                </a:solidFill>
                <a:latin typeface="Agency FB" panose="020B0503020202020204" pitchFamily="34" charset="0"/>
              </a:rPr>
              <a:t>homiya</a:t>
            </a:r>
            <a:r>
              <a:rPr lang="en-US" sz="1800" dirty="0">
                <a:solidFill>
                  <a:schemeClr val="bg1"/>
                </a:solidFill>
                <a:latin typeface="Agency FB" panose="020B0503020202020204" pitchFamily="34" charset="0"/>
              </a:rPr>
              <a:t>.</a:t>
            </a:r>
          </a:p>
          <a:p>
            <a:r>
              <a:rPr lang="en-US" sz="1800" dirty="0" err="1">
                <a:solidFill>
                  <a:schemeClr val="bg1"/>
                </a:solidFill>
                <a:latin typeface="Agency FB" panose="020B0503020202020204" pitchFamily="34" charset="0"/>
              </a:rPr>
              <a:t>Ulefa`atei</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mizrach</a:t>
            </a:r>
            <a:r>
              <a:rPr lang="en-US" sz="1800" dirty="0">
                <a:solidFill>
                  <a:schemeClr val="bg1"/>
                </a:solidFill>
                <a:latin typeface="Agency FB" panose="020B0503020202020204" pitchFamily="34" charset="0"/>
              </a:rPr>
              <a:t> Kadima, </a:t>
            </a:r>
            <a:r>
              <a:rPr lang="en-US" sz="1800" dirty="0" err="1">
                <a:solidFill>
                  <a:schemeClr val="bg1"/>
                </a:solidFill>
                <a:latin typeface="Agency FB" panose="020B0503020202020204" pitchFamily="34" charset="0"/>
              </a:rPr>
              <a:t>Ayin</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le`Tzion</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tzofiya</a:t>
            </a:r>
            <a:r>
              <a:rPr lang="en-US" sz="1800" dirty="0">
                <a:solidFill>
                  <a:schemeClr val="bg1"/>
                </a:solidFill>
                <a:latin typeface="Agency FB" panose="020B0503020202020204" pitchFamily="34" charset="0"/>
              </a:rPr>
              <a:t>.</a:t>
            </a:r>
          </a:p>
          <a:p>
            <a:endParaRPr lang="en-US" sz="1800" dirty="0">
              <a:solidFill>
                <a:schemeClr val="bg1"/>
              </a:solidFill>
              <a:latin typeface="Agency FB" panose="020B0503020202020204" pitchFamily="34" charset="0"/>
            </a:endParaRPr>
          </a:p>
          <a:p>
            <a:r>
              <a:rPr lang="en-US" sz="1800" dirty="0">
                <a:solidFill>
                  <a:schemeClr val="bg1"/>
                </a:solidFill>
                <a:latin typeface="Agency FB" panose="020B0503020202020204" pitchFamily="34" charset="0"/>
              </a:rPr>
              <a:t>Od lo </a:t>
            </a:r>
            <a:r>
              <a:rPr lang="en-US" sz="1800" dirty="0" err="1">
                <a:solidFill>
                  <a:schemeClr val="bg1"/>
                </a:solidFill>
                <a:latin typeface="Agency FB" panose="020B0503020202020204" pitchFamily="34" charset="0"/>
              </a:rPr>
              <a:t>avda</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tikvatenu</a:t>
            </a:r>
            <a:r>
              <a:rPr lang="en-US" sz="1800" dirty="0">
                <a:solidFill>
                  <a:schemeClr val="bg1"/>
                </a:solidFill>
                <a:latin typeface="Agency FB" panose="020B0503020202020204" pitchFamily="34" charset="0"/>
              </a:rPr>
              <a:t>, Hatikva bat </a:t>
            </a:r>
            <a:r>
              <a:rPr lang="en-US" sz="1800" dirty="0" err="1">
                <a:solidFill>
                  <a:schemeClr val="bg1"/>
                </a:solidFill>
                <a:latin typeface="Agency FB" panose="020B0503020202020204" pitchFamily="34" charset="0"/>
              </a:rPr>
              <a:t>sh`not</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alpayim</a:t>
            </a:r>
            <a:r>
              <a:rPr lang="en-US" sz="1800" dirty="0">
                <a:solidFill>
                  <a:schemeClr val="bg1"/>
                </a:solidFill>
                <a:latin typeface="Agency FB" panose="020B0503020202020204" pitchFamily="34" charset="0"/>
              </a:rPr>
              <a:t>.</a:t>
            </a:r>
          </a:p>
          <a:p>
            <a:r>
              <a:rPr lang="en-US" sz="1800" dirty="0" err="1">
                <a:solidFill>
                  <a:schemeClr val="bg1"/>
                </a:solidFill>
                <a:latin typeface="Agency FB" panose="020B0503020202020204" pitchFamily="34" charset="0"/>
              </a:rPr>
              <a:t>Lihyot</a:t>
            </a:r>
            <a:r>
              <a:rPr lang="en-US" sz="1800" dirty="0">
                <a:solidFill>
                  <a:schemeClr val="bg1"/>
                </a:solidFill>
                <a:latin typeface="Agency FB" panose="020B0503020202020204" pitchFamily="34" charset="0"/>
              </a:rPr>
              <a:t> am </a:t>
            </a:r>
            <a:r>
              <a:rPr lang="en-US" sz="1800" dirty="0" err="1">
                <a:solidFill>
                  <a:schemeClr val="bg1"/>
                </a:solidFill>
                <a:latin typeface="Agency FB" panose="020B0503020202020204" pitchFamily="34" charset="0"/>
              </a:rPr>
              <a:t>chofshi</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be`artzenu</a:t>
            </a:r>
            <a:r>
              <a:rPr lang="en-US" sz="1800" dirty="0">
                <a:solidFill>
                  <a:schemeClr val="bg1"/>
                </a:solidFill>
                <a:latin typeface="Agency FB" panose="020B0503020202020204" pitchFamily="34" charset="0"/>
              </a:rPr>
              <a:t>.</a:t>
            </a:r>
          </a:p>
          <a:p>
            <a:r>
              <a:rPr lang="en-US" sz="1800" dirty="0" err="1">
                <a:solidFill>
                  <a:schemeClr val="bg1"/>
                </a:solidFill>
                <a:latin typeface="Agency FB" panose="020B0503020202020204" pitchFamily="34" charset="0"/>
              </a:rPr>
              <a:t>Eretz</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Tziyon</a:t>
            </a:r>
            <a:r>
              <a:rPr lang="en-US" sz="1800" dirty="0">
                <a:solidFill>
                  <a:schemeClr val="bg1"/>
                </a:solidFill>
                <a:latin typeface="Agency FB" panose="020B0503020202020204" pitchFamily="34" charset="0"/>
              </a:rPr>
              <a:t> </a:t>
            </a:r>
            <a:r>
              <a:rPr lang="en-US" sz="1800" dirty="0" err="1">
                <a:solidFill>
                  <a:schemeClr val="bg1"/>
                </a:solidFill>
                <a:latin typeface="Agency FB" panose="020B0503020202020204" pitchFamily="34" charset="0"/>
              </a:rPr>
              <a:t>viushalayim</a:t>
            </a:r>
            <a:r>
              <a:rPr lang="en-US" sz="1800" dirty="0">
                <a:solidFill>
                  <a:schemeClr val="bg1"/>
                </a:solidFill>
                <a:latin typeface="Agency FB" panose="020B0503020202020204" pitchFamily="34" charset="0"/>
              </a:rPr>
              <a:t>.</a:t>
            </a:r>
          </a:p>
        </p:txBody>
      </p:sp>
      <p:sp>
        <p:nvSpPr>
          <p:cNvPr id="9" name="Rectangle 8"/>
          <p:cNvSpPr/>
          <p:nvPr/>
        </p:nvSpPr>
        <p:spPr>
          <a:xfrm>
            <a:off x="748311" y="357871"/>
            <a:ext cx="3502882" cy="572144"/>
          </a:xfrm>
          <a:prstGeom prst="rect">
            <a:avLst/>
          </a:prstGeom>
        </p:spPr>
        <p:txBody>
          <a:bodyPr wrap="none">
            <a:spAutoFit/>
          </a:bodyPr>
          <a:lstStyle/>
          <a:p>
            <a:pPr algn="ctr" rtl="1">
              <a:lnSpc>
                <a:spcPct val="107000"/>
              </a:lnSpc>
              <a:spcAft>
                <a:spcPts val="800"/>
              </a:spcAft>
            </a:pPr>
            <a:r>
              <a:rPr lang="en-US" sz="2400" b="1" dirty="0" err="1" smtClean="0">
                <a:solidFill>
                  <a:schemeClr val="bg1"/>
                </a:solidFill>
                <a:latin typeface="Agency FB" panose="020B0503020202020204" pitchFamily="34" charset="0"/>
              </a:rPr>
              <a:t>Hatikva</a:t>
            </a:r>
            <a:r>
              <a:rPr lang="en-US" sz="2400" b="1" dirty="0" smtClean="0">
                <a:solidFill>
                  <a:schemeClr val="bg1"/>
                </a:solidFill>
                <a:latin typeface="Agency FB" panose="020B0503020202020204" pitchFamily="34" charset="0"/>
              </a:rPr>
              <a:t>-</a:t>
            </a:r>
            <a:r>
              <a:rPr lang="en-US" sz="3200" b="1" dirty="0" smtClean="0">
                <a:solidFill>
                  <a:schemeClr val="bg1"/>
                </a:solidFill>
                <a:latin typeface="Agency FB" panose="020B0503020202020204" pitchFamily="34" charset="0"/>
              </a:rPr>
              <a:t> </a:t>
            </a:r>
            <a:r>
              <a:rPr lang="en-US" sz="2000" dirty="0">
                <a:solidFill>
                  <a:schemeClr val="bg1"/>
                </a:solidFill>
                <a:latin typeface="Agency FB" panose="020B0503020202020204" pitchFamily="34" charset="0"/>
              </a:rPr>
              <a:t>The National Anthem of Israel</a:t>
            </a:r>
          </a:p>
        </p:txBody>
      </p:sp>
      <p:pic>
        <p:nvPicPr>
          <p:cNvPr id="2049" name="Picture 1"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arrow-10x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0" cy="952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60880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34096" y="643943"/>
            <a:ext cx="10509159" cy="4675032"/>
          </a:xfrm>
        </p:spPr>
        <p:txBody>
          <a:bodyPr>
            <a:noAutofit/>
          </a:bodyPr>
          <a:lstStyle/>
          <a:p>
            <a:r>
              <a:rPr lang="en-US" sz="1800" dirty="0">
                <a:solidFill>
                  <a:schemeClr val="bg1"/>
                </a:solidFill>
                <a:latin typeface="Agency FB" panose="020B0503020202020204" pitchFamily="34" charset="0"/>
              </a:rPr>
              <a:t>This marks the end of the </a:t>
            </a:r>
            <a:r>
              <a:rPr lang="en-US" sz="1800" dirty="0" smtClean="0">
                <a:solidFill>
                  <a:schemeClr val="bg1"/>
                </a:solidFill>
                <a:latin typeface="Agency FB" panose="020B0503020202020204" pitchFamily="34" charset="0"/>
              </a:rPr>
              <a:t>Memorial </a:t>
            </a:r>
            <a:r>
              <a:rPr lang="en-US" sz="1800" dirty="0">
                <a:solidFill>
                  <a:schemeClr val="bg1"/>
                </a:solidFill>
                <a:latin typeface="Agency FB" panose="020B0503020202020204" pitchFamily="34" charset="0"/>
              </a:rPr>
              <a:t>Day </a:t>
            </a:r>
            <a:r>
              <a:rPr lang="en-US" sz="1800" dirty="0" smtClean="0">
                <a:solidFill>
                  <a:schemeClr val="bg1"/>
                </a:solidFill>
                <a:latin typeface="Agency FB" panose="020B0503020202020204" pitchFamily="34" charset="0"/>
              </a:rPr>
              <a:t>Ceremony- </a:t>
            </a:r>
            <a:r>
              <a:rPr lang="en-US" sz="1800" dirty="0">
                <a:solidFill>
                  <a:schemeClr val="bg1"/>
                </a:solidFill>
                <a:latin typeface="Agency FB" panose="020B0503020202020204" pitchFamily="34" charset="0"/>
              </a:rPr>
              <a:t>2015.</a:t>
            </a:r>
          </a:p>
          <a:p>
            <a:r>
              <a:rPr lang="en-US" sz="1800" dirty="0">
                <a:solidFill>
                  <a:schemeClr val="bg1"/>
                </a:solidFill>
                <a:latin typeface="Agency FB" panose="020B0503020202020204" pitchFamily="34" charset="0"/>
              </a:rPr>
              <a:t>The crowed is invite to visit the Israeli Wars exhibition outside of the stadium.</a:t>
            </a:r>
          </a:p>
          <a:p>
            <a:r>
              <a:rPr lang="en-US" sz="1800" dirty="0">
                <a:solidFill>
                  <a:schemeClr val="bg1"/>
                </a:solidFill>
                <a:latin typeface="Agency FB" panose="020B0503020202020204" pitchFamily="34" charset="0"/>
              </a:rPr>
              <a:t>Good night to all.</a:t>
            </a:r>
          </a:p>
        </p:txBody>
      </p:sp>
    </p:spTree>
    <p:extLst>
      <p:ext uri="{BB962C8B-B14F-4D97-AF65-F5344CB8AC3E}">
        <p14:creationId xmlns:p14="http://schemas.microsoft.com/office/powerpoint/2010/main" val="1431725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061" y="661812"/>
            <a:ext cx="11372045" cy="523220"/>
          </a:xfrm>
          <a:prstGeom prst="rect">
            <a:avLst/>
          </a:prstGeom>
        </p:spPr>
        <p:txBody>
          <a:bodyPr wrap="square">
            <a:spAutoFit/>
          </a:bodyPr>
          <a:lstStyle/>
          <a:p>
            <a:pPr algn="ctr"/>
            <a:r>
              <a:rPr lang="en-US" sz="1400" dirty="0" smtClean="0">
                <a:solidFill>
                  <a:schemeClr val="bg1"/>
                </a:solidFill>
                <a:latin typeface="Agency FB" panose="020B0503020202020204" pitchFamily="34" charset="0"/>
              </a:rPr>
              <a:t>Let`s all take a moment of silence to commemorate the </a:t>
            </a:r>
            <a:r>
              <a:rPr lang="en-US" sz="1400" dirty="0" err="1" smtClean="0">
                <a:solidFill>
                  <a:schemeClr val="bg1"/>
                </a:solidFill>
                <a:latin typeface="Agency FB" panose="020B0503020202020204" pitchFamily="34" charset="0"/>
              </a:rPr>
              <a:t>soliders</a:t>
            </a:r>
            <a:r>
              <a:rPr lang="en-US" sz="1400" dirty="0" smtClean="0">
                <a:solidFill>
                  <a:schemeClr val="bg1"/>
                </a:solidFill>
                <a:latin typeface="Agency FB" panose="020B0503020202020204" pitchFamily="34" charset="0"/>
              </a:rPr>
              <a:t>.</a:t>
            </a:r>
          </a:p>
          <a:p>
            <a:pPr algn="ctr"/>
            <a:r>
              <a:rPr lang="en-US" sz="1400" dirty="0" smtClean="0">
                <a:solidFill>
                  <a:schemeClr val="bg1"/>
                </a:solidFill>
                <a:latin typeface="Agency FB" panose="020B0503020202020204" pitchFamily="34" charset="0"/>
              </a:rPr>
              <a:t>For </a:t>
            </a:r>
            <a:r>
              <a:rPr lang="en-US" sz="1400" dirty="0" smtClean="0">
                <a:solidFill>
                  <a:schemeClr val="bg1"/>
                </a:solidFill>
                <a:latin typeface="Agency FB" panose="020B0503020202020204" pitchFamily="34" charset="0"/>
              </a:rPr>
              <a:t>the lowering to flag to half mast, </a:t>
            </a:r>
            <a:r>
              <a:rPr lang="en-US" sz="1400" dirty="0">
                <a:solidFill>
                  <a:schemeClr val="bg1"/>
                </a:solidFill>
                <a:latin typeface="Agency FB" panose="020B0503020202020204" pitchFamily="34" charset="0"/>
              </a:rPr>
              <a:t>reading of “</a:t>
            </a:r>
            <a:r>
              <a:rPr lang="en-US" sz="1400" dirty="0" err="1">
                <a:solidFill>
                  <a:schemeClr val="bg1"/>
                </a:solidFill>
                <a:latin typeface="Agency FB" panose="020B0503020202020204" pitchFamily="34" charset="0"/>
              </a:rPr>
              <a:t>Yizkor</a:t>
            </a:r>
            <a:r>
              <a:rPr lang="en-US" sz="1400" dirty="0">
                <a:solidFill>
                  <a:schemeClr val="bg1"/>
                </a:solidFill>
                <a:latin typeface="Agency FB" panose="020B0503020202020204" pitchFamily="34" charset="0"/>
              </a:rPr>
              <a:t>” and the Prayer for </a:t>
            </a:r>
            <a:r>
              <a:rPr lang="en-US" sz="1400" dirty="0" smtClean="0">
                <a:solidFill>
                  <a:schemeClr val="bg1"/>
                </a:solidFill>
                <a:latin typeface="Agency FB" panose="020B0503020202020204" pitchFamily="34" charset="0"/>
              </a:rPr>
              <a:t>“</a:t>
            </a:r>
            <a:r>
              <a:rPr lang="en-US" altLang="en-US" sz="1400" dirty="0" smtClean="0">
                <a:solidFill>
                  <a:schemeClr val="bg1"/>
                </a:solidFill>
                <a:latin typeface="Agency FB" panose="020B0503020202020204" pitchFamily="34" charset="0"/>
              </a:rPr>
              <a:t>God </a:t>
            </a:r>
            <a:r>
              <a:rPr lang="en-US" altLang="en-US" sz="1400" dirty="0">
                <a:solidFill>
                  <a:schemeClr val="bg1"/>
                </a:solidFill>
                <a:latin typeface="Agency FB" panose="020B0503020202020204" pitchFamily="34" charset="0"/>
              </a:rPr>
              <a:t>full of </a:t>
            </a:r>
            <a:r>
              <a:rPr lang="en-US" altLang="en-US" sz="1400" dirty="0" smtClean="0">
                <a:solidFill>
                  <a:schemeClr val="bg1"/>
                </a:solidFill>
                <a:latin typeface="Agency FB" panose="020B0503020202020204" pitchFamily="34" charset="0"/>
              </a:rPr>
              <a:t>mercies” </a:t>
            </a:r>
            <a:r>
              <a:rPr lang="en-US" sz="1400" dirty="0" smtClean="0">
                <a:solidFill>
                  <a:schemeClr val="bg1"/>
                </a:solidFill>
                <a:latin typeface="Agency FB" panose="020B0503020202020204" pitchFamily="34" charset="0"/>
              </a:rPr>
              <a:t>the </a:t>
            </a:r>
            <a:r>
              <a:rPr lang="en-US" sz="1400" dirty="0">
                <a:solidFill>
                  <a:schemeClr val="bg1"/>
                </a:solidFill>
                <a:latin typeface="Agency FB" panose="020B0503020202020204" pitchFamily="34" charset="0"/>
              </a:rPr>
              <a:t>crowd is invited to stand.</a:t>
            </a:r>
          </a:p>
        </p:txBody>
      </p:sp>
    </p:spTree>
    <p:extLst>
      <p:ext uri="{BB962C8B-B14F-4D97-AF65-F5344CB8AC3E}">
        <p14:creationId xmlns:p14="http://schemas.microsoft.com/office/powerpoint/2010/main" val="925544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061" y="661812"/>
            <a:ext cx="11372045" cy="307777"/>
          </a:xfrm>
          <a:prstGeom prst="rect">
            <a:avLst/>
          </a:prstGeom>
        </p:spPr>
        <p:txBody>
          <a:bodyPr wrap="square">
            <a:spAutoFit/>
          </a:bodyPr>
          <a:lstStyle/>
          <a:p>
            <a:pPr algn="ctr"/>
            <a:r>
              <a:rPr lang="en-US" sz="1400" dirty="0">
                <a:solidFill>
                  <a:schemeClr val="bg1"/>
                </a:solidFill>
                <a:latin typeface="Agency FB" panose="020B0503020202020204" pitchFamily="34" charset="0"/>
              </a:rPr>
              <a:t>For the reading of “</a:t>
            </a:r>
            <a:r>
              <a:rPr lang="en-US" sz="1400" dirty="0" err="1">
                <a:solidFill>
                  <a:schemeClr val="bg1"/>
                </a:solidFill>
                <a:latin typeface="Agency FB" panose="020B0503020202020204" pitchFamily="34" charset="0"/>
              </a:rPr>
              <a:t>Yizkor</a:t>
            </a:r>
            <a:r>
              <a:rPr lang="en-US" sz="1400" dirty="0">
                <a:solidFill>
                  <a:schemeClr val="bg1"/>
                </a:solidFill>
                <a:latin typeface="Agency FB" panose="020B0503020202020204" pitchFamily="34" charset="0"/>
              </a:rPr>
              <a:t>” I am honored to invite Rabbi Rosenbaum.</a:t>
            </a:r>
          </a:p>
        </p:txBody>
      </p:sp>
    </p:spTree>
    <p:extLst>
      <p:ext uri="{BB962C8B-B14F-4D97-AF65-F5344CB8AC3E}">
        <p14:creationId xmlns:p14="http://schemas.microsoft.com/office/powerpoint/2010/main" val="28440880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46971"/>
            <a:ext cx="12192000" cy="2691687"/>
          </a:xfrm>
        </p:spPr>
        <p:txBody>
          <a:bodyPr>
            <a:normAutofit/>
          </a:bodyPr>
          <a:lstStyle/>
          <a:p>
            <a:pPr marL="0" indent="0" algn="ctr">
              <a:lnSpc>
                <a:spcPct val="110000"/>
              </a:lnSpc>
              <a:spcBef>
                <a:spcPct val="50000"/>
              </a:spcBef>
              <a:buNone/>
              <a:defRPr/>
            </a:pPr>
            <a:r>
              <a:rPr lang="en-US" sz="1400" dirty="0" smtClean="0">
                <a:solidFill>
                  <a:schemeClr val="bg1"/>
                </a:solidFill>
                <a:latin typeface="Agency FB" panose="020B0503020202020204" pitchFamily="34" charset="0"/>
              </a:rPr>
              <a:t>The </a:t>
            </a:r>
            <a:r>
              <a:rPr lang="en-US" sz="1400" dirty="0">
                <a:solidFill>
                  <a:schemeClr val="bg1"/>
                </a:solidFill>
                <a:latin typeface="Agency FB" panose="020B0503020202020204" pitchFamily="34" charset="0"/>
              </a:rPr>
              <a:t>Nation of Israel will remember, its sons and its daughters, its faithful and brave, the soldiers of the Israeli Defense Forces, and the members of the underground who fought in the nation’s struggle, and all the members of the intelligence, security, and police forces whose lives were extinguished in the war for Israel’s establishment, </a:t>
            </a:r>
            <a:endParaRPr lang="en-US" sz="1400" dirty="0" smtClean="0">
              <a:solidFill>
                <a:schemeClr val="bg1"/>
              </a:solidFill>
              <a:latin typeface="Agency FB" panose="020B0503020202020204" pitchFamily="34" charset="0"/>
            </a:endParaRPr>
          </a:p>
          <a:p>
            <a:pPr marL="0" indent="0" algn="ctr">
              <a:lnSpc>
                <a:spcPct val="110000"/>
              </a:lnSpc>
              <a:spcBef>
                <a:spcPct val="50000"/>
              </a:spcBef>
              <a:buNone/>
              <a:defRPr/>
            </a:pPr>
            <a:r>
              <a:rPr lang="en-US" sz="1400" dirty="0" smtClean="0">
                <a:solidFill>
                  <a:schemeClr val="bg1"/>
                </a:solidFill>
                <a:latin typeface="Agency FB" panose="020B0503020202020204" pitchFamily="34" charset="0"/>
              </a:rPr>
              <a:t>and all those who were murdered in Israel and abroad at the hands of murdering terrorists.</a:t>
            </a:r>
          </a:p>
          <a:p>
            <a:pPr marL="0" indent="0" algn="ctr">
              <a:lnSpc>
                <a:spcPct val="110000"/>
              </a:lnSpc>
              <a:spcBef>
                <a:spcPct val="50000"/>
              </a:spcBef>
              <a:buNone/>
              <a:defRPr/>
            </a:pPr>
            <a:endParaRPr lang="en-US" sz="1400" dirty="0" smtClean="0">
              <a:solidFill>
                <a:schemeClr val="bg1"/>
              </a:solidFill>
              <a:latin typeface="Agency FB" panose="020B0503020202020204" pitchFamily="34" charset="0"/>
            </a:endParaRPr>
          </a:p>
          <a:p>
            <a:pPr marL="0" indent="0" algn="ctr">
              <a:lnSpc>
                <a:spcPct val="110000"/>
              </a:lnSpc>
              <a:spcBef>
                <a:spcPct val="50000"/>
              </a:spcBef>
              <a:buNone/>
              <a:defRPr/>
            </a:pPr>
            <a:r>
              <a:rPr lang="en-US" sz="1400" dirty="0" smtClean="0">
                <a:solidFill>
                  <a:schemeClr val="bg1"/>
                </a:solidFill>
                <a:latin typeface="Agency FB" panose="020B0503020202020204" pitchFamily="34" charset="0"/>
              </a:rPr>
              <a:t>The </a:t>
            </a:r>
            <a:r>
              <a:rPr lang="en-US" sz="1400" dirty="0">
                <a:solidFill>
                  <a:schemeClr val="bg1"/>
                </a:solidFill>
                <a:latin typeface="Agency FB" panose="020B0503020202020204" pitchFamily="34" charset="0"/>
              </a:rPr>
              <a:t>nation of Israel will remember and be blessed by, and mourn the lost splendor of its youth, and their admirable courage</a:t>
            </a:r>
            <a:r>
              <a:rPr lang="en-US" sz="1400" dirty="0" smtClean="0">
                <a:solidFill>
                  <a:schemeClr val="bg1"/>
                </a:solidFill>
                <a:latin typeface="Agency FB" panose="020B0503020202020204" pitchFamily="34" charset="0"/>
              </a:rPr>
              <a:t>,</a:t>
            </a:r>
          </a:p>
          <a:p>
            <a:pPr marL="0" indent="0" algn="ctr">
              <a:lnSpc>
                <a:spcPct val="110000"/>
              </a:lnSpc>
              <a:spcBef>
                <a:spcPct val="50000"/>
              </a:spcBef>
              <a:buNone/>
              <a:defRPr/>
            </a:pPr>
            <a:r>
              <a:rPr lang="en-US" sz="1400" dirty="0" smtClean="0">
                <a:solidFill>
                  <a:schemeClr val="bg1"/>
                </a:solidFill>
                <a:latin typeface="Agency FB" panose="020B0503020202020204" pitchFamily="34" charset="0"/>
              </a:rPr>
              <a:t> </a:t>
            </a:r>
            <a:r>
              <a:rPr lang="en-US" sz="1400" dirty="0">
                <a:solidFill>
                  <a:schemeClr val="bg1"/>
                </a:solidFill>
                <a:latin typeface="Agency FB" panose="020B0503020202020204" pitchFamily="34" charset="0"/>
              </a:rPr>
              <a:t>indomitable will and self sacrifice which was destroyed in the difficult and ongoing struggle</a:t>
            </a:r>
            <a:r>
              <a:rPr lang="en-US" sz="1400" dirty="0" smtClean="0">
                <a:solidFill>
                  <a:schemeClr val="bg1"/>
                </a:solidFill>
                <a:latin typeface="Agency FB" panose="020B0503020202020204" pitchFamily="34" charset="0"/>
              </a:rPr>
              <a:t>.</a:t>
            </a:r>
            <a:endParaRPr lang="en-US" sz="1400" dirty="0">
              <a:solidFill>
                <a:schemeClr val="bg1"/>
              </a:solidFill>
              <a:latin typeface="Agency FB" panose="020B0503020202020204" pitchFamily="34" charset="0"/>
            </a:endParaRPr>
          </a:p>
          <a:p>
            <a:pPr marL="0" indent="0" algn="ctr">
              <a:lnSpc>
                <a:spcPct val="110000"/>
              </a:lnSpc>
              <a:spcBef>
                <a:spcPct val="50000"/>
              </a:spcBef>
              <a:buNone/>
              <a:defRPr/>
            </a:pPr>
            <a:r>
              <a:rPr lang="en-US" sz="1400" dirty="0">
                <a:solidFill>
                  <a:schemeClr val="bg1"/>
                </a:solidFill>
                <a:latin typeface="Agency FB" panose="020B0503020202020204" pitchFamily="34" charset="0"/>
              </a:rPr>
              <a:t>May the heroes of Israel’s struggle, enveloped in victory, be ingrained in the hearts of the people of Israel for all eternity.</a:t>
            </a:r>
          </a:p>
          <a:p>
            <a:pPr marL="0" indent="0" algn="ctr">
              <a:buNone/>
            </a:pPr>
            <a:endParaRPr lang="en-US" sz="1400" dirty="0"/>
          </a:p>
        </p:txBody>
      </p:sp>
      <p:sp>
        <p:nvSpPr>
          <p:cNvPr id="4" name="TextBox 3"/>
          <p:cNvSpPr txBox="1"/>
          <p:nvPr/>
        </p:nvSpPr>
        <p:spPr>
          <a:xfrm>
            <a:off x="437881" y="244698"/>
            <a:ext cx="1587294" cy="369332"/>
          </a:xfrm>
          <a:prstGeom prst="rect">
            <a:avLst/>
          </a:prstGeom>
          <a:noFill/>
        </p:spPr>
        <p:txBody>
          <a:bodyPr wrap="none" rtlCol="0">
            <a:spAutoFit/>
          </a:bodyPr>
          <a:lstStyle/>
          <a:p>
            <a:r>
              <a:rPr lang="en-US" b="1" dirty="0" err="1">
                <a:solidFill>
                  <a:schemeClr val="bg1"/>
                </a:solidFill>
                <a:latin typeface="Agency FB" panose="020B0503020202020204" pitchFamily="34" charset="0"/>
              </a:rPr>
              <a:t>Yzkor</a:t>
            </a:r>
            <a:r>
              <a:rPr lang="en-US" b="1" dirty="0">
                <a:solidFill>
                  <a:schemeClr val="bg1"/>
                </a:solidFill>
                <a:latin typeface="Agency FB" panose="020B0503020202020204" pitchFamily="34" charset="0"/>
              </a:rPr>
              <a:t>- remember</a:t>
            </a:r>
          </a:p>
        </p:txBody>
      </p:sp>
    </p:spTree>
    <p:extLst>
      <p:ext uri="{BB962C8B-B14F-4D97-AF65-F5344CB8AC3E}">
        <p14:creationId xmlns:p14="http://schemas.microsoft.com/office/powerpoint/2010/main" val="2539905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061" y="661812"/>
            <a:ext cx="11372045" cy="307777"/>
          </a:xfrm>
          <a:prstGeom prst="rect">
            <a:avLst/>
          </a:prstGeom>
        </p:spPr>
        <p:txBody>
          <a:bodyPr wrap="square">
            <a:spAutoFit/>
          </a:bodyPr>
          <a:lstStyle/>
          <a:p>
            <a:pPr algn="ctr"/>
            <a:r>
              <a:rPr lang="en-US" sz="1400" dirty="0">
                <a:solidFill>
                  <a:schemeClr val="bg1"/>
                </a:solidFill>
                <a:latin typeface="Agency FB" panose="020B0503020202020204" pitchFamily="34" charset="0"/>
              </a:rPr>
              <a:t>For the Prayer for Many Mercies I am honored to invite Rabbi </a:t>
            </a:r>
            <a:r>
              <a:rPr lang="en-US" sz="1400" dirty="0" err="1">
                <a:solidFill>
                  <a:schemeClr val="bg1"/>
                </a:solidFill>
                <a:latin typeface="Agency FB" panose="020B0503020202020204" pitchFamily="34" charset="0"/>
              </a:rPr>
              <a:t>Farkash</a:t>
            </a:r>
            <a:r>
              <a:rPr lang="en-US" sz="1400" dirty="0">
                <a:solidFill>
                  <a:schemeClr val="bg1"/>
                </a:solidFill>
                <a:latin typeface="Agency FB" panose="020B0503020202020204" pitchFamily="34" charset="0"/>
              </a:rPr>
              <a:t>.</a:t>
            </a:r>
          </a:p>
        </p:txBody>
      </p:sp>
    </p:spTree>
    <p:extLst>
      <p:ext uri="{BB962C8B-B14F-4D97-AF65-F5344CB8AC3E}">
        <p14:creationId xmlns:p14="http://schemas.microsoft.com/office/powerpoint/2010/main" val="14733405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http://cdncache-a.akamaihd.net/items/it/img/arrow-10x10.png">
            <a:hlinkClick r:id="rId2" tooltip="Click to Continue &gt; by SaleItCoup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238" y="-236538"/>
            <a:ext cx="95250" cy="9525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cdncache-a.akamaihd.net/items/it/img/arrow-10x10.png">
            <a:hlinkClick r:id="rId2" tooltip="Click to Continue &gt; by SaleItCoup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1888" y="-84138"/>
            <a:ext cx="95250" cy="9525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44699" y="889844"/>
            <a:ext cx="11784169" cy="1384995"/>
          </a:xfrm>
          <a:prstGeom prst="rect">
            <a:avLst/>
          </a:prstGeom>
        </p:spPr>
        <p:txBody>
          <a:bodyPr wrap="square">
            <a:spAutoFit/>
          </a:bodyPr>
          <a:lstStyle/>
          <a:p>
            <a:pPr algn="ctr"/>
            <a:r>
              <a:rPr lang="en-US" altLang="en-US" sz="1400" dirty="0">
                <a:solidFill>
                  <a:schemeClr val="bg1"/>
                </a:solidFill>
                <a:latin typeface="Agency FB" panose="020B0503020202020204" pitchFamily="34" charset="0"/>
              </a:rPr>
              <a:t>O G-d, full of mercy, who dwells on high, grant proper rest on the wings of the Divine Presence- in the lofty levels of the holy and the pure ones, who shine like he glow of the firmament- for the souls of the martyrs who fought in all the wars of Israel, in the underground and in the Israel Defense Forces, who met their death in war and pledged their souls to the sanctification of G-d’s Name, the Jewish people, and the Land of Israel, by virtue of our prayers for the ascent of their souls.</a:t>
            </a:r>
          </a:p>
          <a:p>
            <a:pPr algn="ctr"/>
            <a:r>
              <a:rPr lang="en-US" altLang="en-US" sz="1400" dirty="0">
                <a:solidFill>
                  <a:schemeClr val="bg1"/>
                </a:solidFill>
                <a:latin typeface="Agency FB" panose="020B0503020202020204" pitchFamily="34" charset="0"/>
              </a:rPr>
              <a:t>May the Merciful One therefore shelter them beneath of his wings for eternity, and may He bind their souls in the Bond of Life. The Lord is their heritage, Eden their place of rest. May they repose in peace on their resting place, may their merit reflect on all Israel, and may they meet their destiny in the End of Days.</a:t>
            </a:r>
          </a:p>
          <a:p>
            <a:pPr algn="ctr"/>
            <a:r>
              <a:rPr lang="en-US" altLang="en-US" sz="1400" dirty="0">
                <a:solidFill>
                  <a:schemeClr val="bg1"/>
                </a:solidFill>
                <a:latin typeface="Agency FB" panose="020B0503020202020204" pitchFamily="34" charset="0"/>
              </a:rPr>
              <a:t>Now let us respond: Amen</a:t>
            </a:r>
          </a:p>
        </p:txBody>
      </p:sp>
      <p:sp>
        <p:nvSpPr>
          <p:cNvPr id="12" name="TextBox 11"/>
          <p:cNvSpPr txBox="1"/>
          <p:nvPr/>
        </p:nvSpPr>
        <p:spPr>
          <a:xfrm>
            <a:off x="437881" y="244698"/>
            <a:ext cx="3070071" cy="369332"/>
          </a:xfrm>
          <a:prstGeom prst="rect">
            <a:avLst/>
          </a:prstGeom>
          <a:noFill/>
        </p:spPr>
        <p:txBody>
          <a:bodyPr wrap="none" rtlCol="0">
            <a:spAutoFit/>
          </a:bodyPr>
          <a:lstStyle/>
          <a:p>
            <a:r>
              <a:rPr lang="en-US" b="1" dirty="0" smtClean="0">
                <a:solidFill>
                  <a:schemeClr val="bg1"/>
                </a:solidFill>
                <a:latin typeface="Agency FB" panose="020B0503020202020204" pitchFamily="34" charset="0"/>
              </a:rPr>
              <a:t>El Male </a:t>
            </a:r>
            <a:r>
              <a:rPr lang="en-US" b="1" dirty="0" err="1" smtClean="0">
                <a:solidFill>
                  <a:schemeClr val="bg1"/>
                </a:solidFill>
                <a:latin typeface="Agency FB" panose="020B0503020202020204" pitchFamily="34" charset="0"/>
              </a:rPr>
              <a:t>Rachamim</a:t>
            </a:r>
            <a:r>
              <a:rPr lang="en-US" b="1" dirty="0" smtClean="0">
                <a:solidFill>
                  <a:schemeClr val="bg1"/>
                </a:solidFill>
                <a:latin typeface="Agency FB" panose="020B0503020202020204" pitchFamily="34" charset="0"/>
              </a:rPr>
              <a:t>- God full of mercy</a:t>
            </a:r>
            <a:endParaRPr lang="en-US" b="1"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2478477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61847" y="771589"/>
            <a:ext cx="5056191" cy="307777"/>
          </a:xfrm>
          <a:prstGeom prst="rect">
            <a:avLst/>
          </a:prstGeom>
        </p:spPr>
        <p:txBody>
          <a:bodyPr wrap="none">
            <a:spAutoFit/>
          </a:bodyPr>
          <a:lstStyle/>
          <a:p>
            <a:pPr algn="ctr"/>
            <a:r>
              <a:rPr lang="en-US" sz="1400" dirty="0">
                <a:solidFill>
                  <a:schemeClr val="bg1"/>
                </a:solidFill>
                <a:latin typeface="Agency FB" panose="020B0503020202020204" pitchFamily="34" charset="0"/>
              </a:rPr>
              <a:t>I am honored to invite </a:t>
            </a:r>
            <a:r>
              <a:rPr lang="en-US" sz="1400" dirty="0" err="1" smtClean="0">
                <a:solidFill>
                  <a:schemeClr val="bg1"/>
                </a:solidFill>
                <a:latin typeface="Agency FB" panose="020B0503020202020204" pitchFamily="34" charset="0"/>
              </a:rPr>
              <a:t>mr.</a:t>
            </a:r>
            <a:r>
              <a:rPr lang="en-US" sz="1400" dirty="0" smtClean="0">
                <a:solidFill>
                  <a:schemeClr val="bg1"/>
                </a:solidFill>
                <a:latin typeface="Agency FB" panose="020B0503020202020204" pitchFamily="34" charset="0"/>
              </a:rPr>
              <a:t> </a:t>
            </a:r>
            <a:r>
              <a:rPr lang="en-US" sz="1400" dirty="0" err="1" smtClean="0">
                <a:solidFill>
                  <a:schemeClr val="bg1"/>
                </a:solidFill>
                <a:latin typeface="Agency FB" panose="020B0503020202020204" pitchFamily="34" charset="0"/>
              </a:rPr>
              <a:t>Eyal</a:t>
            </a:r>
            <a:r>
              <a:rPr lang="en-US" sz="1400" dirty="0" smtClean="0">
                <a:solidFill>
                  <a:schemeClr val="bg1"/>
                </a:solidFill>
                <a:latin typeface="Agency FB" panose="020B0503020202020204" pitchFamily="34" charset="0"/>
              </a:rPr>
              <a:t> </a:t>
            </a:r>
            <a:r>
              <a:rPr lang="en-US" sz="1400" dirty="0" err="1">
                <a:solidFill>
                  <a:schemeClr val="bg1"/>
                </a:solidFill>
                <a:latin typeface="Agency FB" panose="020B0503020202020204" pitchFamily="34" charset="0"/>
              </a:rPr>
              <a:t>Naor</a:t>
            </a:r>
            <a:r>
              <a:rPr lang="en-US" sz="1400" dirty="0">
                <a:solidFill>
                  <a:schemeClr val="bg1"/>
                </a:solidFill>
                <a:latin typeface="Agency FB" panose="020B0503020202020204" pitchFamily="34" charset="0"/>
              </a:rPr>
              <a:t>- Deputy Consul </a:t>
            </a:r>
            <a:r>
              <a:rPr lang="en-US" sz="1400" dirty="0" smtClean="0">
                <a:solidFill>
                  <a:schemeClr val="bg1"/>
                </a:solidFill>
                <a:latin typeface="Agency FB" panose="020B0503020202020204" pitchFamily="34" charset="0"/>
              </a:rPr>
              <a:t>General of San </a:t>
            </a:r>
            <a:r>
              <a:rPr lang="en-US" sz="1400" dirty="0" err="1" smtClean="0">
                <a:solidFill>
                  <a:schemeClr val="bg1"/>
                </a:solidFill>
                <a:latin typeface="Agency FB" panose="020B0503020202020204" pitchFamily="34" charset="0"/>
              </a:rPr>
              <a:t>Fransisco</a:t>
            </a:r>
            <a:r>
              <a:rPr lang="en-US" sz="1400" dirty="0" smtClean="0">
                <a:solidFill>
                  <a:schemeClr val="bg1"/>
                </a:solidFill>
                <a:latin typeface="Agency FB" panose="020B0503020202020204" pitchFamily="34" charset="0"/>
              </a:rPr>
              <a:t> to speak</a:t>
            </a:r>
            <a:endParaRPr lang="en-US" sz="14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354094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26162" y="771589"/>
            <a:ext cx="4727576" cy="307777"/>
          </a:xfrm>
          <a:prstGeom prst="rect">
            <a:avLst/>
          </a:prstGeom>
        </p:spPr>
        <p:txBody>
          <a:bodyPr wrap="none">
            <a:spAutoFit/>
          </a:bodyPr>
          <a:lstStyle/>
          <a:p>
            <a:pPr algn="ctr"/>
            <a:r>
              <a:rPr lang="en-US" sz="1400" dirty="0">
                <a:solidFill>
                  <a:schemeClr val="bg1"/>
                </a:solidFill>
                <a:latin typeface="Agency FB" panose="020B0503020202020204" pitchFamily="34" charset="0"/>
              </a:rPr>
              <a:t>I am honored to invite </a:t>
            </a:r>
            <a:r>
              <a:rPr lang="en-US" sz="1400" dirty="0" err="1" smtClean="0">
                <a:solidFill>
                  <a:schemeClr val="bg1"/>
                </a:solidFill>
                <a:latin typeface="Agency FB" panose="020B0503020202020204" pitchFamily="34" charset="0"/>
              </a:rPr>
              <a:t>mrs.</a:t>
            </a:r>
            <a:r>
              <a:rPr lang="en-US" sz="1400" dirty="0" smtClean="0">
                <a:solidFill>
                  <a:schemeClr val="bg1"/>
                </a:solidFill>
                <a:latin typeface="Agency FB" panose="020B0503020202020204" pitchFamily="34" charset="0"/>
              </a:rPr>
              <a:t> </a:t>
            </a:r>
            <a:r>
              <a:rPr lang="en-US" sz="1400" dirty="0" err="1" smtClean="0">
                <a:solidFill>
                  <a:schemeClr val="bg1"/>
                </a:solidFill>
                <a:latin typeface="Agency FB" panose="020B0503020202020204" pitchFamily="34" charset="0"/>
              </a:rPr>
              <a:t>Hamotal</a:t>
            </a:r>
            <a:r>
              <a:rPr lang="en-US" sz="1400" dirty="0" smtClean="0">
                <a:solidFill>
                  <a:schemeClr val="bg1"/>
                </a:solidFill>
                <a:latin typeface="Agency FB" panose="020B0503020202020204" pitchFamily="34" charset="0"/>
              </a:rPr>
              <a:t> </a:t>
            </a:r>
            <a:r>
              <a:rPr lang="en-US" sz="1400" dirty="0" err="1" smtClean="0">
                <a:solidFill>
                  <a:schemeClr val="bg1"/>
                </a:solidFill>
                <a:latin typeface="Agency FB" panose="020B0503020202020204" pitchFamily="34" charset="0"/>
              </a:rPr>
              <a:t>Gasivh</a:t>
            </a:r>
            <a:r>
              <a:rPr lang="en-US" sz="1400" dirty="0" smtClean="0">
                <a:solidFill>
                  <a:schemeClr val="bg1"/>
                </a:solidFill>
                <a:latin typeface="Agency FB" panose="020B0503020202020204" pitchFamily="34" charset="0"/>
              </a:rPr>
              <a:t>- The head of the school JDS to speak</a:t>
            </a:r>
            <a:endParaRPr lang="en-US" sz="14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4114004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1379</TotalTime>
  <Words>1573</Words>
  <Application>Microsoft Office PowerPoint</Application>
  <PresentationFormat>Widescreen</PresentationFormat>
  <Paragraphs>104</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Agency FB</vt:lpstr>
      <vt:lpstr>Arial</vt:lpstr>
      <vt:lpstr>Calibri</vt:lpstr>
      <vt:lpstr>Calibri Light</vt:lpstr>
      <vt:lpstr>FrankRuehl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Chenm</dc:creator>
  <cp:lastModifiedBy>Chen Midany</cp:lastModifiedBy>
  <cp:revision>17</cp:revision>
  <dcterms:created xsi:type="dcterms:W3CDTF">2015-04-12T02:50:36Z</dcterms:created>
  <dcterms:modified xsi:type="dcterms:W3CDTF">2015-04-14T18:52:20Z</dcterms:modified>
</cp:coreProperties>
</file>