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7" r:id="rId8"/>
    <p:sldId id="262" r:id="rId9"/>
    <p:sldId id="263" r:id="rId10"/>
    <p:sldId id="265" r:id="rId11"/>
    <p:sldId id="266" r:id="rId1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6738" autoAdjust="0"/>
  </p:normalViewPr>
  <p:slideViewPr>
    <p:cSldViewPr>
      <p:cViewPr>
        <p:scale>
          <a:sx n="78" d="100"/>
          <a:sy n="78" d="100"/>
        </p:scale>
        <p:origin x="-274"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5E6F4E4-2AC6-4B0A-9CB1-2256B399A22F}" type="datetimeFigureOut">
              <a:rPr lang="he-IL" smtClean="0"/>
              <a:pPr/>
              <a:t>כ"ו/שבט/תשע"ה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100E452-2B7C-4B1F-B562-82577A8B5EEB}" type="slidenum">
              <a:rPr lang="he-IL" smtClean="0"/>
              <a:pPr/>
              <a:t>‹#›</a:t>
            </a:fld>
            <a:endParaRPr lang="he-IL"/>
          </a:p>
        </p:txBody>
      </p:sp>
    </p:spTree>
    <p:extLst>
      <p:ext uri="{BB962C8B-B14F-4D97-AF65-F5344CB8AC3E}">
        <p14:creationId xmlns:p14="http://schemas.microsoft.com/office/powerpoint/2010/main" val="19968557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kern="1200" dirty="0" smtClean="0">
                <a:solidFill>
                  <a:schemeClr val="tx1"/>
                </a:solidFill>
                <a:latin typeface="+mn-lt"/>
                <a:ea typeface="+mn-ea"/>
                <a:cs typeface="+mn-cs"/>
              </a:rPr>
              <a:t>ההיסטוריה של נשים בישראל מתחילה במאבק על שוויון. על אף העבודה כי החברה היישובית  התארגנה כחברה חדשה שאימצה לעצמה רעיונות דמוקרטיים של שוויון, ועף אף העובדה כי נשים כמוגברים הצטרפו לתנועות החלוציות, לכיבוש העבודה, לבניית התרבות והחברה העברית, לקיבוצים ולמחתרות. השוויון היה יותר סיסמה מאשר מציאות בפועל. בכל אחת מהמסגרות נדחקו הנשים לתפקידים שוליים, ונאלצו להיאבק על זכותן להשתתף כשוות</a:t>
            </a:r>
            <a:endParaRPr lang="he-IL" dirty="0"/>
          </a:p>
        </p:txBody>
      </p:sp>
      <p:sp>
        <p:nvSpPr>
          <p:cNvPr id="4" name="Slide Number Placeholder 3"/>
          <p:cNvSpPr>
            <a:spLocks noGrp="1"/>
          </p:cNvSpPr>
          <p:nvPr>
            <p:ph type="sldNum" sz="quarter" idx="10"/>
          </p:nvPr>
        </p:nvSpPr>
        <p:spPr/>
        <p:txBody>
          <a:bodyPr/>
          <a:lstStyle/>
          <a:p>
            <a:fld id="{C100E452-2B7C-4B1F-B562-82577A8B5EEB}" type="slidenum">
              <a:rPr lang="he-IL" smtClean="0"/>
              <a:pPr/>
              <a:t>3</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when the IDF was created women served primarily in roles such as educators and administrators. Then, during the Yom Kippur War (1973), due to a growing need for ground forces, women were needed in roles in the field. They served as combat instructors, operations sergeants, and even officers.</a:t>
            </a:r>
          </a:p>
          <a:p>
            <a:pPr algn="l" rtl="0"/>
            <a:r>
              <a:rPr lang="en-US" dirty="0" smtClean="0"/>
              <a:t>women also served on the field in charge of combat training equipment, as gunnery instructors for the armored force, as soldiers in the light infantry battalion, as commanders of field intelligence forces and more.</a:t>
            </a:r>
          </a:p>
          <a:p>
            <a:pPr algn="l" rtl="0"/>
            <a:endParaRPr lang="he-IL" dirty="0"/>
          </a:p>
        </p:txBody>
      </p:sp>
      <p:sp>
        <p:nvSpPr>
          <p:cNvPr id="4" name="Slide Number Placeholder 3"/>
          <p:cNvSpPr>
            <a:spLocks noGrp="1"/>
          </p:cNvSpPr>
          <p:nvPr>
            <p:ph type="sldNum" sz="quarter" idx="10"/>
          </p:nvPr>
        </p:nvSpPr>
        <p:spPr/>
        <p:txBody>
          <a:bodyPr/>
          <a:lstStyle/>
          <a:p>
            <a:fld id="{C100E452-2B7C-4B1F-B562-82577A8B5EEB}" type="slidenum">
              <a:rPr lang="he-IL" smtClean="0"/>
              <a:pPr/>
              <a:t>4</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עדינה בר שלום, בקיץ 2011 השתתפה בצוות ספיבק-יונה (ועידה אלטרנטיבית לועידת</a:t>
            </a:r>
            <a:r>
              <a:rPr lang="he-IL" baseline="0" dirty="0" smtClean="0"/>
              <a:t> טרכטנברג)</a:t>
            </a:r>
            <a:r>
              <a:rPr lang="he-IL" dirty="0" smtClean="0"/>
              <a:t> שקם בעקבות המחאה החברתית.</a:t>
            </a:r>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סתו שפיר ודפני ליף,</a:t>
            </a:r>
            <a:r>
              <a:rPr lang="he-IL" baseline="0" dirty="0" smtClean="0"/>
              <a:t> ממקימות המחאה החברתית</a:t>
            </a:r>
            <a:endParaRPr lang="he-IL" dirty="0"/>
          </a:p>
        </p:txBody>
      </p:sp>
      <p:sp>
        <p:nvSpPr>
          <p:cNvPr id="4" name="Slide Number Placeholder 3"/>
          <p:cNvSpPr>
            <a:spLocks noGrp="1"/>
          </p:cNvSpPr>
          <p:nvPr>
            <p:ph type="sldNum" sz="quarter" idx="10"/>
          </p:nvPr>
        </p:nvSpPr>
        <p:spPr/>
        <p:txBody>
          <a:bodyPr/>
          <a:lstStyle/>
          <a:p>
            <a:fld id="{C100E452-2B7C-4B1F-B562-82577A8B5EEB}" type="slidenum">
              <a:rPr lang="he-IL" smtClean="0"/>
              <a:pPr/>
              <a:t>7</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sz="1200" b="0" i="0" kern="1200" dirty="0" smtClean="0">
                <a:solidFill>
                  <a:schemeClr val="tx1"/>
                </a:solidFill>
                <a:latin typeface="+mn-lt"/>
                <a:ea typeface="+mn-ea"/>
                <a:cs typeface="+mn-cs"/>
              </a:rPr>
              <a:t>ישראל ביתנו עשתה שינוי ברשימה שלהם לאחרונה בכך שהזיזו נשים לחמישה מקומות ראשונים, כמו כן יש עתיד.</a:t>
            </a:r>
            <a:endParaRPr lang="he-IL" dirty="0"/>
          </a:p>
        </p:txBody>
      </p:sp>
      <p:sp>
        <p:nvSpPr>
          <p:cNvPr id="4" name="Slide Number Placeholder 3"/>
          <p:cNvSpPr>
            <a:spLocks noGrp="1"/>
          </p:cNvSpPr>
          <p:nvPr>
            <p:ph type="sldNum" sz="quarter" idx="10"/>
          </p:nvPr>
        </p:nvSpPr>
        <p:spPr/>
        <p:txBody>
          <a:bodyPr/>
          <a:lstStyle/>
          <a:p>
            <a:fld id="{C100E452-2B7C-4B1F-B562-82577A8B5EEB}" type="slidenum">
              <a:rPr lang="he-IL" smtClean="0"/>
              <a:pPr/>
              <a:t>8</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She stated that she was Orthodox, received an exemption from army service on the spot, and served for two years as a </a:t>
            </a:r>
            <a:r>
              <a:rPr lang="en-US" dirty="0" err="1" smtClean="0"/>
              <a:t>Bnei</a:t>
            </a:r>
            <a:r>
              <a:rPr lang="en-US" dirty="0" smtClean="0"/>
              <a:t> </a:t>
            </a:r>
            <a:r>
              <a:rPr lang="en-US" dirty="0" err="1" smtClean="0"/>
              <a:t>Akiva</a:t>
            </a:r>
            <a:r>
              <a:rPr lang="en-US" dirty="0" smtClean="0"/>
              <a:t> youth leader and a counselor in her former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Upon completion, however, Ariel decided that she still had not fulfilled her potential and turned back to the army, rescinding her earlier statement. In April 2009 she passed the week-long physical exam and was accepted to the prestigious course</a:t>
            </a:r>
          </a:p>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C100E452-2B7C-4B1F-B562-82577A8B5EEB}" type="slidenum">
              <a:rPr lang="he-IL" smtClean="0"/>
              <a:pPr/>
              <a:t>11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19" name="Footer Placeholder 18"/>
          <p:cNvSpPr>
            <a:spLocks noGrp="1"/>
          </p:cNvSpPr>
          <p:nvPr>
            <p:ph type="ftr" sz="quarter" idx="11"/>
          </p:nvPr>
        </p:nvSpPr>
        <p:spPr/>
        <p:txBody>
          <a:bodyPr/>
          <a:lstStyle/>
          <a:p>
            <a:endParaRPr lang="he-IL"/>
          </a:p>
        </p:txBody>
      </p:sp>
      <p:sp>
        <p:nvSpPr>
          <p:cNvPr id="27" name="Slide Number Placeholder 26"/>
          <p:cNvSpPr>
            <a:spLocks noGrp="1"/>
          </p:cNvSpPr>
          <p:nvPr>
            <p:ph type="sldNum" sz="quarter" idx="12"/>
          </p:nvPr>
        </p:nvSpPr>
        <p:spPr/>
        <p:txBody>
          <a:bodyPr/>
          <a:lstStyle/>
          <a:p>
            <a:fld id="{8FA7E650-B207-4D2E-84B8-4ADD8BFD0133}"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FA7E650-B207-4D2E-84B8-4ADD8BFD0133}"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FA7E650-B207-4D2E-84B8-4ADD8BFD0133}"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E8F093-0FDD-421D-8714-E73C851D8899}" type="datetimeFigureOut">
              <a:rPr lang="he-IL" smtClean="0"/>
              <a:pPr/>
              <a:t>כ"ו/שבט/תשע"ה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8077200" y="6356350"/>
            <a:ext cx="609600" cy="365125"/>
          </a:xfrm>
        </p:spPr>
        <p:txBody>
          <a:bodyPr/>
          <a:lstStyle/>
          <a:p>
            <a:fld id="{8FA7E650-B207-4D2E-84B8-4ADD8BFD0133}" type="slidenum">
              <a:rPr lang="he-IL" smtClean="0"/>
              <a:pPr/>
              <a:t>‹#›</a:t>
            </a:fld>
            <a:endParaRPr lang="he-I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E8F093-0FDD-421D-8714-E73C851D8899}" type="datetimeFigureOut">
              <a:rPr lang="he-IL" smtClean="0"/>
              <a:pPr/>
              <a:t>כ"ו/שבט/תשע"ה</a:t>
            </a:fld>
            <a:endParaRPr lang="he-I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A7E650-B207-4D2E-84B8-4ADD8BFD0133}" type="slidenum">
              <a:rPr lang="he-IL" smtClean="0"/>
              <a:pPr/>
              <a:t>‹#›</a:t>
            </a:fld>
            <a:endParaRPr lang="he-I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052736"/>
            <a:ext cx="7851648" cy="1828800"/>
          </a:xfrm>
        </p:spPr>
        <p:txBody>
          <a:bodyPr>
            <a:noAutofit/>
          </a:bodyPr>
          <a:lstStyle/>
          <a:p>
            <a:pPr algn="ctr"/>
            <a:r>
              <a:rPr lang="en-US" sz="6600" dirty="0" smtClean="0"/>
              <a:t>Influential Women In Contemporary Israel</a:t>
            </a:r>
            <a:endParaRPr lang="he-IL" sz="6600" dirty="0"/>
          </a:p>
        </p:txBody>
      </p:sp>
      <p:pic>
        <p:nvPicPr>
          <p:cNvPr id="4" name="Picture 3" descr="IMG_2740 (1).JPG"/>
          <p:cNvPicPr>
            <a:picLocks noChangeAspect="1"/>
          </p:cNvPicPr>
          <p:nvPr/>
        </p:nvPicPr>
        <p:blipFill>
          <a:blip r:embed="rId2" cstate="print"/>
          <a:stretch>
            <a:fillRect/>
          </a:stretch>
        </p:blipFill>
        <p:spPr>
          <a:xfrm>
            <a:off x="1338102" y="4221427"/>
            <a:ext cx="3779912" cy="2519941"/>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RS1_1327 (1).jpg"/>
          <p:cNvPicPr>
            <a:picLocks noChangeAspect="1"/>
          </p:cNvPicPr>
          <p:nvPr/>
        </p:nvPicPr>
        <p:blipFill>
          <a:blip r:embed="rId3" cstate="print"/>
          <a:stretch>
            <a:fillRect/>
          </a:stretch>
        </p:blipFill>
        <p:spPr>
          <a:xfrm>
            <a:off x="5262030" y="3528392"/>
            <a:ext cx="2622338" cy="32129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png"/>
          <p:cNvPicPr>
            <a:picLocks noChangeAspect="1"/>
          </p:cNvPicPr>
          <p:nvPr/>
        </p:nvPicPr>
        <p:blipFill>
          <a:blip r:embed="rId2" cstate="print"/>
          <a:stretch>
            <a:fillRect/>
          </a:stretch>
        </p:blipFill>
        <p:spPr>
          <a:xfrm>
            <a:off x="0" y="0"/>
            <a:ext cx="1835696" cy="2532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png"/>
          <p:cNvPicPr>
            <a:picLocks noChangeAspect="1"/>
          </p:cNvPicPr>
          <p:nvPr/>
        </p:nvPicPr>
        <p:blipFill>
          <a:blip r:embed="rId3" cstate="print"/>
          <a:stretch>
            <a:fillRect/>
          </a:stretch>
        </p:blipFill>
        <p:spPr>
          <a:xfrm>
            <a:off x="2627784" y="2420888"/>
            <a:ext cx="1905000" cy="265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3-640x424.png"/>
          <p:cNvPicPr>
            <a:picLocks noChangeAspect="1"/>
          </p:cNvPicPr>
          <p:nvPr/>
        </p:nvPicPr>
        <p:blipFill>
          <a:blip r:embed="rId4" cstate="print"/>
          <a:stretch>
            <a:fillRect/>
          </a:stretch>
        </p:blipFill>
        <p:spPr>
          <a:xfrm>
            <a:off x="5448496" y="4409728"/>
            <a:ext cx="3695504"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907704" y="404665"/>
            <a:ext cx="345638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l" rtl="0" fontAlgn="base"/>
            <a:r>
              <a:rPr lang="en-US" b="1" dirty="0"/>
              <a:t>Captain Or Cohen, Commander of an Israeli Navy Vessel</a:t>
            </a:r>
          </a:p>
        </p:txBody>
      </p:sp>
      <p:sp>
        <p:nvSpPr>
          <p:cNvPr id="11" name="TextBox 10"/>
          <p:cNvSpPr txBox="1"/>
          <p:nvPr/>
        </p:nvSpPr>
        <p:spPr>
          <a:xfrm>
            <a:off x="4788024" y="2996952"/>
            <a:ext cx="367240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l" rtl="0" fontAlgn="base"/>
            <a:r>
              <a:rPr lang="en-US" b="1" dirty="0"/>
              <a:t>Major Gal, Deputy Squadron Commander</a:t>
            </a:r>
          </a:p>
        </p:txBody>
      </p:sp>
      <p:sp>
        <p:nvSpPr>
          <p:cNvPr id="12" name="Rectangle 11"/>
          <p:cNvSpPr/>
          <p:nvPr/>
        </p:nvSpPr>
        <p:spPr>
          <a:xfrm>
            <a:off x="755576" y="5877272"/>
            <a:ext cx="4572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l" rtl="0" fontAlgn="base"/>
            <a:r>
              <a:rPr lang="en-US" b="1" dirty="0"/>
              <a:t>Captain Efrat Kaikov, Artillery Corps Battalion Commander</a:t>
            </a:r>
          </a:p>
        </p:txBody>
      </p:sp>
      <p:pic>
        <p:nvPicPr>
          <p:cNvPr id="13" name="Picture 12" descr="4.png"/>
          <p:cNvPicPr>
            <a:picLocks noChangeAspect="1"/>
          </p:cNvPicPr>
          <p:nvPr/>
        </p:nvPicPr>
        <p:blipFill>
          <a:blip r:embed="rId5" cstate="print"/>
          <a:stretch>
            <a:fillRect/>
          </a:stretch>
        </p:blipFill>
        <p:spPr>
          <a:xfrm>
            <a:off x="5544819" y="0"/>
            <a:ext cx="3599181" cy="1124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692696"/>
            <a:ext cx="8229600" cy="2141592"/>
          </a:xfrm>
        </p:spPr>
        <p:txBody>
          <a:bodyPr>
            <a:normAutofit/>
          </a:bodyPr>
          <a:lstStyle/>
          <a:p>
            <a:pPr algn="l" rtl="0">
              <a:buNone/>
            </a:pPr>
            <a:r>
              <a:rPr lang="en-US" dirty="0" smtClean="0"/>
              <a:t>Cpt. Tamar Ariel was Israel’s first female religious air force pilot, a rear-seat, F-16D navigator. Tamar, who was served as the first Orthodox female navigator in the IAF, was killed by an avalanche in the Himalayas last October.</a:t>
            </a:r>
            <a:endParaRPr lang="he-IL" dirty="0"/>
          </a:p>
        </p:txBody>
      </p:sp>
      <p:pic>
        <p:nvPicPr>
          <p:cNvPr id="6" name="Picture 5" descr="564127327732283408357yes1130.jpg"/>
          <p:cNvPicPr>
            <a:picLocks noChangeAspect="1"/>
          </p:cNvPicPr>
          <p:nvPr/>
        </p:nvPicPr>
        <p:blipFill>
          <a:blip r:embed="rId3" cstate="print"/>
          <a:stretch>
            <a:fillRect/>
          </a:stretch>
        </p:blipFill>
        <p:spPr>
          <a:xfrm>
            <a:off x="851331" y="3340292"/>
            <a:ext cx="3310880" cy="2897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F141017EI03-635x357.jpg"/>
          <p:cNvPicPr>
            <a:picLocks noChangeAspect="1"/>
          </p:cNvPicPr>
          <p:nvPr/>
        </p:nvPicPr>
        <p:blipFill>
          <a:blip r:embed="rId4" cstate="print"/>
          <a:stretch>
            <a:fillRect/>
          </a:stretch>
        </p:blipFill>
        <p:spPr>
          <a:xfrm>
            <a:off x="4523739" y="3340292"/>
            <a:ext cx="3792677" cy="2132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descr="89---.jpg"/>
          <p:cNvPicPr>
            <a:picLocks noGrp="1" noChangeAspect="1"/>
          </p:cNvPicPr>
          <p:nvPr>
            <p:ph idx="1"/>
          </p:nvPr>
        </p:nvPicPr>
        <p:blipFill>
          <a:blip r:embed="rId2" cstate="print"/>
          <a:stretch>
            <a:fillRect/>
          </a:stretch>
        </p:blipFill>
        <p:spPr>
          <a:xfrm>
            <a:off x="4644008" y="404664"/>
            <a:ext cx="4283968" cy="6140354"/>
          </a:xfrm>
        </p:spPr>
      </p:pic>
      <p:pic>
        <p:nvPicPr>
          <p:cNvPr id="7" name="Picture 6" descr="78---.jpg"/>
          <p:cNvPicPr>
            <a:picLocks noChangeAspect="1"/>
          </p:cNvPicPr>
          <p:nvPr/>
        </p:nvPicPr>
        <p:blipFill>
          <a:blip r:embed="rId3" cstate="print"/>
          <a:stretch>
            <a:fillRect/>
          </a:stretch>
        </p:blipFill>
        <p:spPr>
          <a:xfrm>
            <a:off x="395536" y="404664"/>
            <a:ext cx="4238471" cy="61033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descr="untitled21.jpg"/>
          <p:cNvPicPr>
            <a:picLocks noGrp="1" noChangeAspect="1"/>
          </p:cNvPicPr>
          <p:nvPr>
            <p:ph idx="1"/>
          </p:nvPr>
        </p:nvPicPr>
        <p:blipFill>
          <a:blip r:embed="rId3" cstate="print"/>
          <a:stretch>
            <a:fillRect/>
          </a:stretch>
        </p:blipFill>
        <p:spPr>
          <a:xfrm>
            <a:off x="6151042" y="1052736"/>
            <a:ext cx="2992958" cy="4464496"/>
          </a:xfrm>
        </p:spPr>
      </p:pic>
      <p:pic>
        <p:nvPicPr>
          <p:cNvPr id="5" name="Picture 4" descr="הסתדרות העובדים---.jpg"/>
          <p:cNvPicPr>
            <a:picLocks noChangeAspect="1"/>
          </p:cNvPicPr>
          <p:nvPr/>
        </p:nvPicPr>
        <p:blipFill>
          <a:blip r:embed="rId4" cstate="print"/>
          <a:stretch>
            <a:fillRect/>
          </a:stretch>
        </p:blipFill>
        <p:spPr>
          <a:xfrm>
            <a:off x="3009547" y="1052736"/>
            <a:ext cx="3117665" cy="4464496"/>
          </a:xfrm>
          <a:prstGeom prst="rect">
            <a:avLst/>
          </a:prstGeom>
        </p:spPr>
      </p:pic>
      <p:pic>
        <p:nvPicPr>
          <p:cNvPr id="6" name="Picture 5" descr="OgAOL2205-הסתדרות---.jpg"/>
          <p:cNvPicPr>
            <a:picLocks noChangeAspect="1"/>
          </p:cNvPicPr>
          <p:nvPr/>
        </p:nvPicPr>
        <p:blipFill>
          <a:blip r:embed="rId5" cstate="print"/>
          <a:stretch>
            <a:fillRect/>
          </a:stretch>
        </p:blipFill>
        <p:spPr>
          <a:xfrm>
            <a:off x="-156713" y="1052736"/>
            <a:ext cx="3331713" cy="44644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descr="צבא-התגייסי---.jpg"/>
          <p:cNvPicPr>
            <a:picLocks noGrp="1" noChangeAspect="1"/>
          </p:cNvPicPr>
          <p:nvPr>
            <p:ph idx="1"/>
          </p:nvPr>
        </p:nvPicPr>
        <p:blipFill>
          <a:blip r:embed="rId3" cstate="print"/>
          <a:stretch>
            <a:fillRect/>
          </a:stretch>
        </p:blipFill>
        <p:spPr>
          <a:xfrm>
            <a:off x="6253933" y="0"/>
            <a:ext cx="2782563" cy="3669506"/>
          </a:xfrm>
        </p:spPr>
      </p:pic>
      <p:pic>
        <p:nvPicPr>
          <p:cNvPr id="5" name="Picture 4" descr="צבא-1228---.jpg"/>
          <p:cNvPicPr>
            <a:picLocks noChangeAspect="1"/>
          </p:cNvPicPr>
          <p:nvPr/>
        </p:nvPicPr>
        <p:blipFill>
          <a:blip r:embed="rId4" cstate="print"/>
          <a:stretch>
            <a:fillRect/>
          </a:stretch>
        </p:blipFill>
        <p:spPr>
          <a:xfrm>
            <a:off x="3164864" y="0"/>
            <a:ext cx="2775288" cy="3659911"/>
          </a:xfrm>
          <a:prstGeom prst="rect">
            <a:avLst/>
          </a:prstGeom>
        </p:spPr>
      </p:pic>
      <p:pic>
        <p:nvPicPr>
          <p:cNvPr id="6" name="Picture 5" descr="צבא-1215---.jpg"/>
          <p:cNvPicPr>
            <a:picLocks noChangeAspect="1"/>
          </p:cNvPicPr>
          <p:nvPr/>
        </p:nvPicPr>
        <p:blipFill>
          <a:blip r:embed="rId5" cstate="print"/>
          <a:stretch>
            <a:fillRect/>
          </a:stretch>
        </p:blipFill>
        <p:spPr>
          <a:xfrm>
            <a:off x="79808" y="0"/>
            <a:ext cx="2764000" cy="3645024"/>
          </a:xfrm>
          <a:prstGeom prst="rect">
            <a:avLst/>
          </a:prstGeom>
        </p:spPr>
      </p:pic>
      <p:pic>
        <p:nvPicPr>
          <p:cNvPr id="7" name="Picture 6" descr="צבא5---.jpg"/>
          <p:cNvPicPr>
            <a:picLocks noChangeAspect="1"/>
          </p:cNvPicPr>
          <p:nvPr/>
        </p:nvPicPr>
        <p:blipFill>
          <a:blip r:embed="rId6" cstate="print"/>
          <a:stretch>
            <a:fillRect/>
          </a:stretch>
        </p:blipFill>
        <p:spPr>
          <a:xfrm>
            <a:off x="5004048" y="3578756"/>
            <a:ext cx="2376264" cy="3279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צהל16---.jpg"/>
          <p:cNvPicPr>
            <a:picLocks noChangeAspect="1"/>
          </p:cNvPicPr>
          <p:nvPr/>
        </p:nvPicPr>
        <p:blipFill>
          <a:blip r:embed="rId7" cstate="print"/>
          <a:stretch>
            <a:fillRect/>
          </a:stretch>
        </p:blipFill>
        <p:spPr>
          <a:xfrm>
            <a:off x="1835696" y="3346078"/>
            <a:ext cx="2336090" cy="3511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77072"/>
            <a:ext cx="3707904" cy="2376264"/>
          </a:xfrm>
        </p:spPr>
        <p:txBody>
          <a:bodyPr numCol="1">
            <a:noAutofit/>
          </a:bodyPr>
          <a:lstStyle/>
          <a:p>
            <a:r>
              <a:rPr lang="en-US" sz="4500" dirty="0" smtClean="0"/>
              <a:t>Israel celebrates Women Empowerment</a:t>
            </a:r>
            <a:br>
              <a:rPr lang="en-US" sz="4500" dirty="0" smtClean="0"/>
            </a:br>
            <a:r>
              <a:rPr lang="en-US" sz="4500" dirty="0" smtClean="0"/>
              <a:t> </a:t>
            </a:r>
            <a:br>
              <a:rPr lang="en-US" sz="4500" dirty="0" smtClean="0"/>
            </a:br>
            <a:r>
              <a:rPr lang="en-US" sz="4500" dirty="0" smtClean="0"/>
              <a:t>66 Years of Independence</a:t>
            </a:r>
            <a:endParaRPr lang="he-IL" sz="4500" dirty="0"/>
          </a:p>
        </p:txBody>
      </p:sp>
      <p:pic>
        <p:nvPicPr>
          <p:cNvPr id="5" name="Picture 4" descr="tumblr_n4w1w6qgLc1rrzt5qo2_1280.png"/>
          <p:cNvPicPr>
            <a:picLocks noChangeAspect="1"/>
          </p:cNvPicPr>
          <p:nvPr/>
        </p:nvPicPr>
        <p:blipFill>
          <a:blip r:embed="rId2" cstate="print"/>
          <a:srcRect t="5454" r="26668"/>
          <a:stretch>
            <a:fillRect/>
          </a:stretch>
        </p:blipFill>
        <p:spPr>
          <a:xfrm>
            <a:off x="3635896" y="260648"/>
            <a:ext cx="5616624" cy="6241707"/>
          </a:xfrm>
          <a:prstGeom prst="rect">
            <a:avLst/>
          </a:prstGeom>
        </p:spPr>
      </p:pic>
      <p:pic>
        <p:nvPicPr>
          <p:cNvPr id="7" name="Picture 6" descr="israel_640.png"/>
          <p:cNvPicPr>
            <a:picLocks noChangeAspect="1"/>
          </p:cNvPicPr>
          <p:nvPr/>
        </p:nvPicPr>
        <p:blipFill>
          <a:blip r:embed="rId3" cstate="print"/>
          <a:stretch>
            <a:fillRect/>
          </a:stretch>
        </p:blipFill>
        <p:spPr>
          <a:xfrm>
            <a:off x="0" y="-315416"/>
            <a:ext cx="3703452" cy="27775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Statistics..</a:t>
            </a:r>
            <a:br>
              <a:rPr lang="en-US" dirty="0" smtClean="0"/>
            </a:br>
            <a:endParaRPr lang="he-IL" dirty="0"/>
          </a:p>
        </p:txBody>
      </p:sp>
      <p:sp>
        <p:nvSpPr>
          <p:cNvPr id="3" name="Content Placeholder 2"/>
          <p:cNvSpPr>
            <a:spLocks noGrp="1"/>
          </p:cNvSpPr>
          <p:nvPr>
            <p:ph idx="1"/>
          </p:nvPr>
        </p:nvSpPr>
        <p:spPr>
          <a:xfrm>
            <a:off x="467544" y="2060848"/>
            <a:ext cx="8229600" cy="3600400"/>
          </a:xfrm>
        </p:spPr>
        <p:style>
          <a:lnRef idx="1">
            <a:schemeClr val="accent2"/>
          </a:lnRef>
          <a:fillRef idx="2">
            <a:schemeClr val="accent2"/>
          </a:fillRef>
          <a:effectRef idx="1">
            <a:schemeClr val="accent2"/>
          </a:effectRef>
          <a:fontRef idx="minor">
            <a:schemeClr val="dk1"/>
          </a:fontRef>
        </p:style>
        <p:txBody>
          <a:bodyPr/>
          <a:lstStyle/>
          <a:p>
            <a:pPr algn="l" rtl="0"/>
            <a:r>
              <a:rPr lang="en-US" dirty="0" smtClean="0"/>
              <a:t>At the Last Knesset (Knesset  19) 22.5% of the members were women.</a:t>
            </a:r>
          </a:p>
          <a:p>
            <a:pPr algn="l" rtl="0"/>
            <a:r>
              <a:rPr lang="en-US" dirty="0" smtClean="0"/>
              <a:t>The percentage of women at the governmental directorate has raised to 45.3%. </a:t>
            </a:r>
          </a:p>
          <a:p>
            <a:pPr algn="l" rtl="0"/>
            <a:r>
              <a:rPr lang="en-US" dirty="0" smtClean="0"/>
              <a:t>For the first time in the history of Israel a woman was elected to be the head of a religious council (in Akko). </a:t>
            </a:r>
          </a:p>
          <a:p>
            <a:pPr algn="l" rtl="0"/>
            <a:r>
              <a:rPr lang="en-US" dirty="0" smtClean="0"/>
              <a:t>57% of the students in Israel are women.</a:t>
            </a:r>
          </a:p>
          <a:p>
            <a:pPr algn="l" rtl="0">
              <a:buNone/>
            </a:pPr>
            <a:endParaRPr lang="en-US" dirty="0" smtClean="0"/>
          </a:p>
          <a:p>
            <a:pPr algn="l" rtl="0"/>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2011 Israeli social justice protests</a:t>
            </a:r>
            <a:br>
              <a:rPr lang="en-US" dirty="0" smtClean="0"/>
            </a:br>
            <a:endParaRPr lang="he-IL" dirty="0"/>
          </a:p>
        </p:txBody>
      </p:sp>
      <p:pic>
        <p:nvPicPr>
          <p:cNvPr id="7" name="Picture 6" descr="250px-Real_Estate_Protest_in_Tel_Aviv_25.7.2011_1.jpg"/>
          <p:cNvPicPr>
            <a:picLocks noChangeAspect="1"/>
          </p:cNvPicPr>
          <p:nvPr/>
        </p:nvPicPr>
        <p:blipFill>
          <a:blip r:embed="rId3" cstate="print"/>
          <a:stretch>
            <a:fillRect/>
          </a:stretch>
        </p:blipFill>
        <p:spPr>
          <a:xfrm>
            <a:off x="7062727" y="1196752"/>
            <a:ext cx="2081273" cy="1556792"/>
          </a:xfrm>
          <a:prstGeom prst="rect">
            <a:avLst/>
          </a:prstGeom>
          <a:ln>
            <a:noFill/>
          </a:ln>
          <a:effectLst>
            <a:softEdge rad="112500"/>
          </a:effectLst>
        </p:spPr>
      </p:pic>
      <p:pic>
        <p:nvPicPr>
          <p:cNvPr id="8" name="Picture 7" descr="250px-Israel_Housing_Protests_Tel_Aviv_August_27_2011.jpg"/>
          <p:cNvPicPr>
            <a:picLocks noChangeAspect="1"/>
          </p:cNvPicPr>
          <p:nvPr/>
        </p:nvPicPr>
        <p:blipFill>
          <a:blip r:embed="rId4" cstate="print"/>
          <a:stretch>
            <a:fillRect/>
          </a:stretch>
        </p:blipFill>
        <p:spPr>
          <a:xfrm>
            <a:off x="5735508" y="4365104"/>
            <a:ext cx="3408492" cy="2276872"/>
          </a:xfrm>
          <a:prstGeom prst="rect">
            <a:avLst/>
          </a:prstGeom>
          <a:ln>
            <a:noFill/>
          </a:ln>
          <a:effectLst>
            <a:softEdge rad="112500"/>
          </a:effectLst>
        </p:spPr>
      </p:pic>
      <p:pic>
        <p:nvPicPr>
          <p:cNvPr id="9" name="Picture 8" descr="e16_rashei_hmehaa_BIG.jpg"/>
          <p:cNvPicPr>
            <a:picLocks noChangeAspect="1"/>
          </p:cNvPicPr>
          <p:nvPr/>
        </p:nvPicPr>
        <p:blipFill>
          <a:blip r:embed="rId5" cstate="print"/>
          <a:stretch>
            <a:fillRect/>
          </a:stretch>
        </p:blipFill>
        <p:spPr>
          <a:xfrm>
            <a:off x="1763688" y="1484784"/>
            <a:ext cx="5476875"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1215120607.jpg"/>
          <p:cNvPicPr>
            <a:picLocks noChangeAspect="1"/>
          </p:cNvPicPr>
          <p:nvPr/>
        </p:nvPicPr>
        <p:blipFill>
          <a:blip r:embed="rId6" cstate="print"/>
          <a:stretch>
            <a:fillRect/>
          </a:stretch>
        </p:blipFill>
        <p:spPr>
          <a:xfrm>
            <a:off x="2267744" y="4365104"/>
            <a:ext cx="3360740" cy="2232248"/>
          </a:xfrm>
          <a:prstGeom prst="rect">
            <a:avLst/>
          </a:prstGeom>
          <a:ln>
            <a:noFill/>
          </a:ln>
          <a:effectLst>
            <a:softEdge rad="112500"/>
          </a:effectLst>
        </p:spPr>
      </p:pic>
      <p:pic>
        <p:nvPicPr>
          <p:cNvPr id="11" name="Picture 10" descr="424.jpg"/>
          <p:cNvPicPr>
            <a:picLocks noChangeAspect="1"/>
          </p:cNvPicPr>
          <p:nvPr/>
        </p:nvPicPr>
        <p:blipFill>
          <a:blip r:embed="rId7" cstate="print"/>
          <a:srcRect b="24296"/>
          <a:stretch>
            <a:fillRect/>
          </a:stretch>
        </p:blipFill>
        <p:spPr>
          <a:xfrm>
            <a:off x="0" y="3933056"/>
            <a:ext cx="2088232" cy="1976085"/>
          </a:xfrm>
          <a:prstGeom prst="rect">
            <a:avLst/>
          </a:prstGeom>
          <a:ln>
            <a:noFill/>
          </a:ln>
          <a:effectLst>
            <a:softEdge rad="112500"/>
          </a:effectLst>
        </p:spPr>
      </p:pic>
      <p:pic>
        <p:nvPicPr>
          <p:cNvPr id="12" name="Picture 11" descr="img283061.jpg"/>
          <p:cNvPicPr>
            <a:picLocks noChangeAspect="1"/>
          </p:cNvPicPr>
          <p:nvPr/>
        </p:nvPicPr>
        <p:blipFill>
          <a:blip r:embed="rId8" cstate="print"/>
          <a:stretch>
            <a:fillRect/>
          </a:stretch>
        </p:blipFill>
        <p:spPr>
          <a:xfrm>
            <a:off x="0" y="1700808"/>
            <a:ext cx="2053436" cy="1383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4" name="העבודה" descr="רשימת העבודה לכנסת ה-20. יותר צעירים, יותר תושבי המרכז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04664"/>
            <a:ext cx="4210050" cy="6263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572000" cy="177281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b="1" dirty="0" smtClean="0"/>
              <a:t>According to the Israeli Defense Forces' official blog, 34% of those serving in the IDF are women, including 23% of all officers and non-commissioned officers. 90% of the IDF’s positions are open to women, including combat roles.</a:t>
            </a:r>
            <a:endParaRPr lang="he-IL" b="1" dirty="0"/>
          </a:p>
        </p:txBody>
      </p:sp>
      <p:sp>
        <p:nvSpPr>
          <p:cNvPr id="8" name="Rectangle 7"/>
          <p:cNvSpPr/>
          <p:nvPr/>
        </p:nvSpPr>
        <p:spPr>
          <a:xfrm>
            <a:off x="251520" y="3284984"/>
            <a:ext cx="4572000" cy="1638141"/>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b="1" dirty="0" smtClean="0">
                <a:solidFill>
                  <a:schemeClr val="lt1"/>
                </a:solidFill>
                <a:latin typeface="+mn-lt"/>
                <a:cs typeface="+mn-cs"/>
              </a:rPr>
              <a:t>Women comprise 57% of the IDF's officer corps among regular soldiers, and 28% of career officers. Of the top officer positions (lieutenant and higher) women comprised 15% of the total officers</a:t>
            </a:r>
            <a:endParaRPr lang="he-IL" b="1" dirty="0" smtClean="0">
              <a:solidFill>
                <a:schemeClr val="lt1"/>
              </a:solidFill>
              <a:latin typeface="+mn-lt"/>
              <a:cs typeface="+mn-cs"/>
            </a:endParaRPr>
          </a:p>
        </p:txBody>
      </p:sp>
      <p:sp>
        <p:nvSpPr>
          <p:cNvPr id="9" name="Rectangle 8"/>
          <p:cNvSpPr/>
          <p:nvPr/>
        </p:nvSpPr>
        <p:spPr>
          <a:xfrm>
            <a:off x="4572000" y="5445224"/>
            <a:ext cx="4572000" cy="1380506"/>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b="1" dirty="0" smtClean="0">
                <a:solidFill>
                  <a:schemeClr val="lt1"/>
                </a:solidFill>
                <a:latin typeface="+mn-lt"/>
                <a:cs typeface="+mn-cs"/>
              </a:rPr>
              <a:t>There has been a significant drop in the numbers of women assigned to secretarial and clerk roles, from 21% of all women serving in 2001 to just 13% in 2012</a:t>
            </a:r>
            <a:endParaRPr lang="he-IL" b="1" dirty="0" smtClean="0">
              <a:solidFill>
                <a:schemeClr val="lt1"/>
              </a:solidFill>
              <a:latin typeface="+mn-lt"/>
              <a:cs typeface="+mn-cs"/>
            </a:endParaRPr>
          </a:p>
        </p:txBody>
      </p:sp>
      <p:sp>
        <p:nvSpPr>
          <p:cNvPr id="10" name="Rectangle 9"/>
          <p:cNvSpPr/>
          <p:nvPr/>
        </p:nvSpPr>
        <p:spPr>
          <a:xfrm>
            <a:off x="4572000" y="1628800"/>
            <a:ext cx="4572000" cy="120032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l" rtl="0"/>
            <a:r>
              <a:rPr lang="en-US" b="1" dirty="0" smtClean="0"/>
              <a:t>Over the last decade record number of combat positions were open to women including pilots, naval ships captains and  infantry soldiers</a:t>
            </a:r>
            <a:endParaRPr lang="he-IL" b="1" dirty="0" smtClean="0">
              <a:solidFill>
                <a:schemeClr val="lt1"/>
              </a:solidFill>
              <a:latin typeface="+mn-lt"/>
              <a:cs typeface="+mn-cs"/>
            </a:endParaRPr>
          </a:p>
        </p:txBody>
      </p:sp>
      <p:pic>
        <p:nvPicPr>
          <p:cNvPr id="11" name="Picture 10" descr="Record-number-of-5-pilots-graduate-640x425.jpg"/>
          <p:cNvPicPr>
            <a:picLocks noChangeAspect="1"/>
          </p:cNvPicPr>
          <p:nvPr/>
        </p:nvPicPr>
        <p:blipFill>
          <a:blip r:embed="rId2" cstate="print"/>
          <a:stretch>
            <a:fillRect/>
          </a:stretch>
        </p:blipFill>
        <p:spPr>
          <a:xfrm>
            <a:off x="5724128" y="3140968"/>
            <a:ext cx="2915816" cy="1936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Captain-Bereket-Shamai-at-the-Field.jpg"/>
          <p:cNvPicPr>
            <a:picLocks noChangeAspect="1"/>
          </p:cNvPicPr>
          <p:nvPr/>
        </p:nvPicPr>
        <p:blipFill>
          <a:blip r:embed="rId3" cstate="print"/>
          <a:stretch>
            <a:fillRect/>
          </a:stretch>
        </p:blipFill>
        <p:spPr>
          <a:xfrm>
            <a:off x="2411760" y="5229200"/>
            <a:ext cx="1808955" cy="1368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Shelly-Markheva.jpg"/>
          <p:cNvPicPr>
            <a:picLocks noChangeAspect="1"/>
          </p:cNvPicPr>
          <p:nvPr/>
        </p:nvPicPr>
        <p:blipFill>
          <a:blip r:embed="rId4" cstate="print"/>
          <a:stretch>
            <a:fillRect/>
          </a:stretch>
        </p:blipFill>
        <p:spPr>
          <a:xfrm>
            <a:off x="323528" y="4797152"/>
            <a:ext cx="1250739"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WomenIDF3.jpg"/>
          <p:cNvPicPr>
            <a:picLocks noChangeAspect="1"/>
          </p:cNvPicPr>
          <p:nvPr/>
        </p:nvPicPr>
        <p:blipFill>
          <a:blip r:embed="rId5" cstate="print"/>
          <a:stretch>
            <a:fillRect/>
          </a:stretch>
        </p:blipFill>
        <p:spPr>
          <a:xfrm>
            <a:off x="5796136" y="188640"/>
            <a:ext cx="2067424" cy="1363208"/>
          </a:xfrm>
          <a:prstGeom prst="rect">
            <a:avLst/>
          </a:prstGeom>
          <a:ln>
            <a:noFill/>
          </a:ln>
          <a:effectLst>
            <a:outerShdw blurRad="292100" dist="139700" dir="2700000" algn="tl" rotWithShape="0">
              <a:srgbClr val="333333">
                <a:alpha val="65000"/>
              </a:srgbClr>
            </a:outerShdw>
          </a:effectLst>
        </p:spPr>
      </p:pic>
      <p:pic>
        <p:nvPicPr>
          <p:cNvPr id="15" name="Picture 14" descr="MILITARY_WOMEN_c.jpg"/>
          <p:cNvPicPr>
            <a:picLocks noChangeAspect="1"/>
          </p:cNvPicPr>
          <p:nvPr/>
        </p:nvPicPr>
        <p:blipFill>
          <a:blip r:embed="rId6" cstate="print"/>
          <a:stretch>
            <a:fillRect/>
          </a:stretch>
        </p:blipFill>
        <p:spPr>
          <a:xfrm>
            <a:off x="1259632" y="1772816"/>
            <a:ext cx="1944216" cy="1470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260</TotalTime>
  <Words>436</Words>
  <Application>Microsoft Office PowerPoint</Application>
  <PresentationFormat>‫הצגה על המסך (4:3)</PresentationFormat>
  <Paragraphs>29</Paragraphs>
  <Slides>11</Slides>
  <Notes>5</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Flow</vt:lpstr>
      <vt:lpstr>Influential Women In Contemporary Israel</vt:lpstr>
      <vt:lpstr>מצגת של PowerPoint</vt:lpstr>
      <vt:lpstr>מצגת של PowerPoint</vt:lpstr>
      <vt:lpstr>מצגת של PowerPoint</vt:lpstr>
      <vt:lpstr>Israel celebrates Women Empowerment   66 Years of Independence</vt:lpstr>
      <vt:lpstr>Some Statistics.. </vt:lpstr>
      <vt:lpstr>2011 Israeli social justice protests </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Influential Women In Contemporary Israel</dc:title>
  <dc:creator>user</dc:creator>
  <cp:lastModifiedBy>Windows7</cp:lastModifiedBy>
  <cp:revision>36</cp:revision>
  <dcterms:created xsi:type="dcterms:W3CDTF">2015-01-25T23:00:45Z</dcterms:created>
  <dcterms:modified xsi:type="dcterms:W3CDTF">2015-02-15T11:34:30Z</dcterms:modified>
</cp:coreProperties>
</file>