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57" r:id="rId3"/>
    <p:sldId id="258" r:id="rId4"/>
    <p:sldId id="259" r:id="rId5"/>
    <p:sldId id="268" r:id="rId6"/>
    <p:sldId id="260" r:id="rId7"/>
    <p:sldId id="274" r:id="rId8"/>
    <p:sldId id="261" r:id="rId9"/>
    <p:sldId id="262" r:id="rId10"/>
    <p:sldId id="263" r:id="rId11"/>
    <p:sldId id="270" r:id="rId12"/>
    <p:sldId id="269" r:id="rId13"/>
    <p:sldId id="266" r:id="rId14"/>
    <p:sldId id="265" r:id="rId15"/>
    <p:sldId id="272" r:id="rId16"/>
    <p:sldId id="271" r:id="rId17"/>
    <p:sldId id="267" r:id="rId18"/>
    <p:sldId id="273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117" d="100"/>
          <a:sy n="117" d="100"/>
        </p:scale>
        <p:origin x="-354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 flipH="1">
            <a:off x="3556000" y="0"/>
            <a:ext cx="8636000" cy="6858000"/>
          </a:xfrm>
          <a:prstGeom prst="rect">
            <a:avLst/>
          </a:prstGeom>
          <a:blipFill>
            <a:blip r:embed="rId2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00000" r="50000"/>
                </a:path>
                <a:tileRect/>
              </a:gradFill>
            </a:fillOverlay>
            <a:innerShdw blurRad="63500" dist="44450" dir="10800000">
              <a:srgbClr val="000000">
                <a:alpha val="5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 rot="16200000">
            <a:off x="127000" y="3429000"/>
            <a:ext cx="6858000" cy="0"/>
          </a:xfrm>
          <a:prstGeom prst="line">
            <a:avLst/>
          </a:prstGeom>
          <a:noFill/>
          <a:ln w="11430" cap="flat" cmpd="sng" algn="ctr">
            <a:solidFill>
              <a:schemeClr val="bg1">
                <a:shade val="9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Title 11"/>
          <p:cNvSpPr>
            <a:spLocks noGrp="1"/>
          </p:cNvSpPr>
          <p:nvPr>
            <p:ph type="ctrTitle"/>
          </p:nvPr>
        </p:nvSpPr>
        <p:spPr>
          <a:xfrm>
            <a:off x="4489157" y="533400"/>
            <a:ext cx="6807200" cy="2868168"/>
          </a:xfrm>
        </p:spPr>
        <p:txBody>
          <a:bodyPr lIns="45720" tIns="0" rIns="45720">
            <a:noAutofit/>
          </a:bodyPr>
          <a:lstStyle>
            <a:lvl1pPr algn="r">
              <a:defRPr sz="4200" b="1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5" name="Subtitle 24"/>
          <p:cNvSpPr>
            <a:spLocks noGrp="1"/>
          </p:cNvSpPr>
          <p:nvPr>
            <p:ph type="subTitle" idx="1"/>
          </p:nvPr>
        </p:nvSpPr>
        <p:spPr>
          <a:xfrm>
            <a:off x="4472589" y="3539864"/>
            <a:ext cx="6819704" cy="1101248"/>
          </a:xfrm>
        </p:spPr>
        <p:txBody>
          <a:bodyPr lIns="45720" tIns="0" rIns="45720" bIns="0"/>
          <a:lstStyle>
            <a:lvl1pPr marL="0" indent="0" algn="r">
              <a:buNone/>
              <a:defRPr sz="2200">
                <a:solidFill>
                  <a:srgbClr val="FFFFFF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1" name="Date Placeholder 30"/>
          <p:cNvSpPr>
            <a:spLocks noGrp="1"/>
          </p:cNvSpPr>
          <p:nvPr>
            <p:ph type="dt" sz="half" idx="10"/>
          </p:nvPr>
        </p:nvSpPr>
        <p:spPr>
          <a:xfrm>
            <a:off x="7828299" y="6557946"/>
            <a:ext cx="2669952" cy="226902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698CBBD9-7118-44CE-AD37-B395187550B3}" type="datetimeFigureOut">
              <a:rPr lang="en-GB" smtClean="0"/>
              <a:t>11/03/2015</a:t>
            </a:fld>
            <a:endParaRPr lang="en-GB"/>
          </a:p>
        </p:txBody>
      </p:sp>
      <p:sp>
        <p:nvSpPr>
          <p:cNvPr id="18" name="Footer Placeholder 17"/>
          <p:cNvSpPr>
            <a:spLocks noGrp="1"/>
          </p:cNvSpPr>
          <p:nvPr>
            <p:ph type="ftr" sz="quarter" idx="11"/>
          </p:nvPr>
        </p:nvSpPr>
        <p:spPr>
          <a:xfrm>
            <a:off x="3759200" y="6557946"/>
            <a:ext cx="3903629" cy="228600"/>
          </a:xfrm>
        </p:spPr>
        <p:txBody>
          <a:bodyPr/>
          <a:lstStyle>
            <a:lvl1pPr>
              <a:defRPr lang="en-US" dirty="0">
                <a:solidFill>
                  <a:srgbClr val="FFFFFF"/>
                </a:solidFill>
              </a:defRPr>
            </a:lvl1pPr>
            <a:extLst/>
          </a:lstStyle>
          <a:p>
            <a:endParaRPr lang="en-GB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10507845" y="6556248"/>
            <a:ext cx="784448" cy="228600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B2533C41-54D8-479F-AF7F-0FA892D460F5}" type="slidenum">
              <a:rPr lang="en-GB" smtClean="0"/>
              <a:t>‹#›</a:t>
            </a:fld>
            <a:endParaRPr lang="en-GB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98CBBD9-7118-44CE-AD37-B395187550B3}" type="datetimeFigureOut">
              <a:rPr lang="en-GB" smtClean="0"/>
              <a:t>11/03/2015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2533C41-54D8-479F-AF7F-0FA892D460F5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37600" y="274956"/>
            <a:ext cx="2032000" cy="5851525"/>
          </a:xfrm>
        </p:spPr>
        <p:txBody>
          <a:bodyPr vert="eaVert" anchor="t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3"/>
            <a:ext cx="80264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657088" y="6557946"/>
            <a:ext cx="2669952" cy="226902"/>
          </a:xfrm>
        </p:spPr>
        <p:txBody>
          <a:bodyPr/>
          <a:lstStyle>
            <a:extLst/>
          </a:lstStyle>
          <a:p>
            <a:fld id="{698CBBD9-7118-44CE-AD37-B395187550B3}" type="datetimeFigureOut">
              <a:rPr lang="en-GB" smtClean="0"/>
              <a:t>11/03/2015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09600" y="6556248"/>
            <a:ext cx="4876800" cy="228600"/>
          </a:xfrm>
        </p:spPr>
        <p:txBody>
          <a:bodyPr/>
          <a:lstStyle>
            <a:extLst/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39328" y="6553200"/>
            <a:ext cx="784448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B2533C41-54D8-479F-AF7F-0FA892D460F5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98CBBD9-7118-44CE-AD37-B395187550B3}" type="datetimeFigureOut">
              <a:rPr lang="en-GB" smtClean="0"/>
              <a:t>11/03/2015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2533C41-54D8-479F-AF7F-0FA892D460F5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2400" y="2821838"/>
            <a:ext cx="8340651" cy="1362075"/>
          </a:xfrm>
        </p:spPr>
        <p:txBody>
          <a:bodyPr tIns="0" anchor="t"/>
          <a:lstStyle>
            <a:lvl1pPr algn="r">
              <a:buNone/>
              <a:defRPr sz="4200" b="1" cap="all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22400" y="1905001"/>
            <a:ext cx="8340651" cy="743507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98984" y="6556810"/>
            <a:ext cx="2669952" cy="226902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698CBBD9-7118-44CE-AD37-B395187550B3}" type="datetimeFigureOut">
              <a:rPr lang="en-GB" smtClean="0"/>
              <a:t>11/03/2015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313811" y="6556810"/>
            <a:ext cx="3860800" cy="228600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78603" y="6555112"/>
            <a:ext cx="784448" cy="228600"/>
          </a:xfrm>
        </p:spPr>
        <p:txBody>
          <a:bodyPr/>
          <a:lstStyle>
            <a:extLst/>
          </a:lstStyle>
          <a:p>
            <a:fld id="{B2533C41-54D8-479F-AF7F-0FA892D460F5}" type="slidenum">
              <a:rPr lang="en-GB" smtClean="0"/>
              <a:t>‹#›</a:t>
            </a:fld>
            <a:endParaRPr lang="en-GB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20040"/>
            <a:ext cx="9656064" cy="1143000"/>
          </a:xfrm>
        </p:spPr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469392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71744" y="1600201"/>
            <a:ext cx="469392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98CBBD9-7118-44CE-AD37-B395187550B3}" type="datetimeFigureOut">
              <a:rPr lang="en-GB" smtClean="0"/>
              <a:t>11/03/2015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2533C41-54D8-479F-AF7F-0FA892D460F5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20040"/>
            <a:ext cx="9656064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5867400"/>
            <a:ext cx="469392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5571744" y="5867400"/>
            <a:ext cx="469392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09600" y="1711840"/>
            <a:ext cx="469392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71744" y="1711840"/>
            <a:ext cx="469392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98CBBD9-7118-44CE-AD37-B395187550B3}" type="datetimeFigureOut">
              <a:rPr lang="en-GB" smtClean="0"/>
              <a:t>11/03/2015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2533C41-54D8-479F-AF7F-0FA892D460F5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20040"/>
            <a:ext cx="9656064" cy="1143000"/>
          </a:xfrm>
        </p:spPr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98CBBD9-7118-44CE-AD37-B395187550B3}" type="datetimeFigureOut">
              <a:rPr lang="en-GB" smtClean="0"/>
              <a:t>11/03/2015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2533C41-54D8-479F-AF7F-0FA892D460F5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698CBBD9-7118-44CE-AD37-B395187550B3}" type="datetimeFigureOut">
              <a:rPr lang="en-GB" smtClean="0"/>
              <a:t>11/03/2015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2533C41-54D8-479F-AF7F-0FA892D460F5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28600"/>
            <a:ext cx="7863840" cy="1173480"/>
          </a:xfrm>
        </p:spPr>
        <p:txBody>
          <a:bodyPr wrap="square" anchor="b"/>
          <a:lstStyle>
            <a:lvl1pPr algn="l">
              <a:buNone/>
              <a:defRPr lang="en-US" sz="2400" baseline="0" smtClean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09600" y="1497416"/>
            <a:ext cx="7863840" cy="602512"/>
          </a:xfrm>
        </p:spPr>
        <p:txBody>
          <a:bodyPr rot="0" spcFirstLastPara="0" vertOverflow="overflow" horzOverflow="overflow" vert="horz" wrap="square" lIns="45720" tIns="0" rIns="0" bIns="0" numCol="1" spcCol="0" rtlCol="0" fromWordArt="0" anchor="t" anchorCtr="0" forceAA="0" compatLnSpc="1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609600" y="2133600"/>
            <a:ext cx="9652000" cy="437175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98CBBD9-7118-44CE-AD37-B395187550B3}" type="datetimeFigureOut">
              <a:rPr lang="en-GB" smtClean="0"/>
              <a:t>11/03/2015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2533C41-54D8-479F-AF7F-0FA892D460F5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 rot="21240000">
            <a:off x="797292" y="1004669"/>
            <a:ext cx="5759369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5000" dist="127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 rot="21420000">
            <a:off x="795609" y="998817"/>
            <a:ext cx="5759369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8000" dist="12700" dir="54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85464" y="1143000"/>
            <a:ext cx="4572000" cy="2057400"/>
          </a:xfrm>
        </p:spPr>
        <p:txBody>
          <a:bodyPr vert="horz" anchor="b"/>
          <a:lstStyle>
            <a:lvl1pPr algn="l">
              <a:buNone/>
              <a:defRPr sz="3000" b="1" baseline="0">
                <a:ln w="500">
                  <a:solidFill>
                    <a:schemeClr val="tx2">
                      <a:shade val="10000"/>
                      <a:satMod val="135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185464" y="3283634"/>
            <a:ext cx="4572000" cy="1920240"/>
          </a:xfrm>
        </p:spPr>
        <p:txBody>
          <a:bodyPr rot="0" spcFirstLastPara="0" vertOverflow="overflow" horzOverflow="overflow" vert="horz" wrap="square" lIns="82296" tIns="0" rIns="0" bIns="0" numCol="1" spcCol="0" rtlCol="0" fromWordArt="0" anchor="t" anchorCtr="0" forceAA="0" compatLnSpc="1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aseline="0">
                <a:solidFill>
                  <a:schemeClr val="tx1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marL="0" marR="0" lvl="0" indent="0" algn="l" defTabSz="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3000"/>
              <a:buFontTx/>
              <a:buNone/>
              <a:tabLst/>
              <a:defRPr/>
            </a:pPr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98CBBD9-7118-44CE-AD37-B395187550B3}" type="datetimeFigureOut">
              <a:rPr lang="en-GB" smtClean="0"/>
              <a:t>11/03/2015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2533C41-54D8-479F-AF7F-0FA892D460F5}" type="slidenum">
              <a:rPr lang="en-GB" smtClean="0"/>
              <a:t>‹#›</a:t>
            </a:fld>
            <a:endParaRPr lang="en-GB"/>
          </a:p>
        </p:txBody>
      </p:sp>
      <p:sp>
        <p:nvSpPr>
          <p:cNvPr id="10" name="Picture Placeholder 9"/>
          <p:cNvSpPr>
            <a:spLocks noGrp="1"/>
          </p:cNvSpPr>
          <p:nvPr>
            <p:ph type="pic" idx="1"/>
          </p:nvPr>
        </p:nvSpPr>
        <p:spPr>
          <a:xfrm>
            <a:off x="884909" y="1041002"/>
            <a:ext cx="5608320" cy="4206240"/>
          </a:xfrm>
          <a:solidFill>
            <a:schemeClr val="bg2">
              <a:shade val="50000"/>
            </a:schemeClr>
          </a:solidFill>
          <a:ln w="107950">
            <a:solidFill>
              <a:srgbClr val="FFFFFF"/>
            </a:solidFill>
            <a:miter lim="800000"/>
          </a:ln>
          <a:effectLst>
            <a:outerShdw blurRad="44450" dist="3810" dir="5400000" algn="tl" rotWithShape="0">
              <a:srgbClr val="000000">
                <a:alpha val="60000"/>
              </a:srgbClr>
            </a:outerShdw>
          </a:effectLst>
          <a:scene3d>
            <a:camera prst="orthographicFront"/>
            <a:lightRig rig="threePt" dir="t"/>
          </a:scene3d>
          <a:sp3d contourW="3810"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 flipH="1">
            <a:off x="10871200" y="0"/>
            <a:ext cx="1320800" cy="6858000"/>
          </a:xfrm>
          <a:prstGeom prst="rect">
            <a:avLst/>
          </a:prstGeom>
          <a:blipFill>
            <a:blip r:embed="rId13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10000" r="50000" b="-10000"/>
                </a:path>
                <a:tileRect/>
              </a:gradFill>
            </a:fillOverlay>
            <a:innerShdw blurRad="63500" dist="44450" dir="10800000">
              <a:srgbClr val="000000">
                <a:alpha val="45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" name="Title Placeholder 2"/>
          <p:cNvSpPr>
            <a:spLocks noGrp="1"/>
          </p:cNvSpPr>
          <p:nvPr>
            <p:ph type="title"/>
          </p:nvPr>
        </p:nvSpPr>
        <p:spPr>
          <a:xfrm>
            <a:off x="609600" y="320040"/>
            <a:ext cx="9652000" cy="1143000"/>
          </a:xfrm>
          <a:prstGeom prst="rect">
            <a:avLst/>
          </a:prstGeom>
        </p:spPr>
        <p:txBody>
          <a:bodyPr vert="horz" lIns="45720" tIns="0" rIns="45720" bIns="0" anchor="b" anchorCtr="0">
            <a:normAutofit/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1" name="Text Placeholder 30"/>
          <p:cNvSpPr>
            <a:spLocks noGrp="1"/>
          </p:cNvSpPr>
          <p:nvPr>
            <p:ph type="body" idx="1"/>
          </p:nvPr>
        </p:nvSpPr>
        <p:spPr>
          <a:xfrm>
            <a:off x="609600" y="1609416"/>
            <a:ext cx="9652000" cy="4846320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27" name="Date Placeholder 26"/>
          <p:cNvSpPr>
            <a:spLocks noGrp="1"/>
          </p:cNvSpPr>
          <p:nvPr>
            <p:ph type="dt" sz="half" idx="2"/>
          </p:nvPr>
        </p:nvSpPr>
        <p:spPr>
          <a:xfrm>
            <a:off x="5661248" y="6557946"/>
            <a:ext cx="2669952" cy="226902"/>
          </a:xfrm>
          <a:prstGeom prst="rect">
            <a:avLst/>
          </a:prstGeom>
        </p:spPr>
        <p:txBody>
          <a:bodyPr vert="horz" tIns="0" bIns="0" anchor="b"/>
          <a:lstStyle>
            <a:lvl1pPr algn="l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fld id="{698CBBD9-7118-44CE-AD37-B395187550B3}" type="datetimeFigureOut">
              <a:rPr lang="en-GB" smtClean="0"/>
              <a:t>11/03/2015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609600" y="6557946"/>
            <a:ext cx="4876800" cy="228600"/>
          </a:xfrm>
          <a:prstGeom prst="rect">
            <a:avLst/>
          </a:prstGeom>
        </p:spPr>
        <p:txBody>
          <a:bodyPr vert="horz" tIns="0" bIns="0" anchor="b"/>
          <a:lstStyle>
            <a:lvl1pPr algn="r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endParaRPr lang="en-GB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4"/>
          </p:nvPr>
        </p:nvSpPr>
        <p:spPr>
          <a:xfrm>
            <a:off x="8335264" y="6556248"/>
            <a:ext cx="784448" cy="228600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fld id="{B2533C41-54D8-479F-AF7F-0FA892D460F5}" type="slidenum">
              <a:rPr lang="en-GB" smtClean="0"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0" eaLnBrk="1" latinLnBrk="0" hangingPunct="1">
        <a:spcBef>
          <a:spcPct val="0"/>
        </a:spcBef>
        <a:buNone/>
        <a:defRPr kumimoji="0" sz="3800" b="1" kern="1200" cap="all" baseline="0">
          <a:ln w="500">
            <a:solidFill>
              <a:schemeClr val="tx2">
                <a:shade val="20000"/>
                <a:satMod val="120000"/>
              </a:schemeClr>
            </a:solidFill>
          </a:ln>
          <a:gradFill>
            <a:gsLst>
              <a:gs pos="0">
                <a:schemeClr val="accent4">
                  <a:tint val="13000"/>
                </a:schemeClr>
              </a:gs>
              <a:gs pos="10000">
                <a:schemeClr val="accent4">
                  <a:tint val="20000"/>
                </a:schemeClr>
              </a:gs>
              <a:gs pos="49000">
                <a:schemeClr val="accent4">
                  <a:tint val="70000"/>
                </a:schemeClr>
              </a:gs>
              <a:gs pos="50000">
                <a:schemeClr val="accent4">
                  <a:tint val="97000"/>
                </a:schemeClr>
              </a:gs>
              <a:gs pos="100000">
                <a:schemeClr val="accent4">
                  <a:tint val="20000"/>
                </a:schemeClr>
              </a:gs>
            </a:gsLst>
            <a:lin ang="5400000" scaled="1"/>
          </a:gradFill>
          <a:effectLst/>
          <a:latin typeface="+mj-lt"/>
          <a:ea typeface="+mj-ea"/>
          <a:cs typeface="+mj-cs"/>
        </a:defRPr>
      </a:lvl1pPr>
      <a:extLst/>
    </p:titleStyle>
    <p:bodyStyle>
      <a:lvl1pPr marL="274320" indent="-274320" algn="l" rtl="0" eaLnBrk="1" latinLnBrk="0" hangingPunct="1">
        <a:spcBef>
          <a:spcPts val="600"/>
        </a:spcBef>
        <a:buClr>
          <a:schemeClr val="tx2"/>
        </a:buClr>
        <a:buSzPct val="73000"/>
        <a:buFont typeface="Wingdings 2"/>
        <a:buChar char=""/>
        <a:defRPr kumimoji="0" sz="26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521208" indent="-228600" algn="l" rtl="0" eaLnBrk="1" latinLnBrk="0" hangingPunct="1">
        <a:spcBef>
          <a:spcPts val="500"/>
        </a:spcBef>
        <a:buClr>
          <a:schemeClr val="accent4"/>
        </a:buClr>
        <a:buSzPct val="80000"/>
        <a:buFont typeface="Wingdings 2"/>
        <a:buChar char=""/>
        <a:defRPr kumimoji="0" sz="23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2pPr>
      <a:lvl3pPr marL="758952" indent="-228600" algn="l" rtl="0" eaLnBrk="1" latinLnBrk="0" hangingPunct="1">
        <a:spcBef>
          <a:spcPts val="400"/>
        </a:spcBef>
        <a:buClr>
          <a:schemeClr val="accent4"/>
        </a:buClr>
        <a:buSzPct val="60000"/>
        <a:buFont typeface="Wingdings"/>
        <a:buChar char="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22860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"/>
        <a:defRPr kumimoji="0" sz="20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4pPr>
      <a:lvl5pPr marL="1280160" indent="-228600" algn="l" rtl="0" eaLnBrk="1" latinLnBrk="0" hangingPunct="1">
        <a:spcBef>
          <a:spcPts val="400"/>
        </a:spcBef>
        <a:buClr>
          <a:schemeClr val="accent4"/>
        </a:buClr>
        <a:buSzPct val="70000"/>
        <a:buFont typeface="Wingdings"/>
        <a:buChar char="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72184" indent="-182880" algn="l" rtl="0" eaLnBrk="1" latinLnBrk="0" hangingPunct="1">
        <a:spcBef>
          <a:spcPts val="400"/>
        </a:spcBef>
        <a:buClr>
          <a:schemeClr val="accent4"/>
        </a:buClr>
        <a:buSzPct val="80000"/>
        <a:buFont typeface="Wingdings 2"/>
        <a:buChar char=""/>
        <a:defRPr kumimoji="0" sz="18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6pPr>
      <a:lvl7pPr marL="1673352" indent="-18288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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47088" indent="-182880" algn="l" rtl="0" eaLnBrk="1" latinLnBrk="0" hangingPunct="1">
        <a:spcBef>
          <a:spcPts val="300"/>
        </a:spcBef>
        <a:buClr>
          <a:schemeClr val="accent4"/>
        </a:buClr>
        <a:buSzPct val="100000"/>
        <a:buChar char="•"/>
        <a:defRPr kumimoji="0" sz="1600" kern="1200" baseline="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8pPr>
      <a:lvl9pPr marL="2057400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Wingdings"/>
        <a:buChar char="§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8CQcflwGnyA" TargetMode="Externa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eg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youtube.com/watch?v=GZ_ChidNOPM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 bwMode="auto">
          <a:xfrm>
            <a:off x="8114401" y="334735"/>
            <a:ext cx="3707485" cy="62159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12673" y="2049234"/>
            <a:ext cx="8368392" cy="1454381"/>
          </a:xfrm>
        </p:spPr>
        <p:txBody>
          <a:bodyPr/>
          <a:lstStyle/>
          <a:p>
            <a:r>
              <a:rPr lang="en-US" sz="6600" dirty="0" smtClean="0"/>
              <a:t>Women In The IDF</a:t>
            </a:r>
            <a:endParaRPr lang="en-GB" sz="6600" dirty="0"/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025"/>
          <a:stretch/>
        </p:blipFill>
        <p:spPr bwMode="auto">
          <a:xfrm>
            <a:off x="103810" y="617867"/>
            <a:ext cx="3300695" cy="5649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67567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634126" y="2585923"/>
            <a:ext cx="2955860" cy="221689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20178" y="2591243"/>
            <a:ext cx="2863788" cy="216594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95599" y="3304884"/>
            <a:ext cx="17373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/>
              <a:t>Chav</a:t>
            </a:r>
            <a:r>
              <a:rPr lang="en-US" b="1" dirty="0" smtClean="0"/>
              <a:t> </a:t>
            </a:r>
            <a:r>
              <a:rPr lang="en-US" b="1" dirty="0" err="1" smtClean="0"/>
              <a:t>Rishon</a:t>
            </a:r>
            <a:endParaRPr lang="en-GB" b="1" dirty="0"/>
          </a:p>
        </p:txBody>
      </p:sp>
      <p:sp>
        <p:nvSpPr>
          <p:cNvPr id="3" name="Right Arrow 2"/>
          <p:cNvSpPr/>
          <p:nvPr/>
        </p:nvSpPr>
        <p:spPr>
          <a:xfrm>
            <a:off x="2188029" y="3304884"/>
            <a:ext cx="710293" cy="40005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2692" y="3251702"/>
            <a:ext cx="762000" cy="50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599" y="3984172"/>
            <a:ext cx="2508239" cy="18173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03834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264" y="294882"/>
            <a:ext cx="4388557" cy="28939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8427" y="126788"/>
            <a:ext cx="4947557" cy="32300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385" y="3467100"/>
            <a:ext cx="4143375" cy="313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6078" y="3467099"/>
            <a:ext cx="4152900" cy="311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50715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91" y="1885949"/>
            <a:ext cx="5122053" cy="3313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584" y="1910443"/>
            <a:ext cx="4555385" cy="3103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13665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>
                <a:hlinkClick r:id="rId2"/>
              </a:rPr>
              <a:t>https://www.youtube.com/watch?v=8CQcflwGnyA</a:t>
            </a:r>
            <a:endParaRPr lang="en-GB" dirty="0" smtClean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78259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2201" y="2840264"/>
            <a:ext cx="5123336" cy="3765953"/>
          </a:xfr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8724" y="127625"/>
            <a:ext cx="4541265" cy="3007461"/>
          </a:xfrm>
          <a:prstGeom prst="rect">
            <a:avLst/>
          </a:prstGeom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042" y="2823028"/>
            <a:ext cx="3320143" cy="387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2963373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5226" y="540445"/>
            <a:ext cx="4608975" cy="3115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752" y="626609"/>
            <a:ext cx="3806925" cy="28840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925" y="3786188"/>
            <a:ext cx="3834492" cy="28758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49681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086" y="251053"/>
            <a:ext cx="4857749" cy="3643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428" y="161131"/>
            <a:ext cx="4607530" cy="3455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251" y="3336161"/>
            <a:ext cx="4458607" cy="3344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 descr="\\1-fileserver\usrjfd$\Lior\Downloads\IMG-20140430-WA0004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8673" y="3187659"/>
            <a:ext cx="4855028" cy="3641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6907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https://www.youtube.com/embed/o4kjNIL8prM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88545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C:\Users\Lior\AppData\Local\Microsoft\Windows\Temporary Internet Files\Content.Outlook\7FLT288W\IMG-20150309-WA0007 (2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4869" y="195941"/>
            <a:ext cx="6305551" cy="6305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4419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Why?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4093" y="1887002"/>
            <a:ext cx="9652000" cy="3280991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1. Basic law-Human rights: </a:t>
            </a:r>
            <a:r>
              <a:rPr lang="en-US" b="1" dirty="0" smtClean="0"/>
              <a:t>the equality principle </a:t>
            </a:r>
            <a:r>
              <a:rPr lang="en-US" dirty="0"/>
              <a:t>-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Core value in Israel as a democratic state.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2. Significant </a:t>
            </a:r>
            <a:r>
              <a:rPr lang="en-US" dirty="0"/>
              <a:t>and valuable service of the women will contributed to the goal of the IDF: </a:t>
            </a:r>
            <a:r>
              <a:rPr lang="en-US" b="1" dirty="0"/>
              <a:t>defending Israel</a:t>
            </a:r>
            <a:r>
              <a:rPr lang="en-US" dirty="0"/>
              <a:t>.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27320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1436" y="0"/>
            <a:ext cx="9652000" cy="1143000"/>
          </a:xfrm>
        </p:spPr>
        <p:txBody>
          <a:bodyPr/>
          <a:lstStyle/>
          <a:p>
            <a:r>
              <a:rPr lang="en-US" dirty="0" smtClean="0"/>
              <a:t>Before the establish of Israel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4535" y="4056845"/>
            <a:ext cx="3218500" cy="243422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30679" y="1472997"/>
            <a:ext cx="667838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Active part in the fight for independence.</a:t>
            </a:r>
          </a:p>
          <a:p>
            <a:endParaRPr lang="he-IL" dirty="0" smtClean="0"/>
          </a:p>
          <a:p>
            <a:r>
              <a:rPr lang="en-GB" dirty="0" smtClean="0"/>
              <a:t>The </a:t>
            </a:r>
            <a:r>
              <a:rPr lang="en-GB" i="1" dirty="0" err="1" smtClean="0"/>
              <a:t>Hagana</a:t>
            </a:r>
            <a:r>
              <a:rPr lang="en-GB" dirty="0" smtClean="0"/>
              <a:t> law stated that its lines were open to: </a:t>
            </a:r>
          </a:p>
          <a:p>
            <a:r>
              <a:rPr lang="en-GB" dirty="0" smtClean="0"/>
              <a:t>"</a:t>
            </a:r>
            <a:r>
              <a:rPr lang="en-GB" b="1" dirty="0" smtClean="0"/>
              <a:t>Every Jewish male or female, who is prepared and trained to fulfil the obligation of national defence."</a:t>
            </a:r>
            <a:endParaRPr lang="en-GB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9455" y="1804988"/>
            <a:ext cx="3600284" cy="480037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59704" y="3075533"/>
            <a:ext cx="1994356" cy="3529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9634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1948-80’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variety of technical and administrative support roles</a:t>
            </a:r>
          </a:p>
          <a:p>
            <a:endParaRPr lang="en-GB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9390" y="2996973"/>
            <a:ext cx="4143375" cy="313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02630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  <a14:imgEffect>
                      <a14:brightnessContrast bright="-7000" contrast="-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078" y="-2"/>
            <a:ext cx="11674929" cy="6827749"/>
          </a:xfrm>
          <a:prstGeom prst="rect">
            <a:avLst/>
          </a:prstGeom>
          <a:noFill/>
          <a:ln w="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>
                <a:hlinkClick r:id="rId4"/>
              </a:rPr>
              <a:t>https://www.youtube.com/watch?v=GZ_ChidNOPM</a:t>
            </a:r>
            <a:endParaRPr lang="he-IL" dirty="0" smtClean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75028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1995- Alice miller’s petition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0481" y="1690688"/>
            <a:ext cx="3826233" cy="4919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9938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457" y="1613013"/>
            <a:ext cx="4091400" cy="2929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417791" y="4795549"/>
            <a:ext cx="464406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 Yitzhak ‘</a:t>
            </a:r>
            <a:r>
              <a:rPr lang="en-US" dirty="0" err="1" smtClean="0"/>
              <a:t>Antek</a:t>
            </a:r>
            <a:r>
              <a:rPr lang="en-US" dirty="0"/>
              <a:t>’ </a:t>
            </a:r>
            <a:r>
              <a:rPr lang="en-US" dirty="0" smtClean="0"/>
              <a:t>Zuckerman-</a:t>
            </a:r>
          </a:p>
          <a:p>
            <a:r>
              <a:rPr lang="en-US" dirty="0" smtClean="0"/>
              <a:t> Warsaw </a:t>
            </a:r>
            <a:r>
              <a:rPr lang="en-US" dirty="0"/>
              <a:t>Ghetto </a:t>
            </a:r>
            <a:r>
              <a:rPr lang="en-US" dirty="0" smtClean="0"/>
              <a:t>Uprising leader</a:t>
            </a:r>
            <a:endParaRPr lang="en-US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5485" y="1453243"/>
            <a:ext cx="4040640" cy="3023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874329" y="4710793"/>
            <a:ext cx="33718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Roni Zuckerman-</a:t>
            </a:r>
          </a:p>
          <a:p>
            <a:r>
              <a:rPr lang="en-US" dirty="0"/>
              <a:t>The first female fighter pilot</a:t>
            </a:r>
          </a:p>
        </p:txBody>
      </p:sp>
    </p:spTree>
    <p:extLst>
      <p:ext uri="{BB962C8B-B14F-4D97-AF65-F5344CB8AC3E}">
        <p14:creationId xmlns:p14="http://schemas.microsoft.com/office/powerpoint/2010/main" val="1846090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has changed?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3 years instead of 2</a:t>
            </a:r>
          </a:p>
          <a:p>
            <a:r>
              <a:rPr lang="en-US" dirty="0" smtClean="0"/>
              <a:t>Reserve duty until the age of 45</a:t>
            </a:r>
          </a:p>
          <a:p>
            <a:r>
              <a:rPr lang="en-US" dirty="0" smtClean="0"/>
              <a:t>14 units open their gates to woman</a:t>
            </a:r>
          </a:p>
          <a:p>
            <a:r>
              <a:rPr lang="en-US" dirty="0" smtClean="0"/>
              <a:t>92% of the roles in the army are open to woman</a:t>
            </a:r>
          </a:p>
          <a:p>
            <a:endParaRPr lang="en-GB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6424" y="3717471"/>
            <a:ext cx="4429125" cy="293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55608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Combat units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4093" y="2017630"/>
            <a:ext cx="5015593" cy="1754270"/>
          </a:xfrm>
        </p:spPr>
        <p:txBody>
          <a:bodyPr/>
          <a:lstStyle/>
          <a:p>
            <a:r>
              <a:rPr lang="en-US" dirty="0" smtClean="0"/>
              <a:t>2.2% of woman in the army</a:t>
            </a:r>
          </a:p>
          <a:p>
            <a:r>
              <a:rPr lang="en-US" dirty="0" smtClean="0"/>
              <a:t>2.8% of warriors in the army</a:t>
            </a:r>
          </a:p>
          <a:p>
            <a:endParaRPr lang="en-GB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3979" y="3035002"/>
            <a:ext cx="2841171" cy="3679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5250" y="4137252"/>
            <a:ext cx="3810000" cy="248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031" y="4065813"/>
            <a:ext cx="3417300" cy="2557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3979" y="620487"/>
            <a:ext cx="2841169" cy="21308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73433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pulent">
  <a:themeElements>
    <a:clrScheme name="Opulent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Opulent">
      <a:majorFont>
        <a:latin typeface="Trebuchet MS"/>
        <a:ea typeface=""/>
        <a:cs typeface=""/>
        <a:font script="Jpan" typeface="HG丸ｺﾞｼｯｸM-PRO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pulent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80000"/>
              </a:schemeClr>
              <a:schemeClr val="phClr">
                <a:tint val="500"/>
                <a:satMod val="150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Opulent</Template>
  <TotalTime>4979</TotalTime>
  <Words>183</Words>
  <Application>Microsoft Office PowerPoint</Application>
  <PresentationFormat>Custom</PresentationFormat>
  <Paragraphs>31</Paragraphs>
  <Slides>18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Opulent</vt:lpstr>
      <vt:lpstr>Women In The IDF</vt:lpstr>
      <vt:lpstr>Why?</vt:lpstr>
      <vt:lpstr>Before the establish of Israel</vt:lpstr>
      <vt:lpstr>1948-80’</vt:lpstr>
      <vt:lpstr>PowerPoint Presentation</vt:lpstr>
      <vt:lpstr>1995- Alice miller’s petition</vt:lpstr>
      <vt:lpstr>PowerPoint Presentation</vt:lpstr>
      <vt:lpstr>What has changed?</vt:lpstr>
      <vt:lpstr>Combat units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Women in the IDF</dc:title>
  <dc:creator>ליאור רון</dc:creator>
  <cp:lastModifiedBy>Windows User</cp:lastModifiedBy>
  <cp:revision>29</cp:revision>
  <dcterms:created xsi:type="dcterms:W3CDTF">2015-03-05T18:02:55Z</dcterms:created>
  <dcterms:modified xsi:type="dcterms:W3CDTF">2015-03-11T14:01:25Z</dcterms:modified>
</cp:coreProperties>
</file>