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4" r:id="rId9"/>
    <p:sldId id="265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5" d="100"/>
          <a:sy n="55" d="100"/>
        </p:scale>
        <p:origin x="-394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35EA70-7A54-4CBF-A4D7-FCCB8123C5D5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AF90F8-046C-4FFA-99FC-BEEE62D9982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88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כאן אפשר להעלות את השאלה- מה הבעיות החברתיות שנוצרות באי גיוס חרדים.</a:t>
            </a:r>
          </a:p>
          <a:p>
            <a:r>
              <a:rPr lang="he-IL" dirty="0" smtClean="0"/>
              <a:t>בשקופיות</a:t>
            </a:r>
            <a:r>
              <a:rPr lang="he-IL" baseline="0" dirty="0" smtClean="0"/>
              <a:t> הבאות רואים כבר דרכי התמודדות עם התופעה.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F90F8-046C-4FFA-99FC-BEEE62D9982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903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לא לפספס את הסרטון על התמונה הזו.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F90F8-046C-4FFA-99FC-BEEE62D9982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848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דוגמאות לשתי יחידות</a:t>
            </a:r>
            <a:r>
              <a:rPr lang="he-IL" baseline="0" dirty="0" smtClean="0"/>
              <a:t> שכבר מזה מספר שנים (לא כולל את הנח"ל החרדי המפורסם) קוראות לחרדים להתגייס לשורותיהם וזוכות להצלחה רבה ואף להערכה ממנהיגים חרדים.</a:t>
            </a:r>
          </a:p>
          <a:p>
            <a:r>
              <a:rPr lang="he-IL" baseline="0" dirty="0" smtClean="0"/>
              <a:t>יש שני סרטונים על כל תמונה.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F90F8-046C-4FFA-99FC-BEEE62D9982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333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דמותו של</a:t>
            </a:r>
            <a:r>
              <a:rPr lang="he-IL" baseline="0" dirty="0" smtClean="0"/>
              <a:t> דוד המלך- הלוחם והמשורר. חלוקת הנטל בתקופת דוד המלך? מי למד תורה והתפלל ומי נלחם?</a:t>
            </a:r>
          </a:p>
          <a:p>
            <a:r>
              <a:rPr lang="he-IL" baseline="0" dirty="0" smtClean="0"/>
              <a:t>בשקופית זו ניתן לשאול למה לא לגייס חרדים, מה יכולות להיות ההשלכות השליליות של גיוס חרדים- אם בכלל.... אפשר לכתוב תוך כדי ואפשר </a:t>
            </a:r>
            <a:r>
              <a:rPr lang="he-IL" baseline="0" dirty="0" err="1" smtClean="0"/>
              <a:t>להשאי</a:t>
            </a:r>
            <a:r>
              <a:rPr lang="he-IL" baseline="0" dirty="0" smtClean="0"/>
              <a:t> טבלה פתוחה.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F90F8-046C-4FFA-99FC-BEEE62D9982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136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כאן</a:t>
            </a:r>
            <a:r>
              <a:rPr lang="he-IL" baseline="0" dirty="0" smtClean="0"/>
              <a:t> המקום </a:t>
            </a:r>
            <a:r>
              <a:rPr lang="he-IL" baseline="0" dirty="0" err="1" smtClean="0"/>
              <a:t>לקצת</a:t>
            </a:r>
            <a:r>
              <a:rPr lang="he-IL" baseline="0" dirty="0" smtClean="0"/>
              <a:t> אקטואליה- השוואה בין עיתונים בישראל. מדוע נבחרו דווקא הכתבות הנ"ל להיות בעמוד הראשי? מה הקו </a:t>
            </a:r>
            <a:r>
              <a:rPr lang="he-IL" baseline="0" dirty="0" err="1" smtClean="0"/>
              <a:t>הםוליטי</a:t>
            </a:r>
            <a:r>
              <a:rPr lang="he-IL" baseline="0" dirty="0" smtClean="0"/>
              <a:t> של כל עיתון </a:t>
            </a:r>
            <a:r>
              <a:rPr lang="he-IL" baseline="0" dirty="0" err="1" smtClean="0"/>
              <a:t>וכו</a:t>
            </a:r>
            <a:r>
              <a:rPr lang="he-IL" baseline="0" dirty="0" smtClean="0"/>
              <a:t>'...</a:t>
            </a:r>
          </a:p>
          <a:p>
            <a:r>
              <a:rPr lang="he-IL" baseline="0" dirty="0" smtClean="0"/>
              <a:t>לא לפספס את הכתבה הקצרה מרשת פוקס </a:t>
            </a:r>
            <a:r>
              <a:rPr lang="he-IL" baseline="0" dirty="0" err="1" smtClean="0"/>
              <a:t>כמשקליקים</a:t>
            </a:r>
            <a:r>
              <a:rPr lang="he-IL" baseline="0" dirty="0" smtClean="0"/>
              <a:t> על התמונה בידיעות.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F90F8-046C-4FFA-99FC-BEEE62D9982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809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A21A7D-9521-46C5-959E-C30611EB5059}" type="datetimeFigureOut">
              <a:rPr lang="he-IL" smtClean="0"/>
              <a:t>כ"ב/כסלו/תשע"ד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C24276-BA5E-4BF2-BD40-5BC4EBB70BEB}" type="slidenum">
              <a:rPr lang="he-IL" smtClean="0"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unitedwithisrael.org/now-is-the-time-to-stop-a-nuclear-911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pcRv3_OPc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lAHLcA9ez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youtube.com/watch?v=s4EZqK3oGIo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lAHLcA9ez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628384" cy="1800200"/>
          </a:xfrm>
        </p:spPr>
        <p:txBody>
          <a:bodyPr/>
          <a:lstStyle/>
          <a:p>
            <a:r>
              <a:rPr lang="en-US" dirty="0" smtClean="0"/>
              <a:t>Why Don’t they Serve in The Army of The Jewish Land?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755502" cy="189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nrg.co.il/images/archive/300x225/1/517/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43" y="186522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azazta.org.il/var/ad/7140/453899-%D7%93%D7%A8%D7%95%D7%A9%D7%99%D7%9D%20%D7%A0%D7%92%D7%A0%D7%99%D7%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221088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pic>
        <p:nvPicPr>
          <p:cNvPr id="6146" name="Picture 2" descr="http://www.the7eye.org.il/wp-content/uploads/2013/11/israel-hayom1211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1" y="188640"/>
            <a:ext cx="4587825" cy="59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he7eye.org.il/wp-content/uploads/2013/11/yedioth1211201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46" y="188640"/>
            <a:ext cx="4617015" cy="61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he7eye.org.il/wp-content/uploads/2013/11/maariv1211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873233" cy="64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http://www.the7eye.org.il/wp-content/uploads/2013/11/haaretz1211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100141" cy="62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762"/>
            <a:ext cx="4606714" cy="62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1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</a:rPr>
              <a:t> Prime Minister of </a:t>
            </a:r>
            <a:r>
              <a:rPr lang="en-US" sz="2800" b="1" dirty="0" smtClean="0">
                <a:solidFill>
                  <a:srgbClr val="0070C0"/>
                </a:solidFill>
              </a:rPr>
              <a:t>Israel-</a:t>
            </a:r>
            <a:r>
              <a:rPr lang="en-US" sz="2800" b="1" dirty="0">
                <a:solidFill>
                  <a:srgbClr val="0070C0"/>
                </a:solidFill>
              </a:rPr>
              <a:t> David Ben-Gurion, during the 1948 Arab–Israeli </a:t>
            </a:r>
            <a:r>
              <a:rPr lang="en-US" sz="2800" b="1" dirty="0" smtClean="0">
                <a:solidFill>
                  <a:srgbClr val="0070C0"/>
                </a:solidFill>
              </a:rPr>
              <a:t>War- 400 </a:t>
            </a:r>
            <a:r>
              <a:rPr lang="en-US" sz="2800" b="1" dirty="0" err="1" smtClean="0">
                <a:solidFill>
                  <a:srgbClr val="0070C0"/>
                </a:solidFill>
              </a:rPr>
              <a:t>Haredim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algn="l" rtl="0"/>
            <a:r>
              <a:rPr lang="en-US" sz="2800" b="1" i="1" dirty="0" smtClean="0">
                <a:solidFill>
                  <a:srgbClr val="0070C0"/>
                </a:solidFill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</a:rPr>
              <a:t>Torato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Omanuto</a:t>
            </a:r>
            <a:r>
              <a:rPr lang="en-US" sz="2800" b="1" i="1" dirty="0" smtClean="0">
                <a:solidFill>
                  <a:srgbClr val="0070C0"/>
                </a:solidFill>
              </a:rPr>
              <a:t>”- </a:t>
            </a:r>
            <a:r>
              <a:rPr lang="en-US" sz="2800" b="1" dirty="0">
                <a:solidFill>
                  <a:srgbClr val="0070C0"/>
                </a:solidFill>
              </a:rPr>
              <a:t> grew </a:t>
            </a:r>
            <a:r>
              <a:rPr lang="en-US" sz="2800" b="1" dirty="0" smtClean="0">
                <a:solidFill>
                  <a:srgbClr val="0070C0"/>
                </a:solidFill>
              </a:rPr>
              <a:t>faster </a:t>
            </a:r>
            <a:r>
              <a:rPr lang="en-US" sz="2800" b="1" dirty="0">
                <a:solidFill>
                  <a:srgbClr val="0070C0"/>
                </a:solidFill>
              </a:rPr>
              <a:t>from 800 men in 1968 to 41,450 in </a:t>
            </a:r>
            <a:r>
              <a:rPr lang="en-US" sz="2800" b="1" dirty="0" smtClean="0">
                <a:solidFill>
                  <a:srgbClr val="0070C0"/>
                </a:solidFill>
              </a:rPr>
              <a:t>2005</a:t>
            </a:r>
          </a:p>
          <a:p>
            <a:pPr algn="l" rtl="0"/>
            <a:r>
              <a:rPr lang="en-US" sz="2800" b="1" dirty="0">
                <a:solidFill>
                  <a:srgbClr val="0070C0"/>
                </a:solidFill>
              </a:rPr>
              <a:t> Religious Zionism </a:t>
            </a:r>
            <a:r>
              <a:rPr lang="en-US" sz="2800" b="1" dirty="0" smtClean="0">
                <a:solidFill>
                  <a:srgbClr val="0070C0"/>
                </a:solidFill>
              </a:rPr>
              <a:t>sector- </a:t>
            </a:r>
            <a:r>
              <a:rPr lang="en-US" sz="2800" b="1" dirty="0" err="1" smtClean="0">
                <a:solidFill>
                  <a:srgbClr val="0070C0"/>
                </a:solidFill>
              </a:rPr>
              <a:t>Hesdar</a:t>
            </a:r>
            <a:r>
              <a:rPr lang="en-US" sz="2800" b="1" dirty="0" smtClean="0">
                <a:solidFill>
                  <a:srgbClr val="0070C0"/>
                </a:solidFill>
              </a:rPr>
              <a:t> Yeshiva.</a:t>
            </a:r>
          </a:p>
          <a:p>
            <a:pPr algn="l" rtl="0"/>
            <a:endParaRPr lang="he-I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in three minutes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44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971600" y="1124744"/>
            <a:ext cx="7452817" cy="5445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2800" b="1" dirty="0"/>
              <a:t>special exemption from mandatory military service in the Israel Defense Forces (IDF) given to Israeli ultra-Orthodox Jews, as well as extending mandatory military service to Israeli-Arabs</a:t>
            </a:r>
            <a:r>
              <a:rPr lang="en-US" sz="2800" b="1" dirty="0" smtClean="0"/>
              <a:t>.</a:t>
            </a:r>
          </a:p>
          <a:p>
            <a:pPr algn="l" rtl="0"/>
            <a:r>
              <a:rPr lang="en-US" sz="2800" b="1" dirty="0"/>
              <a:t> According to the law, at the age of 22, yeshiva students have a "decision year" and can choose between one-year civilian national service alongside a paying job or a shortened 16-month military service and future service in the reserves as an alternative to continuing to study.</a:t>
            </a:r>
            <a:endParaRPr lang="he-IL" sz="2800" b="1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70368"/>
          </a:xfrm>
        </p:spPr>
        <p:txBody>
          <a:bodyPr/>
          <a:lstStyle/>
          <a:p>
            <a:r>
              <a:rPr lang="en-US" dirty="0" smtClean="0"/>
              <a:t>Tal Law/ Committee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59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23528" y="1916832"/>
            <a:ext cx="3600400" cy="4065315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2005- </a:t>
            </a:r>
            <a:r>
              <a:rPr lang="en-US" sz="2800" dirty="0"/>
              <a:t>1,115 of the 41,450 yeshiva students- "decision year" provided by the law, and of these only 31 had later enlisted in the Israel Defense Forces</a:t>
            </a:r>
            <a:endParaRPr lang="he-IL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 rtl="0"/>
            <a:endParaRPr lang="en-US" sz="2800" dirty="0" smtClean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from the Law-???</a:t>
            </a:r>
            <a:endParaRPr lang="he-IL" dirty="0"/>
          </a:p>
        </p:txBody>
      </p:sp>
      <p:pic>
        <p:nvPicPr>
          <p:cNvPr id="3074" name="Picture 2" descr="http://www.president.gov.il/Presidential_Activities/Press_Releases/PresidentMessageImages/Haredi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05" y="1916832"/>
            <a:ext cx="432724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450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</a:rPr>
              <a:t>On May 11, 2006, the Supreme Court determined that the Tal Law conflicted with the human dignity of those who serve in the Israeli Army</a:t>
            </a:r>
            <a:endParaRPr lang="he-IL" sz="3600" b="1" dirty="0">
              <a:solidFill>
                <a:srgbClr val="FF0000"/>
              </a:solidFill>
            </a:endParaRPr>
          </a:p>
          <a:p>
            <a:pPr algn="ctr" rtl="0"/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627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25% from men do not serve in the army</a:t>
            </a:r>
            <a:endParaRPr lang="he-IL" dirty="0"/>
          </a:p>
        </p:txBody>
      </p:sp>
      <p:pic>
        <p:nvPicPr>
          <p:cNvPr id="2050" name="Picture 2" descr="התפלגות  אי גיוס בין גברים לא יהודיים עד גיל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3244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95536" y="2492896"/>
            <a:ext cx="7408333" cy="2481725"/>
          </a:xfrm>
        </p:spPr>
        <p:txBody>
          <a:bodyPr/>
          <a:lstStyle/>
          <a:p>
            <a:pPr algn="l" rtl="0"/>
            <a:r>
              <a:rPr lang="en-US" dirty="0"/>
              <a:t>On 21 February 2012, the High Court ruled that the Tal Law was </a:t>
            </a:r>
            <a:r>
              <a:rPr lang="en-US" dirty="0" smtClean="0"/>
              <a:t>unconstitutional</a:t>
            </a:r>
            <a:r>
              <a:rPr lang="en-US" baseline="30000" dirty="0"/>
              <a:t> </a:t>
            </a:r>
            <a:r>
              <a:rPr lang="en-US" dirty="0" smtClean="0"/>
              <a:t>by </a:t>
            </a:r>
            <a:r>
              <a:rPr lang="en-US" dirty="0"/>
              <a:t>6 votes to 3.</a:t>
            </a:r>
            <a:endParaRPr lang="en-US" dirty="0" smtClean="0"/>
          </a:p>
          <a:p>
            <a:pPr algn="l" rtl="0"/>
            <a:r>
              <a:rPr lang="en-US" dirty="0" smtClean="0"/>
              <a:t>Prime </a:t>
            </a:r>
            <a:r>
              <a:rPr lang="en-US" dirty="0"/>
              <a:t>Minister Benjamin Netanyahu announced that he “will formulate a new bill that would guarantee a more equal sharing of the burden of all parts of Israeli society</a:t>
            </a:r>
            <a:r>
              <a:rPr lang="en-US" dirty="0" smtClean="0"/>
              <a:t>.”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Nowadays….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5517232"/>
            <a:ext cx="5184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60,000 </a:t>
            </a:r>
            <a:r>
              <a:rPr lang="en-US" dirty="0" err="1" smtClean="0"/>
              <a:t>Haredim</a:t>
            </a:r>
            <a:r>
              <a:rPr lang="en-US" dirty="0" smtClean="0"/>
              <a:t> - age of 20-28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65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שחר כחול- </a:t>
            </a:r>
            <a:r>
              <a:rPr lang="en-US" dirty="0" err="1" smtClean="0"/>
              <a:t>Shachar</a:t>
            </a:r>
            <a:r>
              <a:rPr lang="en-US" dirty="0" smtClean="0"/>
              <a:t> </a:t>
            </a:r>
            <a:r>
              <a:rPr lang="en-US" dirty="0" err="1" smtClean="0"/>
              <a:t>Kachol</a:t>
            </a:r>
            <a:endParaRPr lang="en-US" dirty="0" smtClean="0"/>
          </a:p>
          <a:p>
            <a:endParaRPr lang="en-US" dirty="0"/>
          </a:p>
          <a:p>
            <a:r>
              <a:rPr lang="he-IL" dirty="0" smtClean="0"/>
              <a:t>נצח יהודה- </a:t>
            </a:r>
            <a:r>
              <a:rPr lang="en-US" dirty="0" err="1" smtClean="0"/>
              <a:t>Netzach</a:t>
            </a:r>
            <a:r>
              <a:rPr lang="en-US" dirty="0" smtClean="0"/>
              <a:t> Yehuda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Haredim</a:t>
            </a:r>
            <a:r>
              <a:rPr lang="en-US" dirty="0" smtClean="0"/>
              <a:t> in the Army</a:t>
            </a:r>
            <a:endParaRPr lang="he-IL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686629" cy="276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600400" cy="23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7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Family!</a:t>
            </a:r>
            <a:endParaRPr lang="he-IL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462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488360"/>
              </p:ext>
            </p:extLst>
          </p:nvPr>
        </p:nvGraphicFramePr>
        <p:xfrm>
          <a:off x="4788024" y="1916832"/>
          <a:ext cx="3847290" cy="3779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3645"/>
                <a:gridCol w="1923645"/>
              </a:tblGrid>
              <a:tr h="480569"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dirty="0" smtClean="0"/>
                        <a:t>-</a:t>
                      </a:r>
                      <a:endParaRPr lang="he-I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dirty="0" smtClean="0"/>
                        <a:t>+</a:t>
                      </a:r>
                      <a:endParaRPr lang="he-IL" sz="3200" b="1" dirty="0"/>
                    </a:p>
                  </a:txBody>
                  <a:tcPr/>
                </a:tc>
              </a:tr>
              <a:tr h="614129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Keep Kosher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More hands, </a:t>
                      </a:r>
                      <a:r>
                        <a:rPr lang="en-US" baseline="0" dirty="0" smtClean="0"/>
                        <a:t>Brains etc…</a:t>
                      </a:r>
                      <a:endParaRPr lang="he-IL" dirty="0"/>
                    </a:p>
                  </a:txBody>
                  <a:tcPr/>
                </a:tc>
              </a:tr>
              <a:tr h="114052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Volunteering in the police, hospitals- people would</a:t>
                      </a:r>
                      <a:r>
                        <a:rPr lang="en-US" baseline="0" dirty="0" smtClean="0"/>
                        <a:t> need to be faired.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Participating in the society</a:t>
                      </a:r>
                      <a:endParaRPr lang="he-IL" dirty="0"/>
                    </a:p>
                  </a:txBody>
                  <a:tcPr/>
                </a:tc>
              </a:tr>
              <a:tr h="35580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Salary</a:t>
                      </a:r>
                      <a:r>
                        <a:rPr lang="en-US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Justice </a:t>
                      </a:r>
                      <a:endParaRPr lang="he-IL" dirty="0"/>
                    </a:p>
                  </a:txBody>
                  <a:tcPr/>
                </a:tc>
              </a:tr>
              <a:tr h="355805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  <a:tr h="355805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2003"/>
            <a:ext cx="2304256" cy="248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צורת גל">
  <a:themeElements>
    <a:clrScheme name="צורת גל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צורת גל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צורת גל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10464</TotalTime>
  <Words>359</Words>
  <Application>Microsoft Office PowerPoint</Application>
  <PresentationFormat>‫הצגה על המסך (4:3)</PresentationFormat>
  <Paragraphs>44</Paragraphs>
  <Slides>12</Slides>
  <Notes>5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צורת גל</vt:lpstr>
      <vt:lpstr>Why Don’t they Serve in The Army of The Jewish Land?</vt:lpstr>
      <vt:lpstr>History in three minutes</vt:lpstr>
      <vt:lpstr>Tal Law/ Committee</vt:lpstr>
      <vt:lpstr>Fruits from the Law-???</vt:lpstr>
      <vt:lpstr>מצגת של PowerPoint</vt:lpstr>
      <vt:lpstr>25% from men do not serve in the army</vt:lpstr>
      <vt:lpstr>Nowadays….</vt:lpstr>
      <vt:lpstr>Haredim in the Army</vt:lpstr>
      <vt:lpstr>We are Family!</vt:lpstr>
      <vt:lpstr> 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Don’t they Serve in the army of the Jewish Land?</dc:title>
  <dc:creator>Windows7</dc:creator>
  <cp:lastModifiedBy>Windows7</cp:lastModifiedBy>
  <cp:revision>15</cp:revision>
  <dcterms:created xsi:type="dcterms:W3CDTF">2013-11-12T14:37:12Z</dcterms:created>
  <dcterms:modified xsi:type="dcterms:W3CDTF">2013-11-25T10:21:24Z</dcterms:modified>
</cp:coreProperties>
</file>